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7"/>
  </p:notesMasterIdLst>
  <p:sldIdLst>
    <p:sldId id="256" r:id="rId2"/>
    <p:sldId id="257" r:id="rId3"/>
    <p:sldId id="263" r:id="rId4"/>
    <p:sldId id="265" r:id="rId5"/>
    <p:sldId id="264" r:id="rId6"/>
    <p:sldId id="268" r:id="rId7"/>
    <p:sldId id="269" r:id="rId8"/>
    <p:sldId id="280" r:id="rId9"/>
    <p:sldId id="284" r:id="rId10"/>
    <p:sldId id="281" r:id="rId11"/>
    <p:sldId id="335" r:id="rId12"/>
    <p:sldId id="278" r:id="rId13"/>
    <p:sldId id="270" r:id="rId14"/>
    <p:sldId id="333" r:id="rId15"/>
    <p:sldId id="271" r:id="rId16"/>
    <p:sldId id="275" r:id="rId17"/>
    <p:sldId id="298" r:id="rId18"/>
    <p:sldId id="287" r:id="rId19"/>
    <p:sldId id="296" r:id="rId20"/>
    <p:sldId id="297" r:id="rId21"/>
    <p:sldId id="290" r:id="rId22"/>
    <p:sldId id="292" r:id="rId23"/>
    <p:sldId id="299" r:id="rId24"/>
    <p:sldId id="338" r:id="rId25"/>
    <p:sldId id="337" r:id="rId26"/>
    <p:sldId id="304" r:id="rId27"/>
    <p:sldId id="305" r:id="rId28"/>
    <p:sldId id="339" r:id="rId29"/>
    <p:sldId id="306" r:id="rId30"/>
    <p:sldId id="307" r:id="rId31"/>
    <p:sldId id="308" r:id="rId32"/>
    <p:sldId id="309" r:id="rId33"/>
    <p:sldId id="310" r:id="rId34"/>
    <p:sldId id="293" r:id="rId35"/>
    <p:sldId id="294" r:id="rId36"/>
    <p:sldId id="295" r:id="rId37"/>
    <p:sldId id="311" r:id="rId38"/>
    <p:sldId id="326" r:id="rId39"/>
    <p:sldId id="327" r:id="rId40"/>
    <p:sldId id="328" r:id="rId41"/>
    <p:sldId id="329" r:id="rId42"/>
    <p:sldId id="340" r:id="rId43"/>
    <p:sldId id="330" r:id="rId44"/>
    <p:sldId id="324" r:id="rId45"/>
    <p:sldId id="325" r:id="rId46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CBC0"/>
    <a:srgbClr val="D2A1D3"/>
    <a:srgbClr val="EED3C0"/>
    <a:srgbClr val="B3B8FB"/>
    <a:srgbClr val="BCF63C"/>
    <a:srgbClr val="C8DCE6"/>
    <a:srgbClr val="D07006"/>
    <a:srgbClr val="F0BE98"/>
    <a:srgbClr val="55B763"/>
    <a:srgbClr val="B5DF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4992" autoAdjust="0"/>
    <p:restoredTop sz="94660" autoAdjust="0"/>
  </p:normalViewPr>
  <p:slideViewPr>
    <p:cSldViewPr>
      <p:cViewPr varScale="1">
        <p:scale>
          <a:sx n="114" d="100"/>
          <a:sy n="114" d="100"/>
        </p:scale>
        <p:origin x="216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94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NULL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ADA6-49A6-8389-C1AD54EB5DBF}"/>
              </c:ext>
            </c:extLst>
          </c:dPt>
          <c:dPt>
            <c:idx val="5"/>
            <c:bubble3D val="0"/>
            <c:spPr>
              <a:solidFill>
                <a:srgbClr val="EECBC0"/>
              </a:solidFill>
            </c:spPr>
            <c:extLst>
              <c:ext xmlns:c16="http://schemas.microsoft.com/office/drawing/2014/chart" uri="{C3380CC4-5D6E-409C-BE32-E72D297353CC}">
                <c16:uniqueId val="{00000003-ADA6-49A6-8389-C1AD54EB5DB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ADA6-49A6-8389-C1AD54EB5DB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 formatCode="0.00%">
                  <c:v>6.6000000000000003E-2</c:v>
                </c:pt>
                <c:pt idx="1">
                  <c:v>7.0000000000000001E-3</c:v>
                </c:pt>
                <c:pt idx="2">
                  <c:v>1.4999999999999999E-2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2.5000000000000001E-2</c:v>
                </c:pt>
                <c:pt idx="6">
                  <c:v>0.105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DA6-49A6-8389-C1AD54EB5D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76E7-4965-8EAB-744237CC3608}"/>
              </c:ext>
            </c:extLst>
          </c:dPt>
          <c:dPt>
            <c:idx val="5"/>
            <c:bubble3D val="0"/>
            <c:spPr>
              <a:solidFill>
                <a:srgbClr val="EECBC0"/>
              </a:solidFill>
            </c:spPr>
            <c:extLst>
              <c:ext xmlns:c16="http://schemas.microsoft.com/office/drawing/2014/chart" uri="{C3380CC4-5D6E-409C-BE32-E72D297353CC}">
                <c16:uniqueId val="{00000003-76E7-4965-8EAB-744237CC360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76E7-4965-8EAB-744237CC360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1,</a:t>
                    </a:r>
                    <a:r>
                      <a:rPr lang="ru-RU"/>
                      <a:t>6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76E7-4965-8EAB-744237CC360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/>
                      <a:t>2,</a:t>
                    </a:r>
                    <a:r>
                      <a:rPr lang="ru-RU"/>
                      <a:t>6</a:t>
                    </a:r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6E7-4965-8EAB-744237CC360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 formatCode="0.00%">
                  <c:v>6.6000000000000003E-2</c:v>
                </c:pt>
                <c:pt idx="1">
                  <c:v>7.0000000000000001E-3</c:v>
                </c:pt>
                <c:pt idx="2">
                  <c:v>1.4999999999999999E-2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2.5000000000000001E-2</c:v>
                </c:pt>
                <c:pt idx="6">
                  <c:v>0.10299999999999999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6E7-4965-8EAB-744237CC36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4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F7B0-4872-9460-C0A4EB5C254F}"/>
              </c:ext>
            </c:extLst>
          </c:dPt>
          <c:dPt>
            <c:idx val="5"/>
            <c:bubble3D val="0"/>
            <c:spPr>
              <a:solidFill>
                <a:srgbClr val="EECBC0"/>
              </a:solidFill>
            </c:spPr>
            <c:extLst>
              <c:ext xmlns:c16="http://schemas.microsoft.com/office/drawing/2014/chart" uri="{C3380CC4-5D6E-409C-BE32-E72D297353CC}">
                <c16:uniqueId val="{00000003-F7B0-4872-9460-C0A4EB5C254F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6,6%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F7B0-4872-9460-C0A4EB5C254F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Охрана окружающей среды</c:v>
                </c:pt>
                <c:pt idx="4">
                  <c:v>Образование</c:v>
                </c:pt>
                <c:pt idx="5">
                  <c:v>Культура, кинематография и средства массовой информации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</c:strCache>
            </c:strRef>
          </c:cat>
          <c:val>
            <c:numRef>
              <c:f>Лист1!$B$2:$B$11</c:f>
              <c:numCache>
                <c:formatCode>0.0%</c:formatCode>
                <c:ptCount val="10"/>
                <c:pt idx="0">
                  <c:v>6.7000000000000004E-2</c:v>
                </c:pt>
                <c:pt idx="1">
                  <c:v>7.0000000000000001E-3</c:v>
                </c:pt>
                <c:pt idx="2">
                  <c:v>1.6E-2</c:v>
                </c:pt>
                <c:pt idx="3" formatCode="0.00%">
                  <c:v>1E-4</c:v>
                </c:pt>
                <c:pt idx="4">
                  <c:v>0.70699999999999996</c:v>
                </c:pt>
                <c:pt idx="5">
                  <c:v>2.5999999999999999E-2</c:v>
                </c:pt>
                <c:pt idx="6">
                  <c:v>0.106</c:v>
                </c:pt>
                <c:pt idx="7">
                  <c:v>3.2000000000000001E-2</c:v>
                </c:pt>
                <c:pt idx="8" formatCode="0.00%">
                  <c:v>2.9999999999999997E-4</c:v>
                </c:pt>
                <c:pt idx="9" formatCode="0%">
                  <c:v>0.04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7B0-4872-9460-C0A4EB5C25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75392347710158"/>
          <c:y val="5.2542141782226229E-2"/>
          <c:w val="0.37325888910893956"/>
          <c:h val="0.88888031199996542"/>
        </c:manualLayout>
      </c:layout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Сельские поселения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explosion val="25"/>
          <c:dPt>
            <c:idx val="0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1-3FF4-49D5-AEE5-4EBDC6E45F28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03-3FF4-49D5-AEE5-4EBDC6E45F28}"/>
              </c:ext>
            </c:extLst>
          </c:dPt>
          <c:dPt>
            <c:idx val="2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3FF4-49D5-AEE5-4EBDC6E45F28}"/>
              </c:ext>
            </c:extLst>
          </c:dPt>
          <c:dPt>
            <c:idx val="4"/>
            <c:bubble3D val="0"/>
            <c:spPr>
              <a:solidFill>
                <a:srgbClr val="7030A0"/>
              </a:solidFill>
            </c:spPr>
            <c:extLst>
              <c:ext xmlns:c16="http://schemas.microsoft.com/office/drawing/2014/chart" uri="{C3380CC4-5D6E-409C-BE32-E72D297353CC}">
                <c16:uniqueId val="{00000007-3FF4-49D5-AEE5-4EBDC6E45F28}"/>
              </c:ext>
            </c:extLst>
          </c:dPt>
          <c:dPt>
            <c:idx val="5"/>
            <c:bubble3D val="0"/>
            <c:spPr>
              <a:solidFill>
                <a:srgbClr val="F7BBF8"/>
              </a:solidFill>
            </c:spPr>
            <c:extLst>
              <c:ext xmlns:c16="http://schemas.microsoft.com/office/drawing/2014/chart" uri="{C3380CC4-5D6E-409C-BE32-E72D297353CC}">
                <c16:uniqueId val="{00000009-3FF4-49D5-AEE5-4EBDC6E45F28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ru-RU" dirty="0"/>
                      <a:t>2342,0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3FF4-49D5-AEE5-4EBDC6E45F2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ru-RU" dirty="0"/>
                      <a:t>3964,6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3FF4-49D5-AEE5-4EBDC6E45F28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dirty="0"/>
                      <a:t>3902,2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FF4-49D5-AEE5-4EBDC6E45F28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dirty="0"/>
                      <a:t>2877,1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A-1D0A-41C0-8639-A83EE447500A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ru-RU" dirty="0"/>
                      <a:t>5221,7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3FF4-49D5-AEE5-4EBDC6E45F28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/>
                      <a:t>3259,9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3FF4-49D5-AEE5-4EBDC6E45F28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Апсуанское СП</c:v>
                </c:pt>
                <c:pt idx="1">
                  <c:v>Грушкинское СП</c:v>
                </c:pt>
                <c:pt idx="2">
                  <c:v>Садовское СП</c:v>
                </c:pt>
                <c:pt idx="3">
                  <c:v>Старо-Кувинское СП</c:v>
                </c:pt>
                <c:pt idx="4">
                  <c:v>Эрсаконское СП</c:v>
                </c:pt>
                <c:pt idx="5">
                  <c:v>Вако-Жилевское СП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1999.9279999999999</c:v>
                </c:pt>
                <c:pt idx="1">
                  <c:v>3364.4489999999996</c:v>
                </c:pt>
                <c:pt idx="2">
                  <c:v>2842.4850000000001</c:v>
                </c:pt>
                <c:pt idx="3">
                  <c:v>2401.6389999999997</c:v>
                </c:pt>
                <c:pt idx="4">
                  <c:v>4324.99</c:v>
                </c:pt>
                <c:pt idx="5">
                  <c:v>2566.7190000000001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3FF4-49D5-AEE5-4EBDC6E45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dirty="0"/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600" b="1" i="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dirty="0"/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b="1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400" b="1" i="0" dirty="0"/>
            <a:t>Налог на имущество организаций </a:t>
          </a:r>
          <a:r>
            <a:rPr lang="ru-RU" sz="1400" b="0" i="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dirty="0"/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b="1" i="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i="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44330" custLinFactNeighborX="-5679" custLinFactNeighborY="1642">
        <dgm:presLayoutVars>
          <dgm:bulletEnabled val="1"/>
        </dgm:presLayoutVars>
      </dgm:prSet>
      <dgm:spPr/>
    </dgm:pt>
    <dgm:pt modelId="{EA94A251-E821-45CD-A7B6-3298AB4BDFDE}" type="pres">
      <dgm:prSet presAssocID="{F546F995-5C46-4478-890F-B686001615C4}" presName="childShp" presStyleLbl="bgAccFollowNode1" presStyleIdx="0" presStyleCnt="3" custScaleX="103998" custScaleY="45562" custLinFactNeighborX="-12235" custLinFactNeighborY="-17350">
        <dgm:presLayoutVars>
          <dgm:bulletEnabled val="1"/>
        </dgm:presLayoutVars>
      </dgm:prSet>
      <dgm:spPr/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46821" custLinFactNeighborX="-2542" custLinFactNeighborY="-1977">
        <dgm:presLayoutVars>
          <dgm:bulletEnabled val="1"/>
        </dgm:presLayoutVars>
      </dgm:prSet>
      <dgm:spPr/>
    </dgm:pt>
    <dgm:pt modelId="{2C42857D-E071-4572-9CE6-79E4AA7828E7}" type="pres">
      <dgm:prSet presAssocID="{4A889481-A9B8-42A3-8C77-4DCBDABC5293}" presName="childShp" presStyleLbl="bgAccFollowNode1" presStyleIdx="1" presStyleCnt="3" custScaleX="109340" custScaleY="54694" custLinFactNeighborX="-5771" custLinFactNeighborY="-441">
        <dgm:presLayoutVars>
          <dgm:bulletEnabled val="1"/>
        </dgm:presLayoutVars>
      </dgm:prSet>
      <dgm:spPr/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49793" custLinFactNeighborX="-7814" custLinFactNeighborY="-2327">
        <dgm:presLayoutVars>
          <dgm:bulletEnabled val="1"/>
        </dgm:presLayoutVars>
      </dgm:prSet>
      <dgm:spPr/>
    </dgm:pt>
    <dgm:pt modelId="{B2FD9558-081C-4504-82F6-16062C490296}" type="pres">
      <dgm:prSet presAssocID="{C6B0E069-B736-48D4-9AC9-FB3899D82784}" presName="childShp" presStyleLbl="bgAccFollowNode1" presStyleIdx="2" presStyleCnt="3" custScaleX="105841" custScaleY="58605" custLinFactNeighborX="-7525" custLinFactNeighborY="-1121">
        <dgm:presLayoutVars>
          <dgm:bulletEnabled val="1"/>
        </dgm:presLayoutVars>
      </dgm:prSet>
      <dgm:spPr/>
    </dgm:pt>
  </dgm:ptLst>
  <dgm:cxnLst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0CE38C63-18FC-4916-98CC-1DB850B8C506}" srcId="{C6B0E069-B736-48D4-9AC9-FB3899D82784}" destId="{F9F92BAB-2E20-458B-8EA2-DCC4139B7D91}" srcOrd="0" destOrd="0" parTransId="{3B3D986C-20A9-41B2-946F-CEFC04868849}" sibTransId="{A68C34FE-B772-4176-B07C-93087A920657}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0" presId="urn:microsoft.com/office/officeart/2005/8/layout/vList6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0897FC-A242-4AC1-84FD-3D07E6FF1A1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46F995-5C46-4478-890F-B686001615C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</dgm:spPr>
      <dgm:t>
        <a:bodyPr/>
        <a:lstStyle/>
        <a:p>
          <a:r>
            <a:rPr lang="ru-RU" sz="1800" b="1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Налог, взимаемый в связи с применением патентной системы налогообложения</a:t>
          </a:r>
        </a:p>
      </dgm:t>
    </dgm:pt>
    <dgm:pt modelId="{DAAAF393-1514-4E06-B1A5-A7B38B9BC1FF}" type="parTrans" cxnId="{B8A2054A-6639-4D49-B1BC-86164122FF62}">
      <dgm:prSet/>
      <dgm:spPr/>
      <dgm:t>
        <a:bodyPr/>
        <a:lstStyle/>
        <a:p>
          <a:endParaRPr lang="ru-RU"/>
        </a:p>
      </dgm:t>
    </dgm:pt>
    <dgm:pt modelId="{709A63DB-86D9-4026-B0DF-43A9109D73D8}" type="sibTrans" cxnId="{B8A2054A-6639-4D49-B1BC-86164122FF62}">
      <dgm:prSet/>
      <dgm:spPr/>
      <dgm:t>
        <a:bodyPr/>
        <a:lstStyle/>
        <a:p>
          <a:endParaRPr lang="ru-RU"/>
        </a:p>
      </dgm:t>
    </dgm:pt>
    <dgm:pt modelId="{AAF684DA-10CD-4D77-B01A-4C592E9446F5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r>
            <a:rPr lang="ru-RU" sz="1400" b="1" i="0" dirty="0">
              <a:latin typeface="Times New Roman" pitchFamily="18" charset="0"/>
              <a:cs typeface="Times New Roman" pitchFamily="18" charset="0"/>
            </a:rPr>
            <a:t>Патентная система налогообложения </a:t>
          </a:r>
          <a:r>
            <a:rPr lang="ru-RU" sz="1400" b="0" i="0" dirty="0">
              <a:latin typeface="Times New Roman" pitchFamily="18" charset="0"/>
              <a:cs typeface="Times New Roman" pitchFamily="18" charset="0"/>
            </a:rPr>
            <a:t>– это специальный налоговый режим, который могут применять только ИП. Суть данной системы заключается в получении предпринимателем специального документа (патента), дающего ему право на осуществление определенных видов деятельности.</a:t>
          </a:r>
          <a:endParaRPr lang="ru-RU" sz="1400" i="0" dirty="0">
            <a:latin typeface="Times New Roman" pitchFamily="18" charset="0"/>
            <a:cs typeface="Times New Roman" pitchFamily="18" charset="0"/>
          </a:endParaRPr>
        </a:p>
      </dgm:t>
    </dgm:pt>
    <dgm:pt modelId="{7237ADD9-4E68-4CA2-9C56-3FA9D6B7EBEE}" type="parTrans" cxnId="{4DC5B28F-19F7-43CB-9740-D5DF9259BC7E}">
      <dgm:prSet/>
      <dgm:spPr/>
      <dgm:t>
        <a:bodyPr/>
        <a:lstStyle/>
        <a:p>
          <a:endParaRPr lang="ru-RU"/>
        </a:p>
      </dgm:t>
    </dgm:pt>
    <dgm:pt modelId="{2B1B3E06-66AF-4A33-85C7-50CC16D57D67}" type="sibTrans" cxnId="{4DC5B28F-19F7-43CB-9740-D5DF9259BC7E}">
      <dgm:prSet/>
      <dgm:spPr/>
      <dgm:t>
        <a:bodyPr/>
        <a:lstStyle/>
        <a:p>
          <a:endParaRPr lang="ru-RU"/>
        </a:p>
      </dgm:t>
    </dgm:pt>
    <dgm:pt modelId="{4A889481-A9B8-42A3-8C77-4DCBDABC5293}">
      <dgm:prSet phldrT="[Текст]"/>
      <dgm:spPr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</dgm:spPr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dirty="0"/>
        </a:p>
      </dgm:t>
    </dgm:pt>
    <dgm:pt modelId="{86B6B5DF-8CCF-4281-B2EA-15331B683AEF}" type="parTrans" cxnId="{4CB07D72-E7EE-48BB-AC37-9D047A6C4AAE}">
      <dgm:prSet/>
      <dgm:spPr/>
      <dgm:t>
        <a:bodyPr/>
        <a:lstStyle/>
        <a:p>
          <a:endParaRPr lang="ru-RU"/>
        </a:p>
      </dgm:t>
    </dgm:pt>
    <dgm:pt modelId="{49288D9F-456A-49F5-91EC-4B552C71088D}" type="sibTrans" cxnId="{4CB07D72-E7EE-48BB-AC37-9D047A6C4AAE}">
      <dgm:prSet/>
      <dgm:spPr/>
      <dgm:t>
        <a:bodyPr/>
        <a:lstStyle/>
        <a:p>
          <a:endParaRPr lang="ru-RU"/>
        </a:p>
      </dgm:t>
    </dgm:pt>
    <dgm:pt modelId="{F1F51C7C-5F3C-4337-AA4E-D981EF097362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CCCCFF"/>
        </a:solidFill>
      </dgm:spPr>
      <dgm:t>
        <a:bodyPr/>
        <a:lstStyle/>
        <a:p>
          <a:pPr algn="l"/>
          <a:r>
            <a:rPr lang="ru-RU" sz="1600" b="1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dirty="0"/>
        </a:p>
      </dgm:t>
    </dgm:pt>
    <dgm:pt modelId="{3F5BE1DF-6FCE-4893-9977-878E27056674}" type="parTrans" cxnId="{D7C26592-E62C-48CB-94D7-FA0FC3CF539E}">
      <dgm:prSet/>
      <dgm:spPr/>
      <dgm:t>
        <a:bodyPr/>
        <a:lstStyle/>
        <a:p>
          <a:endParaRPr lang="ru-RU"/>
        </a:p>
      </dgm:t>
    </dgm:pt>
    <dgm:pt modelId="{91729F26-0FF1-4421-8653-3AEB62087CC7}" type="sibTrans" cxnId="{D7C26592-E62C-48CB-94D7-FA0FC3CF539E}">
      <dgm:prSet/>
      <dgm:spPr/>
      <dgm:t>
        <a:bodyPr/>
        <a:lstStyle/>
        <a:p>
          <a:endParaRPr lang="ru-RU"/>
        </a:p>
      </dgm:t>
    </dgm:pt>
    <dgm:pt modelId="{C6B0E069-B736-48D4-9AC9-FB3899D82784}">
      <dgm:prSet phldrT="[Текст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gm:t>
    </dgm:pt>
    <dgm:pt modelId="{1B109B9F-5D67-4AAD-9EDE-1F95A1D4B452}" type="parTrans" cxnId="{FAF9DF1B-761C-4F48-8DDE-8DBAA18DF12B}">
      <dgm:prSet/>
      <dgm:spPr/>
      <dgm:t>
        <a:bodyPr/>
        <a:lstStyle/>
        <a:p>
          <a:endParaRPr lang="ru-RU"/>
        </a:p>
      </dgm:t>
    </dgm:pt>
    <dgm:pt modelId="{63315114-3802-460D-9A1C-F5E3C9477026}" type="sibTrans" cxnId="{FAF9DF1B-761C-4F48-8DDE-8DBAA18DF12B}">
      <dgm:prSet/>
      <dgm:spPr/>
      <dgm:t>
        <a:bodyPr/>
        <a:lstStyle/>
        <a:p>
          <a:endParaRPr lang="ru-RU"/>
        </a:p>
      </dgm:t>
    </dgm:pt>
    <dgm:pt modelId="{F9F92BAB-2E20-458B-8EA2-DCC4139B7D91}">
      <dgm:prSet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endParaRPr lang="ru-RU" sz="1000" i="0" dirty="0"/>
        </a:p>
      </dgm:t>
    </dgm:pt>
    <dgm:pt modelId="{3B3D986C-20A9-41B2-946F-CEFC04868849}" type="parTrans" cxnId="{0CE38C63-18FC-4916-98CC-1DB850B8C506}">
      <dgm:prSet/>
      <dgm:spPr/>
      <dgm:t>
        <a:bodyPr/>
        <a:lstStyle/>
        <a:p>
          <a:endParaRPr lang="ru-RU"/>
        </a:p>
      </dgm:t>
    </dgm:pt>
    <dgm:pt modelId="{A68C34FE-B772-4176-B07C-93087A920657}" type="sibTrans" cxnId="{0CE38C63-18FC-4916-98CC-1DB850B8C506}">
      <dgm:prSet/>
      <dgm:spPr/>
      <dgm:t>
        <a:bodyPr/>
        <a:lstStyle/>
        <a:p>
          <a:endParaRPr lang="ru-RU"/>
        </a:p>
      </dgm:t>
    </dgm:pt>
    <dgm:pt modelId="{D23054EB-B515-43E0-B9C1-4E4702B5C02A}">
      <dgm:prSet custT="1"/>
      <dgm:spPr>
        <a:solidFill>
          <a:schemeClr val="accent1">
            <a:lumMod val="60000"/>
            <a:lumOff val="40000"/>
            <a:alpha val="90000"/>
          </a:schemeClr>
        </a:solidFill>
        <a:ln>
          <a:solidFill>
            <a:schemeClr val="accent2">
              <a:lumMod val="60000"/>
              <a:lumOff val="40000"/>
              <a:alpha val="90000"/>
            </a:schemeClr>
          </a:solidFill>
        </a:ln>
      </dgm:spPr>
      <dgm:t>
        <a:bodyPr/>
        <a:lstStyle/>
        <a:p>
          <a:r>
            <a:rPr lang="ru-RU" sz="1100" b="1" i="0" dirty="0"/>
            <a:t>Государственная пошлина </a:t>
          </a:r>
          <a:r>
            <a:rPr lang="ru-RU" sz="1100" b="0" i="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dirty="0"/>
            <a:t>.</a:t>
          </a:r>
          <a:endParaRPr lang="ru-RU" sz="1000" i="0" dirty="0"/>
        </a:p>
      </dgm:t>
    </dgm:pt>
    <dgm:pt modelId="{22DC19B4-337E-4523-9932-6C8FF94573B0}" type="parTrans" cxnId="{830FFC33-932C-4F85-8E6F-9838278B24BF}">
      <dgm:prSet/>
      <dgm:spPr/>
      <dgm:t>
        <a:bodyPr/>
        <a:lstStyle/>
        <a:p>
          <a:endParaRPr lang="ru-RU"/>
        </a:p>
      </dgm:t>
    </dgm:pt>
    <dgm:pt modelId="{2E1C20FA-BE09-464F-A68E-5EED907782A4}" type="sibTrans" cxnId="{830FFC33-932C-4F85-8E6F-9838278B24BF}">
      <dgm:prSet/>
      <dgm:spPr/>
      <dgm:t>
        <a:bodyPr/>
        <a:lstStyle/>
        <a:p>
          <a:endParaRPr lang="ru-RU"/>
        </a:p>
      </dgm:t>
    </dgm:pt>
    <dgm:pt modelId="{006EB003-63CC-4A33-AD7B-E606339312B3}" type="pres">
      <dgm:prSet presAssocID="{E60897FC-A242-4AC1-84FD-3D07E6FF1A16}" presName="Name0" presStyleCnt="0">
        <dgm:presLayoutVars>
          <dgm:dir/>
          <dgm:animLvl val="lvl"/>
          <dgm:resizeHandles/>
        </dgm:presLayoutVars>
      </dgm:prSet>
      <dgm:spPr/>
    </dgm:pt>
    <dgm:pt modelId="{A093FA97-2801-40A7-81B8-A08A5CC6E936}" type="pres">
      <dgm:prSet presAssocID="{F546F995-5C46-4478-890F-B686001615C4}" presName="linNode" presStyleCnt="0"/>
      <dgm:spPr/>
    </dgm:pt>
    <dgm:pt modelId="{AA17CE17-AE7A-4017-A840-94A72B1EDD12}" type="pres">
      <dgm:prSet presAssocID="{F546F995-5C46-4478-890F-B686001615C4}" presName="parentShp" presStyleLbl="node1" presStyleIdx="0" presStyleCnt="3" custScaleX="76966" custScaleY="21723" custLinFactNeighborX="-1163" custLinFactNeighborY="-7208">
        <dgm:presLayoutVars>
          <dgm:bulletEnabled val="1"/>
        </dgm:presLayoutVars>
      </dgm:prSet>
      <dgm:spPr/>
    </dgm:pt>
    <dgm:pt modelId="{EA94A251-E821-45CD-A7B6-3298AB4BDFDE}" type="pres">
      <dgm:prSet presAssocID="{F546F995-5C46-4478-890F-B686001615C4}" presName="childShp" presStyleLbl="bgAccFollowNode1" presStyleIdx="0" presStyleCnt="3" custScaleX="111938" custScaleY="22738" custLinFactNeighborX="501" custLinFactNeighborY="-1274">
        <dgm:presLayoutVars>
          <dgm:bulletEnabled val="1"/>
        </dgm:presLayoutVars>
      </dgm:prSet>
      <dgm:spPr/>
    </dgm:pt>
    <dgm:pt modelId="{2F24D9B7-EA97-4B6E-BBD0-F126ACFC3344}" type="pres">
      <dgm:prSet presAssocID="{709A63DB-86D9-4026-B0DF-43A9109D73D8}" presName="spacing" presStyleCnt="0"/>
      <dgm:spPr/>
    </dgm:pt>
    <dgm:pt modelId="{BEA50143-EAB3-46DE-9915-CDB8E6346CC6}" type="pres">
      <dgm:prSet presAssocID="{4A889481-A9B8-42A3-8C77-4DCBDABC5293}" presName="linNode" presStyleCnt="0"/>
      <dgm:spPr/>
    </dgm:pt>
    <dgm:pt modelId="{9AB9B19F-2DC6-4552-8113-8B9A088F012A}" type="pres">
      <dgm:prSet presAssocID="{4A889481-A9B8-42A3-8C77-4DCBDABC5293}" presName="parentShp" presStyleLbl="node1" presStyleIdx="1" presStyleCnt="3" custScaleX="78364" custScaleY="23852" custLinFactNeighborX="-3304" custLinFactNeighborY="-11185">
        <dgm:presLayoutVars>
          <dgm:bulletEnabled val="1"/>
        </dgm:presLayoutVars>
      </dgm:prSet>
      <dgm:spPr/>
    </dgm:pt>
    <dgm:pt modelId="{2C42857D-E071-4572-9CE6-79E4AA7828E7}" type="pres">
      <dgm:prSet presAssocID="{4A889481-A9B8-42A3-8C77-4DCBDABC5293}" presName="childShp" presStyleLbl="bgAccFollowNode1" presStyleIdx="1" presStyleCnt="3" custScaleX="109340" custScaleY="21795" custLinFactNeighborX="-2421" custLinFactNeighborY="-11298">
        <dgm:presLayoutVars>
          <dgm:bulletEnabled val="1"/>
        </dgm:presLayoutVars>
      </dgm:prSet>
      <dgm:spPr/>
    </dgm:pt>
    <dgm:pt modelId="{6AD2A73D-5468-4E20-AAF1-97A2BE20EDF1}" type="pres">
      <dgm:prSet presAssocID="{49288D9F-456A-49F5-91EC-4B552C71088D}" presName="spacing" presStyleCnt="0"/>
      <dgm:spPr/>
    </dgm:pt>
    <dgm:pt modelId="{E549DF70-1CC0-4EEA-BD6F-905D3417197F}" type="pres">
      <dgm:prSet presAssocID="{C6B0E069-B736-48D4-9AC9-FB3899D82784}" presName="linNode" presStyleCnt="0"/>
      <dgm:spPr/>
    </dgm:pt>
    <dgm:pt modelId="{EC6DD737-6767-4892-B39E-9DAA87783429}" type="pres">
      <dgm:prSet presAssocID="{C6B0E069-B736-48D4-9AC9-FB3899D82784}" presName="parentShp" presStyleLbl="node1" presStyleIdx="2" presStyleCnt="3" custScaleX="80594" custScaleY="22490" custLinFactNeighborX="-1215" custLinFactNeighborY="-747">
        <dgm:presLayoutVars>
          <dgm:bulletEnabled val="1"/>
        </dgm:presLayoutVars>
      </dgm:prSet>
      <dgm:spPr/>
    </dgm:pt>
    <dgm:pt modelId="{B2FD9558-081C-4504-82F6-16062C490296}" type="pres">
      <dgm:prSet presAssocID="{C6B0E069-B736-48D4-9AC9-FB3899D82784}" presName="childShp" presStyleLbl="bgAccFollowNode1" presStyleIdx="2" presStyleCnt="3" custScaleX="110508" custScaleY="32216" custLinFactNeighborX="-410" custLinFactNeighborY="17">
        <dgm:presLayoutVars>
          <dgm:bulletEnabled val="1"/>
        </dgm:presLayoutVars>
      </dgm:prSet>
      <dgm:spPr/>
    </dgm:pt>
  </dgm:ptLst>
  <dgm:cxnLst>
    <dgm:cxn modelId="{FAF9DF1B-761C-4F48-8DDE-8DBAA18DF12B}" srcId="{E60897FC-A242-4AC1-84FD-3D07E6FF1A16}" destId="{C6B0E069-B736-48D4-9AC9-FB3899D82784}" srcOrd="2" destOrd="0" parTransId="{1B109B9F-5D67-4AAD-9EDE-1F95A1D4B452}" sibTransId="{63315114-3802-460D-9A1C-F5E3C9477026}"/>
    <dgm:cxn modelId="{589F6A33-2052-4EDF-A865-18D6EBF21794}" type="presOf" srcId="{F1F51C7C-5F3C-4337-AA4E-D981EF097362}" destId="{2C42857D-E071-4572-9CE6-79E4AA7828E7}" srcOrd="0" destOrd="0" presId="urn:microsoft.com/office/officeart/2005/8/layout/vList6"/>
    <dgm:cxn modelId="{830FFC33-932C-4F85-8E6F-9838278B24BF}" srcId="{C6B0E069-B736-48D4-9AC9-FB3899D82784}" destId="{D23054EB-B515-43E0-B9C1-4E4702B5C02A}" srcOrd="0" destOrd="0" parTransId="{22DC19B4-337E-4523-9932-6C8FF94573B0}" sibTransId="{2E1C20FA-BE09-464F-A68E-5EED907782A4}"/>
    <dgm:cxn modelId="{0C31915E-3FF5-48F7-8EEB-0910E1E6C28A}" type="presOf" srcId="{AAF684DA-10CD-4D77-B01A-4C592E9446F5}" destId="{EA94A251-E821-45CD-A7B6-3298AB4BDFDE}" srcOrd="0" destOrd="0" presId="urn:microsoft.com/office/officeart/2005/8/layout/vList6"/>
    <dgm:cxn modelId="{0CE38C63-18FC-4916-98CC-1DB850B8C506}" srcId="{C6B0E069-B736-48D4-9AC9-FB3899D82784}" destId="{F9F92BAB-2E20-458B-8EA2-DCC4139B7D91}" srcOrd="1" destOrd="0" parTransId="{3B3D986C-20A9-41B2-946F-CEFC04868849}" sibTransId="{A68C34FE-B772-4176-B07C-93087A920657}"/>
    <dgm:cxn modelId="{B8A2054A-6639-4D49-B1BC-86164122FF62}" srcId="{E60897FC-A242-4AC1-84FD-3D07E6FF1A16}" destId="{F546F995-5C46-4478-890F-B686001615C4}" srcOrd="0" destOrd="0" parTransId="{DAAAF393-1514-4E06-B1A5-A7B38B9BC1FF}" sibTransId="{709A63DB-86D9-4026-B0DF-43A9109D73D8}"/>
    <dgm:cxn modelId="{AF79BF70-120E-40E5-A68A-D4AE025CB7D5}" type="presOf" srcId="{F546F995-5C46-4478-890F-B686001615C4}" destId="{AA17CE17-AE7A-4017-A840-94A72B1EDD12}" srcOrd="0" destOrd="0" presId="urn:microsoft.com/office/officeart/2005/8/layout/vList6"/>
    <dgm:cxn modelId="{4CB07D72-E7EE-48BB-AC37-9D047A6C4AAE}" srcId="{E60897FC-A242-4AC1-84FD-3D07E6FF1A16}" destId="{4A889481-A9B8-42A3-8C77-4DCBDABC5293}" srcOrd="1" destOrd="0" parTransId="{86B6B5DF-8CCF-4281-B2EA-15331B683AEF}" sibTransId="{49288D9F-456A-49F5-91EC-4B552C71088D}"/>
    <dgm:cxn modelId="{FAAFA475-844F-451D-921D-CCD275DFA144}" type="presOf" srcId="{C6B0E069-B736-48D4-9AC9-FB3899D82784}" destId="{EC6DD737-6767-4892-B39E-9DAA87783429}" srcOrd="0" destOrd="0" presId="urn:microsoft.com/office/officeart/2005/8/layout/vList6"/>
    <dgm:cxn modelId="{45FB4278-588E-44CC-8BBB-64F45F183EF9}" type="presOf" srcId="{D23054EB-B515-43E0-B9C1-4E4702B5C02A}" destId="{B2FD9558-081C-4504-82F6-16062C490296}" srcOrd="0" destOrd="0" presId="urn:microsoft.com/office/officeart/2005/8/layout/vList6"/>
    <dgm:cxn modelId="{4DC5B28F-19F7-43CB-9740-D5DF9259BC7E}" srcId="{F546F995-5C46-4478-890F-B686001615C4}" destId="{AAF684DA-10CD-4D77-B01A-4C592E9446F5}" srcOrd="0" destOrd="0" parTransId="{7237ADD9-4E68-4CA2-9C56-3FA9D6B7EBEE}" sibTransId="{2B1B3E06-66AF-4A33-85C7-50CC16D57D67}"/>
    <dgm:cxn modelId="{D7C26592-E62C-48CB-94D7-FA0FC3CF539E}" srcId="{4A889481-A9B8-42A3-8C77-4DCBDABC5293}" destId="{F1F51C7C-5F3C-4337-AA4E-D981EF097362}" srcOrd="0" destOrd="0" parTransId="{3F5BE1DF-6FCE-4893-9977-878E27056674}" sibTransId="{91729F26-0FF1-4421-8653-3AEB62087CC7}"/>
    <dgm:cxn modelId="{C81A0098-EBF0-4306-8F0E-A4F175958E7F}" type="presOf" srcId="{E60897FC-A242-4AC1-84FD-3D07E6FF1A16}" destId="{006EB003-63CC-4A33-AD7B-E606339312B3}" srcOrd="0" destOrd="0" presId="urn:microsoft.com/office/officeart/2005/8/layout/vList6"/>
    <dgm:cxn modelId="{3C731CAE-0748-4AA0-ACC4-9371CB6E5EE4}" type="presOf" srcId="{F9F92BAB-2E20-458B-8EA2-DCC4139B7D91}" destId="{B2FD9558-081C-4504-82F6-16062C490296}" srcOrd="0" destOrd="1" presId="urn:microsoft.com/office/officeart/2005/8/layout/vList6"/>
    <dgm:cxn modelId="{577BE6C4-5B0B-474C-9BFF-7956FD0CCC98}" type="presOf" srcId="{4A889481-A9B8-42A3-8C77-4DCBDABC5293}" destId="{9AB9B19F-2DC6-4552-8113-8B9A088F012A}" srcOrd="0" destOrd="0" presId="urn:microsoft.com/office/officeart/2005/8/layout/vList6"/>
    <dgm:cxn modelId="{77FCE894-75C1-487E-BEED-A638D7841255}" type="presParOf" srcId="{006EB003-63CC-4A33-AD7B-E606339312B3}" destId="{A093FA97-2801-40A7-81B8-A08A5CC6E936}" srcOrd="0" destOrd="0" presId="urn:microsoft.com/office/officeart/2005/8/layout/vList6"/>
    <dgm:cxn modelId="{30001C06-B9E3-4CB1-B3FA-C0E90DACC997}" type="presParOf" srcId="{A093FA97-2801-40A7-81B8-A08A5CC6E936}" destId="{AA17CE17-AE7A-4017-A840-94A72B1EDD12}" srcOrd="0" destOrd="0" presId="urn:microsoft.com/office/officeart/2005/8/layout/vList6"/>
    <dgm:cxn modelId="{2BAD88CC-83EA-496C-90A2-3453E424A992}" type="presParOf" srcId="{A093FA97-2801-40A7-81B8-A08A5CC6E936}" destId="{EA94A251-E821-45CD-A7B6-3298AB4BDFDE}" srcOrd="1" destOrd="0" presId="urn:microsoft.com/office/officeart/2005/8/layout/vList6"/>
    <dgm:cxn modelId="{F0C41A6B-49C8-4767-9EF8-E8C1A569D197}" type="presParOf" srcId="{006EB003-63CC-4A33-AD7B-E606339312B3}" destId="{2F24D9B7-EA97-4B6E-BBD0-F126ACFC3344}" srcOrd="1" destOrd="0" presId="urn:microsoft.com/office/officeart/2005/8/layout/vList6"/>
    <dgm:cxn modelId="{4303E51D-CC42-48A3-98B9-A31B9596C869}" type="presParOf" srcId="{006EB003-63CC-4A33-AD7B-E606339312B3}" destId="{BEA50143-EAB3-46DE-9915-CDB8E6346CC6}" srcOrd="2" destOrd="0" presId="urn:microsoft.com/office/officeart/2005/8/layout/vList6"/>
    <dgm:cxn modelId="{3AF49D0B-A2A8-470B-AC94-3C6C90918BF4}" type="presParOf" srcId="{BEA50143-EAB3-46DE-9915-CDB8E6346CC6}" destId="{9AB9B19F-2DC6-4552-8113-8B9A088F012A}" srcOrd="0" destOrd="0" presId="urn:microsoft.com/office/officeart/2005/8/layout/vList6"/>
    <dgm:cxn modelId="{897A8AE9-4F31-47A0-BA4D-E80A70B02787}" type="presParOf" srcId="{BEA50143-EAB3-46DE-9915-CDB8E6346CC6}" destId="{2C42857D-E071-4572-9CE6-79E4AA7828E7}" srcOrd="1" destOrd="0" presId="urn:microsoft.com/office/officeart/2005/8/layout/vList6"/>
    <dgm:cxn modelId="{D8B913C8-A0E1-4A9D-80EB-68D01BCE206C}" type="presParOf" srcId="{006EB003-63CC-4A33-AD7B-E606339312B3}" destId="{6AD2A73D-5468-4E20-AAF1-97A2BE20EDF1}" srcOrd="3" destOrd="0" presId="urn:microsoft.com/office/officeart/2005/8/layout/vList6"/>
    <dgm:cxn modelId="{43D3D343-6102-460C-91F2-99A5EC154184}" type="presParOf" srcId="{006EB003-63CC-4A33-AD7B-E606339312B3}" destId="{E549DF70-1CC0-4EEA-BD6F-905D3417197F}" srcOrd="4" destOrd="0" presId="urn:microsoft.com/office/officeart/2005/8/layout/vList6"/>
    <dgm:cxn modelId="{EDEA22E4-4E6A-4FBD-A791-A24C20BEF065}" type="presParOf" srcId="{E549DF70-1CC0-4EEA-BD6F-905D3417197F}" destId="{EC6DD737-6767-4892-B39E-9DAA87783429}" srcOrd="0" destOrd="0" presId="urn:microsoft.com/office/officeart/2005/8/layout/vList6"/>
    <dgm:cxn modelId="{4684165E-0615-47A1-B3E6-7BF6516C9D73}" type="presParOf" srcId="{E549DF70-1CC0-4EEA-BD6F-905D3417197F}" destId="{B2FD9558-081C-4504-82F6-16062C49029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7BE4F7-931D-483A-A672-9AFDC290FB2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4681CB-1817-491B-98DF-DC95F10667B2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dirty="0"/>
        </a:p>
      </dgm:t>
    </dgm:pt>
    <dgm:pt modelId="{A8962BEE-85A5-4BC7-B3CA-A3A1900DCB5B}" type="parTrans" cxnId="{888C71B2-5D64-465A-9DD6-62A3CD66F9ED}">
      <dgm:prSet/>
      <dgm:spPr/>
      <dgm:t>
        <a:bodyPr/>
        <a:lstStyle/>
        <a:p>
          <a:endParaRPr lang="ru-RU"/>
        </a:p>
      </dgm:t>
    </dgm:pt>
    <dgm:pt modelId="{F5FDEE86-997C-4E80-9159-3D8A9803B288}" type="sibTrans" cxnId="{888C71B2-5D64-465A-9DD6-62A3CD66F9ED}">
      <dgm:prSet/>
      <dgm:spPr/>
      <dgm:t>
        <a:bodyPr/>
        <a:lstStyle/>
        <a:p>
          <a:endParaRPr lang="ru-RU"/>
        </a:p>
      </dgm:t>
    </dgm:pt>
    <dgm:pt modelId="{F2CAD121-0A37-439E-BB34-92E9F491E736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i="0" dirty="0"/>
        </a:p>
      </dgm:t>
    </dgm:pt>
    <dgm:pt modelId="{E8B4DF09-427B-4F61-9E57-DE0A63E1B972}" type="parTrans" cxnId="{A1EFE08C-A808-4E14-BDAE-5FF010AD6E4D}">
      <dgm:prSet/>
      <dgm:spPr/>
      <dgm:t>
        <a:bodyPr/>
        <a:lstStyle/>
        <a:p>
          <a:endParaRPr lang="ru-RU"/>
        </a:p>
      </dgm:t>
    </dgm:pt>
    <dgm:pt modelId="{AC536804-7FEF-4DC6-A9D1-C64A9B0D2B36}" type="sibTrans" cxnId="{A1EFE08C-A808-4E14-BDAE-5FF010AD6E4D}">
      <dgm:prSet/>
      <dgm:spPr/>
      <dgm:t>
        <a:bodyPr/>
        <a:lstStyle/>
        <a:p>
          <a:endParaRPr lang="ru-RU"/>
        </a:p>
      </dgm:t>
    </dgm:pt>
    <dgm:pt modelId="{9A9ABFC0-6F2A-4337-AC7F-F054BBA3F72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dirty="0"/>
        </a:p>
      </dgm:t>
    </dgm:pt>
    <dgm:pt modelId="{194AEB49-5208-49F6-8AEF-AA39AFCA7A7E}" type="parTrans" cxnId="{15BC7174-8156-437E-A7B1-F054081EC16A}">
      <dgm:prSet/>
      <dgm:spPr/>
      <dgm:t>
        <a:bodyPr/>
        <a:lstStyle/>
        <a:p>
          <a:endParaRPr lang="ru-RU"/>
        </a:p>
      </dgm:t>
    </dgm:pt>
    <dgm:pt modelId="{3E231EAF-7E3D-46A9-A690-2EC32955180F}" type="sibTrans" cxnId="{15BC7174-8156-437E-A7B1-F054081EC16A}">
      <dgm:prSet/>
      <dgm:spPr/>
      <dgm:t>
        <a:bodyPr/>
        <a:lstStyle/>
        <a:p>
          <a:endParaRPr lang="ru-RU"/>
        </a:p>
      </dgm:t>
    </dgm:pt>
    <dgm:pt modelId="{E9B2384E-5AF1-46E2-BA1D-0EC9AFF12603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</dgm:t>
    </dgm:pt>
    <dgm:pt modelId="{B4CBB2FD-1342-4A19-B7A1-97AF12CF2D84}" type="parTrans" cxnId="{74AE15E8-DD64-4711-A15A-A3363B78C1F8}">
      <dgm:prSet/>
      <dgm:spPr/>
      <dgm:t>
        <a:bodyPr/>
        <a:lstStyle/>
        <a:p>
          <a:endParaRPr lang="ru-RU"/>
        </a:p>
      </dgm:t>
    </dgm:pt>
    <dgm:pt modelId="{33B7B0D5-2366-41B3-82EB-B1FB74F2C4BF}" type="sibTrans" cxnId="{74AE15E8-DD64-4711-A15A-A3363B78C1F8}">
      <dgm:prSet/>
      <dgm:spPr/>
      <dgm:t>
        <a:bodyPr/>
        <a:lstStyle/>
        <a:p>
          <a:endParaRPr lang="ru-RU"/>
        </a:p>
      </dgm:t>
    </dgm:pt>
    <dgm:pt modelId="{DBDCD393-30A5-4B0B-8875-F7120765EF88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2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dirty="0"/>
        </a:p>
      </dgm:t>
    </dgm:pt>
    <dgm:pt modelId="{809317EF-0B68-43C2-A4DF-B6A069AC7A81}" type="parTrans" cxnId="{8F2527B4-128A-4F43-8D52-DEAE136E42E6}">
      <dgm:prSet/>
      <dgm:spPr/>
      <dgm:t>
        <a:bodyPr/>
        <a:lstStyle/>
        <a:p>
          <a:endParaRPr lang="ru-RU"/>
        </a:p>
      </dgm:t>
    </dgm:pt>
    <dgm:pt modelId="{34878565-199C-4EAA-82ED-63330652788F}" type="sibTrans" cxnId="{8F2527B4-128A-4F43-8D52-DEAE136E42E6}">
      <dgm:prSet/>
      <dgm:spPr/>
      <dgm:t>
        <a:bodyPr/>
        <a:lstStyle/>
        <a:p>
          <a:endParaRPr lang="ru-RU"/>
        </a:p>
      </dgm:t>
    </dgm:pt>
    <dgm:pt modelId="{A0BA210B-03EE-44AB-95C2-0A843E4B5207}">
      <dgm:prSet phldrT="[Текст]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i="0" dirty="0"/>
        </a:p>
      </dgm:t>
    </dgm:pt>
    <dgm:pt modelId="{14D936E5-9C67-48DA-912D-F71E1B5F3674}" type="parTrans" cxnId="{73E31351-EA54-4297-A43D-BE32E7E8A1A6}">
      <dgm:prSet/>
      <dgm:spPr/>
      <dgm:t>
        <a:bodyPr/>
        <a:lstStyle/>
        <a:p>
          <a:endParaRPr lang="ru-RU"/>
        </a:p>
      </dgm:t>
    </dgm:pt>
    <dgm:pt modelId="{7CC59244-A5A0-4EE9-8EC2-7FECF2D6E655}" type="sibTrans" cxnId="{73E31351-EA54-4297-A43D-BE32E7E8A1A6}">
      <dgm:prSet/>
      <dgm:spPr/>
      <dgm:t>
        <a:bodyPr/>
        <a:lstStyle/>
        <a:p>
          <a:endParaRPr lang="ru-RU"/>
        </a:p>
      </dgm:t>
    </dgm:pt>
    <dgm:pt modelId="{B049D317-76DE-439E-9E6B-C8EFD7BFB42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gm:t>
    </dgm:pt>
    <dgm:pt modelId="{762EFCB9-30F3-4E69-AAFF-84BDEA05746A}" type="parTrans" cxnId="{E7A98B60-EC4B-42CB-AC10-9D6FE78A4DA9}">
      <dgm:prSet/>
      <dgm:spPr/>
      <dgm:t>
        <a:bodyPr/>
        <a:lstStyle/>
        <a:p>
          <a:endParaRPr lang="ru-RU"/>
        </a:p>
      </dgm:t>
    </dgm:pt>
    <dgm:pt modelId="{52D8BB0F-4082-408C-A7EC-7FC5E6D650FC}" type="sibTrans" cxnId="{E7A98B60-EC4B-42CB-AC10-9D6FE78A4DA9}">
      <dgm:prSet/>
      <dgm:spPr/>
      <dgm:t>
        <a:bodyPr/>
        <a:lstStyle/>
        <a:p>
          <a:endParaRPr lang="ru-RU"/>
        </a:p>
      </dgm:t>
    </dgm:pt>
    <dgm:pt modelId="{6CC14E4F-61BD-47AB-8C92-ABAA1565768D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dirty="0"/>
        </a:p>
      </dgm:t>
    </dgm:pt>
    <dgm:pt modelId="{5C18FA03-7A92-4CC1-A2AB-30B9F33EF2D4}" type="parTrans" cxnId="{95A90C62-D356-46F3-AAD4-32C354974F14}">
      <dgm:prSet/>
      <dgm:spPr/>
      <dgm:t>
        <a:bodyPr/>
        <a:lstStyle/>
        <a:p>
          <a:endParaRPr lang="ru-RU"/>
        </a:p>
      </dgm:t>
    </dgm:pt>
    <dgm:pt modelId="{E4DD80C3-7A94-4C22-81F4-1DBD8C11A592}" type="sibTrans" cxnId="{95A90C62-D356-46F3-AAD4-32C354974F14}">
      <dgm:prSet/>
      <dgm:spPr/>
      <dgm:t>
        <a:bodyPr/>
        <a:lstStyle/>
        <a:p>
          <a:endParaRPr lang="ru-RU"/>
        </a:p>
      </dgm:t>
    </dgm:pt>
    <dgm:pt modelId="{E627D364-65E4-4D5F-B13E-06D2BB9E5C80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ru-RU" sz="1000" dirty="0"/>
        </a:p>
      </dgm:t>
    </dgm:pt>
    <dgm:pt modelId="{8BEA9891-329E-4E58-AC8A-D03D17090F28}" type="parTrans" cxnId="{BB64F5B7-B2D3-49A6-9110-2B6858294FFA}">
      <dgm:prSet/>
      <dgm:spPr/>
      <dgm:t>
        <a:bodyPr/>
        <a:lstStyle/>
        <a:p>
          <a:endParaRPr lang="ru-RU"/>
        </a:p>
      </dgm:t>
    </dgm:pt>
    <dgm:pt modelId="{05830C5C-FCA0-4A5D-ADDF-11852163BFC8}" type="sibTrans" cxnId="{BB64F5B7-B2D3-49A6-9110-2B6858294FFA}">
      <dgm:prSet/>
      <dgm:spPr/>
      <dgm:t>
        <a:bodyPr/>
        <a:lstStyle/>
        <a:p>
          <a:endParaRPr lang="ru-RU"/>
        </a:p>
      </dgm:t>
    </dgm:pt>
    <dgm:pt modelId="{CA9ABC42-4ED9-4143-B56D-606866B162BC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dirty="0"/>
        </a:p>
      </dgm:t>
    </dgm:pt>
    <dgm:pt modelId="{4A4DC1E8-A195-4126-B7A8-159CF6C4DD1F}" type="parTrans" cxnId="{71DEE694-5E87-4ADC-A5C4-A010A367496D}">
      <dgm:prSet/>
      <dgm:spPr/>
      <dgm:t>
        <a:bodyPr/>
        <a:lstStyle/>
        <a:p>
          <a:endParaRPr lang="ru-RU"/>
        </a:p>
      </dgm:t>
    </dgm:pt>
    <dgm:pt modelId="{CB536E8A-25F4-4F1C-82C3-AE52C7354432}" type="sibTrans" cxnId="{71DEE694-5E87-4ADC-A5C4-A010A367496D}">
      <dgm:prSet/>
      <dgm:spPr/>
      <dgm:t>
        <a:bodyPr/>
        <a:lstStyle/>
        <a:p>
          <a:endParaRPr lang="ru-RU"/>
        </a:p>
      </dgm:t>
    </dgm:pt>
    <dgm:pt modelId="{11A81663-51F3-4358-AE79-259DF9348AB0}" type="pres">
      <dgm:prSet presAssocID="{D97BE4F7-931D-483A-A672-9AFDC290FB25}" presName="Name0" presStyleCnt="0">
        <dgm:presLayoutVars>
          <dgm:dir/>
          <dgm:animLvl val="lvl"/>
          <dgm:resizeHandles/>
        </dgm:presLayoutVars>
      </dgm:prSet>
      <dgm:spPr/>
    </dgm:pt>
    <dgm:pt modelId="{4FE3A2E8-7FA9-4CB9-A07B-9CCEF34F866E}" type="pres">
      <dgm:prSet presAssocID="{7B4681CB-1817-491B-98DF-DC95F10667B2}" presName="linNode" presStyleCnt="0"/>
      <dgm:spPr/>
    </dgm:pt>
    <dgm:pt modelId="{2DFCB767-21C7-4236-B7B4-9CED49F98EE7}" type="pres">
      <dgm:prSet presAssocID="{7B4681CB-1817-491B-98DF-DC95F10667B2}" presName="parentShp" presStyleLbl="node1" presStyleIdx="0" presStyleCnt="4" custScaleX="86895" custScaleY="167684" custLinFactNeighborX="-5900" custLinFactNeighborY="1430">
        <dgm:presLayoutVars>
          <dgm:bulletEnabled val="1"/>
        </dgm:presLayoutVars>
      </dgm:prSet>
      <dgm:spPr/>
    </dgm:pt>
    <dgm:pt modelId="{E4BD99F4-BC58-4350-95A4-CE93E41E099E}" type="pres">
      <dgm:prSet presAssocID="{7B4681CB-1817-491B-98DF-DC95F10667B2}" presName="childShp" presStyleLbl="bgAccFollowNode1" presStyleIdx="0" presStyleCnt="4" custScaleX="108738" custScaleY="295557" custLinFactNeighborX="25" custLinFactNeighborY="14784">
        <dgm:presLayoutVars>
          <dgm:bulletEnabled val="1"/>
        </dgm:presLayoutVars>
      </dgm:prSet>
      <dgm:spPr/>
    </dgm:pt>
    <dgm:pt modelId="{1AD20A10-2CE7-459B-AC96-0D4566A61F72}" type="pres">
      <dgm:prSet presAssocID="{F5FDEE86-997C-4E80-9159-3D8A9803B288}" presName="spacing" presStyleCnt="0"/>
      <dgm:spPr/>
    </dgm:pt>
    <dgm:pt modelId="{AD944D68-99E4-4512-9C3C-B7A1BD8A1EA4}" type="pres">
      <dgm:prSet presAssocID="{F2CAD121-0A37-439E-BB34-92E9F491E736}" presName="linNode" presStyleCnt="0"/>
      <dgm:spPr/>
    </dgm:pt>
    <dgm:pt modelId="{B3804B61-AD5F-4CB2-A934-6EBCE33E7944}" type="pres">
      <dgm:prSet presAssocID="{F2CAD121-0A37-439E-BB34-92E9F491E736}" presName="parentShp" presStyleLbl="node1" presStyleIdx="1" presStyleCnt="4" custScaleX="104347" custLinFactNeighborX="-1449" custLinFactNeighborY="-2684">
        <dgm:presLayoutVars>
          <dgm:bulletEnabled val="1"/>
        </dgm:presLayoutVars>
      </dgm:prSet>
      <dgm:spPr/>
    </dgm:pt>
    <dgm:pt modelId="{81BDBEAB-55DB-4352-9AEE-546766411336}" type="pres">
      <dgm:prSet presAssocID="{F2CAD121-0A37-439E-BB34-92E9F491E736}" presName="childShp" presStyleLbl="bgAccFollowNode1" presStyleIdx="1" presStyleCnt="4" custScaleX="94203">
        <dgm:presLayoutVars>
          <dgm:bulletEnabled val="1"/>
        </dgm:presLayoutVars>
      </dgm:prSet>
      <dgm:spPr/>
    </dgm:pt>
    <dgm:pt modelId="{1E6B5647-E91D-40BB-8760-216DD1D544D5}" type="pres">
      <dgm:prSet presAssocID="{AC536804-7FEF-4DC6-A9D1-C64A9B0D2B36}" presName="spacing" presStyleCnt="0"/>
      <dgm:spPr/>
    </dgm:pt>
    <dgm:pt modelId="{1F226B27-783E-4E03-8D1A-E02099FC3A6D}" type="pres">
      <dgm:prSet presAssocID="{B049D317-76DE-439E-9E6B-C8EFD7BFB42C}" presName="linNode" presStyleCnt="0"/>
      <dgm:spPr/>
    </dgm:pt>
    <dgm:pt modelId="{07225D88-79EC-46F7-BD9F-408560DCDA13}" type="pres">
      <dgm:prSet presAssocID="{B049D317-76DE-439E-9E6B-C8EFD7BFB42C}" presName="parentShp" presStyleLbl="node1" presStyleIdx="2" presStyleCnt="4">
        <dgm:presLayoutVars>
          <dgm:bulletEnabled val="1"/>
        </dgm:presLayoutVars>
      </dgm:prSet>
      <dgm:spPr/>
    </dgm:pt>
    <dgm:pt modelId="{3F58102A-39F5-4DBA-9903-BD9EFE9EF016}" type="pres">
      <dgm:prSet presAssocID="{B049D317-76DE-439E-9E6B-C8EFD7BFB42C}" presName="childShp" presStyleLbl="bgAccFollowNode1" presStyleIdx="2" presStyleCnt="4" custScaleY="55143" custLinFactNeighborX="0" custLinFactNeighborY="4719">
        <dgm:presLayoutVars>
          <dgm:bulletEnabled val="1"/>
        </dgm:presLayoutVars>
      </dgm:prSet>
      <dgm:spPr/>
    </dgm:pt>
    <dgm:pt modelId="{E793608B-0161-4CF4-8948-F50481792EE6}" type="pres">
      <dgm:prSet presAssocID="{52D8BB0F-4082-408C-A7EC-7FC5E6D650FC}" presName="spacing" presStyleCnt="0"/>
      <dgm:spPr/>
    </dgm:pt>
    <dgm:pt modelId="{0A91D052-A8BC-41B6-99A2-5B4290FF6DA7}" type="pres">
      <dgm:prSet presAssocID="{A0BA210B-03EE-44AB-95C2-0A843E4B5207}" presName="linNode" presStyleCnt="0"/>
      <dgm:spPr/>
    </dgm:pt>
    <dgm:pt modelId="{612E9E70-8A97-43E0-8780-63228C1F02FE}" type="pres">
      <dgm:prSet presAssocID="{A0BA210B-03EE-44AB-95C2-0A843E4B5207}" presName="parentShp" presStyleLbl="node1" presStyleIdx="3" presStyleCnt="4" custLinFactNeighborX="1449" custLinFactNeighborY="551">
        <dgm:presLayoutVars>
          <dgm:bulletEnabled val="1"/>
        </dgm:presLayoutVars>
      </dgm:prSet>
      <dgm:spPr/>
    </dgm:pt>
    <dgm:pt modelId="{25E7230E-939D-4A0C-B256-D3DC890C3738}" type="pres">
      <dgm:prSet presAssocID="{A0BA210B-03EE-44AB-95C2-0A843E4B5207}" presName="childShp" presStyleLbl="bgAccFollowNode1" presStyleIdx="3" presStyleCnt="4" custScaleY="175570" custLinFactNeighborX="7346" custLinFactNeighborY="-1989">
        <dgm:presLayoutVars>
          <dgm:bulletEnabled val="1"/>
        </dgm:presLayoutVars>
      </dgm:prSet>
      <dgm:spPr/>
    </dgm:pt>
  </dgm:ptLst>
  <dgm:cxnLst>
    <dgm:cxn modelId="{3045BE07-2A41-4A0A-8D23-2780D4332212}" type="presOf" srcId="{F2CAD121-0A37-439E-BB34-92E9F491E736}" destId="{B3804B61-AD5F-4CB2-A934-6EBCE33E7944}" srcOrd="0" destOrd="0" presId="urn:microsoft.com/office/officeart/2005/8/layout/vList6"/>
    <dgm:cxn modelId="{94D5EC26-16A4-4C20-A763-9BDB6AB6430D}" type="presOf" srcId="{D97BE4F7-931D-483A-A672-9AFDC290FB25}" destId="{11A81663-51F3-4358-AE79-259DF9348AB0}" srcOrd="0" destOrd="0" presId="urn:microsoft.com/office/officeart/2005/8/layout/vList6"/>
    <dgm:cxn modelId="{CA45B13A-D6F8-4BF9-BCC4-90857C678D1B}" type="presOf" srcId="{A0BA210B-03EE-44AB-95C2-0A843E4B5207}" destId="{612E9E70-8A97-43E0-8780-63228C1F02FE}" srcOrd="0" destOrd="0" presId="urn:microsoft.com/office/officeart/2005/8/layout/vList6"/>
    <dgm:cxn modelId="{AEDAE73A-D487-431F-9537-F28163969AB4}" type="presOf" srcId="{E627D364-65E4-4D5F-B13E-06D2BB9E5C80}" destId="{81BDBEAB-55DB-4352-9AEE-546766411336}" srcOrd="0" destOrd="1" presId="urn:microsoft.com/office/officeart/2005/8/layout/vList6"/>
    <dgm:cxn modelId="{C6B8E95F-AB07-4F7C-970D-6692E5F98048}" type="presOf" srcId="{7B4681CB-1817-491B-98DF-DC95F10667B2}" destId="{2DFCB767-21C7-4236-B7B4-9CED49F98EE7}" srcOrd="0" destOrd="0" presId="urn:microsoft.com/office/officeart/2005/8/layout/vList6"/>
    <dgm:cxn modelId="{E7A98B60-EC4B-42CB-AC10-9D6FE78A4DA9}" srcId="{D97BE4F7-931D-483A-A672-9AFDC290FB25}" destId="{B049D317-76DE-439E-9E6B-C8EFD7BFB42C}" srcOrd="2" destOrd="0" parTransId="{762EFCB9-30F3-4E69-AAFF-84BDEA05746A}" sibTransId="{52D8BB0F-4082-408C-A7EC-7FC5E6D650FC}"/>
    <dgm:cxn modelId="{95A90C62-D356-46F3-AAD4-32C354974F14}" srcId="{B049D317-76DE-439E-9E6B-C8EFD7BFB42C}" destId="{6CC14E4F-61BD-47AB-8C92-ABAA1565768D}" srcOrd="0" destOrd="0" parTransId="{5C18FA03-7A92-4CC1-A2AB-30B9F33EF2D4}" sibTransId="{E4DD80C3-7A94-4C22-81F4-1DBD8C11A592}"/>
    <dgm:cxn modelId="{E6B35B4F-04CA-42D8-8551-B9CF4ECB71B3}" type="presOf" srcId="{B049D317-76DE-439E-9E6B-C8EFD7BFB42C}" destId="{07225D88-79EC-46F7-BD9F-408560DCDA13}" srcOrd="0" destOrd="0" presId="urn:microsoft.com/office/officeart/2005/8/layout/vList6"/>
    <dgm:cxn modelId="{73E31351-EA54-4297-A43D-BE32E7E8A1A6}" srcId="{D97BE4F7-931D-483A-A672-9AFDC290FB25}" destId="{A0BA210B-03EE-44AB-95C2-0A843E4B5207}" srcOrd="3" destOrd="0" parTransId="{14D936E5-9C67-48DA-912D-F71E1B5F3674}" sibTransId="{7CC59244-A5A0-4EE9-8EC2-7FECF2D6E655}"/>
    <dgm:cxn modelId="{15BC7174-8156-437E-A7B1-F054081EC16A}" srcId="{F2CAD121-0A37-439E-BB34-92E9F491E736}" destId="{9A9ABFC0-6F2A-4337-AC7F-F054BBA3F723}" srcOrd="0" destOrd="0" parTransId="{194AEB49-5208-49F6-8AEF-AA39AFCA7A7E}" sibTransId="{3E231EAF-7E3D-46A9-A690-2EC32955180F}"/>
    <dgm:cxn modelId="{EB639159-8464-4E08-AB2E-FD8F7FCD080E}" type="presOf" srcId="{DBDCD393-30A5-4B0B-8875-F7120765EF88}" destId="{E4BD99F4-BC58-4350-95A4-CE93E41E099E}" srcOrd="0" destOrd="1" presId="urn:microsoft.com/office/officeart/2005/8/layout/vList6"/>
    <dgm:cxn modelId="{A1EFE08C-A808-4E14-BDAE-5FF010AD6E4D}" srcId="{D97BE4F7-931D-483A-A672-9AFDC290FB25}" destId="{F2CAD121-0A37-439E-BB34-92E9F491E736}" srcOrd="1" destOrd="0" parTransId="{E8B4DF09-427B-4F61-9E57-DE0A63E1B972}" sibTransId="{AC536804-7FEF-4DC6-A9D1-C64A9B0D2B36}"/>
    <dgm:cxn modelId="{71DEE694-5E87-4ADC-A5C4-A010A367496D}" srcId="{A0BA210B-03EE-44AB-95C2-0A843E4B5207}" destId="{CA9ABC42-4ED9-4143-B56D-606866B162BC}" srcOrd="0" destOrd="0" parTransId="{4A4DC1E8-A195-4126-B7A8-159CF6C4DD1F}" sibTransId="{CB536E8A-25F4-4F1C-82C3-AE52C7354432}"/>
    <dgm:cxn modelId="{67BB999A-1481-4B3F-B0D5-B981937ACB18}" type="presOf" srcId="{9A9ABFC0-6F2A-4337-AC7F-F054BBA3F723}" destId="{81BDBEAB-55DB-4352-9AEE-546766411336}" srcOrd="0" destOrd="0" presId="urn:microsoft.com/office/officeart/2005/8/layout/vList6"/>
    <dgm:cxn modelId="{4C9D4E9E-E5D2-400D-AF94-CD80A31650CC}" type="presOf" srcId="{6CC14E4F-61BD-47AB-8C92-ABAA1565768D}" destId="{3F58102A-39F5-4DBA-9903-BD9EFE9EF016}" srcOrd="0" destOrd="0" presId="urn:microsoft.com/office/officeart/2005/8/layout/vList6"/>
    <dgm:cxn modelId="{F403FAA3-4CEC-4CDE-88E0-443213F83648}" type="presOf" srcId="{CA9ABC42-4ED9-4143-B56D-606866B162BC}" destId="{25E7230E-939D-4A0C-B256-D3DC890C3738}" srcOrd="0" destOrd="0" presId="urn:microsoft.com/office/officeart/2005/8/layout/vList6"/>
    <dgm:cxn modelId="{888C71B2-5D64-465A-9DD6-62A3CD66F9ED}" srcId="{D97BE4F7-931D-483A-A672-9AFDC290FB25}" destId="{7B4681CB-1817-491B-98DF-DC95F10667B2}" srcOrd="0" destOrd="0" parTransId="{A8962BEE-85A5-4BC7-B3CA-A3A1900DCB5B}" sibTransId="{F5FDEE86-997C-4E80-9159-3D8A9803B288}"/>
    <dgm:cxn modelId="{8F2527B4-128A-4F43-8D52-DEAE136E42E6}" srcId="{7B4681CB-1817-491B-98DF-DC95F10667B2}" destId="{DBDCD393-30A5-4B0B-8875-F7120765EF88}" srcOrd="1" destOrd="0" parTransId="{809317EF-0B68-43C2-A4DF-B6A069AC7A81}" sibTransId="{34878565-199C-4EAA-82ED-63330652788F}"/>
    <dgm:cxn modelId="{BB64F5B7-B2D3-49A6-9110-2B6858294FFA}" srcId="{F2CAD121-0A37-439E-BB34-92E9F491E736}" destId="{E627D364-65E4-4D5F-B13E-06D2BB9E5C80}" srcOrd="1" destOrd="0" parTransId="{8BEA9891-329E-4E58-AC8A-D03D17090F28}" sibTransId="{05830C5C-FCA0-4A5D-ADDF-11852163BFC8}"/>
    <dgm:cxn modelId="{3446CCBA-7984-4A78-AAC9-B41F5D392E5D}" type="presOf" srcId="{E9B2384E-5AF1-46E2-BA1D-0EC9AFF12603}" destId="{E4BD99F4-BC58-4350-95A4-CE93E41E099E}" srcOrd="0" destOrd="0" presId="urn:microsoft.com/office/officeart/2005/8/layout/vList6"/>
    <dgm:cxn modelId="{74AE15E8-DD64-4711-A15A-A3363B78C1F8}" srcId="{7B4681CB-1817-491B-98DF-DC95F10667B2}" destId="{E9B2384E-5AF1-46E2-BA1D-0EC9AFF12603}" srcOrd="0" destOrd="0" parTransId="{B4CBB2FD-1342-4A19-B7A1-97AF12CF2D84}" sibTransId="{33B7B0D5-2366-41B3-82EB-B1FB74F2C4BF}"/>
    <dgm:cxn modelId="{740BA2BD-CF74-4364-9511-D0D8950689C0}" type="presParOf" srcId="{11A81663-51F3-4358-AE79-259DF9348AB0}" destId="{4FE3A2E8-7FA9-4CB9-A07B-9CCEF34F866E}" srcOrd="0" destOrd="0" presId="urn:microsoft.com/office/officeart/2005/8/layout/vList6"/>
    <dgm:cxn modelId="{C3A70FDB-9741-437D-A703-236333B20CB6}" type="presParOf" srcId="{4FE3A2E8-7FA9-4CB9-A07B-9CCEF34F866E}" destId="{2DFCB767-21C7-4236-B7B4-9CED49F98EE7}" srcOrd="0" destOrd="0" presId="urn:microsoft.com/office/officeart/2005/8/layout/vList6"/>
    <dgm:cxn modelId="{48FE49A4-CA8C-4ABB-9FC7-729EBBC4BEAB}" type="presParOf" srcId="{4FE3A2E8-7FA9-4CB9-A07B-9CCEF34F866E}" destId="{E4BD99F4-BC58-4350-95A4-CE93E41E099E}" srcOrd="1" destOrd="0" presId="urn:microsoft.com/office/officeart/2005/8/layout/vList6"/>
    <dgm:cxn modelId="{85ACFB0B-C3D2-471C-9FCD-8D13A27D57DF}" type="presParOf" srcId="{11A81663-51F3-4358-AE79-259DF9348AB0}" destId="{1AD20A10-2CE7-459B-AC96-0D4566A61F72}" srcOrd="1" destOrd="0" presId="urn:microsoft.com/office/officeart/2005/8/layout/vList6"/>
    <dgm:cxn modelId="{F28FA421-4006-42CA-8308-352BE2C78972}" type="presParOf" srcId="{11A81663-51F3-4358-AE79-259DF9348AB0}" destId="{AD944D68-99E4-4512-9C3C-B7A1BD8A1EA4}" srcOrd="2" destOrd="0" presId="urn:microsoft.com/office/officeart/2005/8/layout/vList6"/>
    <dgm:cxn modelId="{D01D7850-6A54-4E00-9770-73859DA92223}" type="presParOf" srcId="{AD944D68-99E4-4512-9C3C-B7A1BD8A1EA4}" destId="{B3804B61-AD5F-4CB2-A934-6EBCE33E7944}" srcOrd="0" destOrd="0" presId="urn:microsoft.com/office/officeart/2005/8/layout/vList6"/>
    <dgm:cxn modelId="{1AECDB3E-E5E4-493F-BC31-478651768E3F}" type="presParOf" srcId="{AD944D68-99E4-4512-9C3C-B7A1BD8A1EA4}" destId="{81BDBEAB-55DB-4352-9AEE-546766411336}" srcOrd="1" destOrd="0" presId="urn:microsoft.com/office/officeart/2005/8/layout/vList6"/>
    <dgm:cxn modelId="{BCCE1621-B1E4-49F7-9A3E-0455E5C9ECE3}" type="presParOf" srcId="{11A81663-51F3-4358-AE79-259DF9348AB0}" destId="{1E6B5647-E91D-40BB-8760-216DD1D544D5}" srcOrd="3" destOrd="0" presId="urn:microsoft.com/office/officeart/2005/8/layout/vList6"/>
    <dgm:cxn modelId="{AB2958B5-9D24-4819-B0E5-7D6F0BF24F0B}" type="presParOf" srcId="{11A81663-51F3-4358-AE79-259DF9348AB0}" destId="{1F226B27-783E-4E03-8D1A-E02099FC3A6D}" srcOrd="4" destOrd="0" presId="urn:microsoft.com/office/officeart/2005/8/layout/vList6"/>
    <dgm:cxn modelId="{057CFDCC-0C4B-44CD-9101-5592674807DE}" type="presParOf" srcId="{1F226B27-783E-4E03-8D1A-E02099FC3A6D}" destId="{07225D88-79EC-46F7-BD9F-408560DCDA13}" srcOrd="0" destOrd="0" presId="urn:microsoft.com/office/officeart/2005/8/layout/vList6"/>
    <dgm:cxn modelId="{C73CC7B3-CD68-4D4C-8485-A22DAC6EB643}" type="presParOf" srcId="{1F226B27-783E-4E03-8D1A-E02099FC3A6D}" destId="{3F58102A-39F5-4DBA-9903-BD9EFE9EF016}" srcOrd="1" destOrd="0" presId="urn:microsoft.com/office/officeart/2005/8/layout/vList6"/>
    <dgm:cxn modelId="{E3829798-B58E-4099-BCDC-A1B83CBD6E63}" type="presParOf" srcId="{11A81663-51F3-4358-AE79-259DF9348AB0}" destId="{E793608B-0161-4CF4-8948-F50481792EE6}" srcOrd="5" destOrd="0" presId="urn:microsoft.com/office/officeart/2005/8/layout/vList6"/>
    <dgm:cxn modelId="{1528E303-E0E5-4D1F-9A81-1C75095E5379}" type="presParOf" srcId="{11A81663-51F3-4358-AE79-259DF9348AB0}" destId="{0A91D052-A8BC-41B6-99A2-5B4290FF6DA7}" srcOrd="6" destOrd="0" presId="urn:microsoft.com/office/officeart/2005/8/layout/vList6"/>
    <dgm:cxn modelId="{0B319ADC-1BA4-460A-9E4C-E7E6188E76F8}" type="presParOf" srcId="{0A91D052-A8BC-41B6-99A2-5B4290FF6DA7}" destId="{612E9E70-8A97-43E0-8780-63228C1F02FE}" srcOrd="0" destOrd="0" presId="urn:microsoft.com/office/officeart/2005/8/layout/vList6"/>
    <dgm:cxn modelId="{A004437B-2269-40F9-B81A-01CB4B16165B}" type="presParOf" srcId="{0A91D052-A8BC-41B6-99A2-5B4290FF6DA7}" destId="{25E7230E-939D-4A0C-B256-D3DC890C3738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EEA780B-9DEC-4AB8-9AA8-4130D9FB5C95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E13EB77E-3504-4494-83CB-512B6E0854FF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gm:t>
    </dgm:pt>
    <dgm:pt modelId="{4C36ADCF-AA57-4371-A57D-56182DF2900B}" type="parTrans" cxnId="{CCE28142-A6C0-41DA-B685-B0486A5CCF87}">
      <dgm:prSet/>
      <dgm:spPr/>
      <dgm:t>
        <a:bodyPr/>
        <a:lstStyle/>
        <a:p>
          <a:endParaRPr lang="ru-RU"/>
        </a:p>
      </dgm:t>
    </dgm:pt>
    <dgm:pt modelId="{DB1BDB63-A484-4D12-A7A3-9F3AE7FB2650}" type="sibTrans" cxnId="{CCE28142-A6C0-41DA-B685-B0486A5CCF87}">
      <dgm:prSet/>
      <dgm:spPr/>
      <dgm:t>
        <a:bodyPr/>
        <a:lstStyle/>
        <a:p>
          <a:endParaRPr lang="ru-RU"/>
        </a:p>
      </dgm:t>
    </dgm:pt>
    <dgm:pt modelId="{2F9CADF4-05D5-4B9D-A662-0C0BBEB42C8C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gm:t>
    </dgm:pt>
    <dgm:pt modelId="{A86C61FE-4171-4F2C-88F0-93500E678136}" type="parTrans" cxnId="{59AFD7BA-8223-4C72-911F-A06B947DA114}">
      <dgm:prSet/>
      <dgm:spPr/>
      <dgm:t>
        <a:bodyPr/>
        <a:lstStyle/>
        <a:p>
          <a:endParaRPr lang="ru-RU"/>
        </a:p>
      </dgm:t>
    </dgm:pt>
    <dgm:pt modelId="{53F76308-063A-4229-8A25-399B77754862}" type="sibTrans" cxnId="{59AFD7BA-8223-4C72-911F-A06B947DA114}">
      <dgm:prSet/>
      <dgm:spPr/>
      <dgm:t>
        <a:bodyPr/>
        <a:lstStyle/>
        <a:p>
          <a:endParaRPr lang="ru-RU"/>
        </a:p>
      </dgm:t>
    </dgm:pt>
    <dgm:pt modelId="{26C954F9-DF72-4B90-952D-E1E8BF9BF3A9}" type="pres">
      <dgm:prSet presAssocID="{4EEA780B-9DEC-4AB8-9AA8-4130D9FB5C95}" presName="Name0" presStyleCnt="0">
        <dgm:presLayoutVars>
          <dgm:dir/>
          <dgm:animLvl val="lvl"/>
          <dgm:resizeHandles val="exact"/>
        </dgm:presLayoutVars>
      </dgm:prSet>
      <dgm:spPr/>
    </dgm:pt>
    <dgm:pt modelId="{09F19EB7-3BE9-4830-9621-2AD3672EF6E2}" type="pres">
      <dgm:prSet presAssocID="{E13EB77E-3504-4494-83CB-512B6E0854FF}" presName="parTxOnly" presStyleLbl="node1" presStyleIdx="0" presStyleCnt="2">
        <dgm:presLayoutVars>
          <dgm:chMax val="0"/>
          <dgm:chPref val="0"/>
          <dgm:bulletEnabled val="1"/>
        </dgm:presLayoutVars>
      </dgm:prSet>
      <dgm:spPr/>
    </dgm:pt>
    <dgm:pt modelId="{C13EA63E-43DE-4B7C-8C43-B2D23A29AABA}" type="pres">
      <dgm:prSet presAssocID="{DB1BDB63-A484-4D12-A7A3-9F3AE7FB2650}" presName="parTxOnlySpace" presStyleCnt="0"/>
      <dgm:spPr/>
    </dgm:pt>
    <dgm:pt modelId="{824B3E20-7A6C-4589-9F39-B970BEAFA413}" type="pres">
      <dgm:prSet presAssocID="{2F9CADF4-05D5-4B9D-A662-0C0BBEB42C8C}" presName="parTxOnly" presStyleLbl="node1" presStyleIdx="1" presStyleCnt="2">
        <dgm:presLayoutVars>
          <dgm:chMax val="0"/>
          <dgm:chPref val="0"/>
          <dgm:bulletEnabled val="1"/>
        </dgm:presLayoutVars>
      </dgm:prSet>
      <dgm:spPr/>
    </dgm:pt>
  </dgm:ptLst>
  <dgm:cxnLst>
    <dgm:cxn modelId="{12DA6F0B-FFE3-4613-B466-83452EEFDFAA}" type="presOf" srcId="{E13EB77E-3504-4494-83CB-512B6E0854FF}" destId="{09F19EB7-3BE9-4830-9621-2AD3672EF6E2}" srcOrd="0" destOrd="0" presId="urn:microsoft.com/office/officeart/2005/8/layout/chevron1"/>
    <dgm:cxn modelId="{EF234613-1687-476D-B363-58EBA58B774A}" type="presOf" srcId="{2F9CADF4-05D5-4B9D-A662-0C0BBEB42C8C}" destId="{824B3E20-7A6C-4589-9F39-B970BEAFA413}" srcOrd="0" destOrd="0" presId="urn:microsoft.com/office/officeart/2005/8/layout/chevron1"/>
    <dgm:cxn modelId="{BB74E85B-7E04-4CEA-AB16-D05F7D3AA854}" type="presOf" srcId="{4EEA780B-9DEC-4AB8-9AA8-4130D9FB5C95}" destId="{26C954F9-DF72-4B90-952D-E1E8BF9BF3A9}" srcOrd="0" destOrd="0" presId="urn:microsoft.com/office/officeart/2005/8/layout/chevron1"/>
    <dgm:cxn modelId="{CCE28142-A6C0-41DA-B685-B0486A5CCF87}" srcId="{4EEA780B-9DEC-4AB8-9AA8-4130D9FB5C95}" destId="{E13EB77E-3504-4494-83CB-512B6E0854FF}" srcOrd="0" destOrd="0" parTransId="{4C36ADCF-AA57-4371-A57D-56182DF2900B}" sibTransId="{DB1BDB63-A484-4D12-A7A3-9F3AE7FB2650}"/>
    <dgm:cxn modelId="{59AFD7BA-8223-4C72-911F-A06B947DA114}" srcId="{4EEA780B-9DEC-4AB8-9AA8-4130D9FB5C95}" destId="{2F9CADF4-05D5-4B9D-A662-0C0BBEB42C8C}" srcOrd="1" destOrd="0" parTransId="{A86C61FE-4171-4F2C-88F0-93500E678136}" sibTransId="{53F76308-063A-4229-8A25-399B77754862}"/>
    <dgm:cxn modelId="{9C73EB12-1530-4F57-B010-E6A56A304E1F}" type="presParOf" srcId="{26C954F9-DF72-4B90-952D-E1E8BF9BF3A9}" destId="{09F19EB7-3BE9-4830-9621-2AD3672EF6E2}" srcOrd="0" destOrd="0" presId="urn:microsoft.com/office/officeart/2005/8/layout/chevron1"/>
    <dgm:cxn modelId="{067F415C-8B24-4DE0-9C83-E63342DD3A72}" type="presParOf" srcId="{26C954F9-DF72-4B90-952D-E1E8BF9BF3A9}" destId="{C13EA63E-43DE-4B7C-8C43-B2D23A29AABA}" srcOrd="1" destOrd="0" presId="urn:microsoft.com/office/officeart/2005/8/layout/chevron1"/>
    <dgm:cxn modelId="{0C1DB5E8-6EBA-4A23-B053-0BA860FAB384}" type="presParOf" srcId="{26C954F9-DF72-4B90-952D-E1E8BF9BF3A9}" destId="{824B3E20-7A6C-4589-9F39-B970BEAFA413}" srcOrd="2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18F74E-B794-4243-A630-9AF6AEFEAC19}" type="doc">
      <dgm:prSet loTypeId="urn:microsoft.com/office/officeart/2005/8/layout/chevron2" loCatId="list" qsTypeId="urn:microsoft.com/office/officeart/2005/8/quickstyle/3d1" qsCatId="3D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00344C31-5D45-4C19-BD5B-38A9701CCEC5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653825E0-3978-44AF-823B-D5C8A9AB2384}" type="parTrans" cxnId="{FA3291F2-3928-4186-9D2E-FEF14D11E44C}">
      <dgm:prSet/>
      <dgm:spPr/>
      <dgm:t>
        <a:bodyPr/>
        <a:lstStyle/>
        <a:p>
          <a:endParaRPr lang="ru-RU"/>
        </a:p>
      </dgm:t>
    </dgm:pt>
    <dgm:pt modelId="{599526F4-DC1F-4174-A722-D1BBD37587C6}" type="sibTrans" cxnId="{FA3291F2-3928-4186-9D2E-FEF14D11E44C}">
      <dgm:prSet/>
      <dgm:spPr/>
      <dgm:t>
        <a:bodyPr/>
        <a:lstStyle/>
        <a:p>
          <a:endParaRPr lang="ru-RU"/>
        </a:p>
      </dgm:t>
    </dgm:pt>
    <dgm:pt modelId="{7CC993DA-B0F6-4DE0-9D50-3EC5A4AF619C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dirty="0"/>
        </a:p>
      </dgm:t>
    </dgm:pt>
    <dgm:pt modelId="{5652DF6F-8084-44B2-8B2E-3C6175459C6E}" type="parTrans" cxnId="{4F122AE4-855D-422E-8EA4-16E38EA183C7}">
      <dgm:prSet/>
      <dgm:spPr/>
      <dgm:t>
        <a:bodyPr/>
        <a:lstStyle/>
        <a:p>
          <a:endParaRPr lang="ru-RU"/>
        </a:p>
      </dgm:t>
    </dgm:pt>
    <dgm:pt modelId="{17ACCF1F-4856-4051-A6B2-3A29EC1D8BC4}" type="sibTrans" cxnId="{4F122AE4-855D-422E-8EA4-16E38EA183C7}">
      <dgm:prSet/>
      <dgm:spPr/>
      <dgm:t>
        <a:bodyPr/>
        <a:lstStyle/>
        <a:p>
          <a:endParaRPr lang="ru-RU"/>
        </a:p>
      </dgm:t>
    </dgm:pt>
    <dgm:pt modelId="{00AF12A0-D15C-4D04-9DDC-02AD4C94E4C7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8A58EBF5-856A-409C-A9D7-1A53E6777B6C}" type="parTrans" cxnId="{6AAC14CC-6059-48A1-A56C-A981D6EDAC57}">
      <dgm:prSet/>
      <dgm:spPr/>
      <dgm:t>
        <a:bodyPr/>
        <a:lstStyle/>
        <a:p>
          <a:endParaRPr lang="ru-RU"/>
        </a:p>
      </dgm:t>
    </dgm:pt>
    <dgm:pt modelId="{8632DC2B-0498-412E-AC64-0F680EA6EB3C}" type="sibTrans" cxnId="{6AAC14CC-6059-48A1-A56C-A981D6EDAC57}">
      <dgm:prSet/>
      <dgm:spPr/>
      <dgm:t>
        <a:bodyPr/>
        <a:lstStyle/>
        <a:p>
          <a:endParaRPr lang="ru-RU"/>
        </a:p>
      </dgm:t>
    </dgm:pt>
    <dgm:pt modelId="{AFAA335F-696D-45E4-9B40-B585CE5B7119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dirty="0"/>
        </a:p>
      </dgm:t>
    </dgm:pt>
    <dgm:pt modelId="{35B2A262-CAFF-4134-926C-9F24C8251984}" type="parTrans" cxnId="{40477313-2AD1-4050-A685-441693ACC900}">
      <dgm:prSet/>
      <dgm:spPr/>
      <dgm:t>
        <a:bodyPr/>
        <a:lstStyle/>
        <a:p>
          <a:endParaRPr lang="ru-RU"/>
        </a:p>
      </dgm:t>
    </dgm:pt>
    <dgm:pt modelId="{CCD8196E-BD05-42A4-BADD-7AC07E371D88}" type="sibTrans" cxnId="{40477313-2AD1-4050-A685-441693ACC900}">
      <dgm:prSet/>
      <dgm:spPr/>
      <dgm:t>
        <a:bodyPr/>
        <a:lstStyle/>
        <a:p>
          <a:endParaRPr lang="ru-RU"/>
        </a:p>
      </dgm:t>
    </dgm:pt>
    <dgm:pt modelId="{759E14CF-F2A7-412F-B9A6-C5CF23DBB70B}">
      <dgm:prSet phldrT="[Текст]" custT="1"/>
      <dgm:spPr/>
      <dgm:t>
        <a:bodyPr/>
        <a:lstStyle/>
        <a:p>
          <a:r>
            <a:rPr lang="ru-RU" sz="200" dirty="0"/>
            <a:t>.</a:t>
          </a:r>
        </a:p>
      </dgm:t>
    </dgm:pt>
    <dgm:pt modelId="{37F87736-68BC-4741-BD5C-5E22A4BEFF5E}" type="parTrans" cxnId="{A4D9E6F3-FC97-40A1-A4F3-4E599DE57E8D}">
      <dgm:prSet/>
      <dgm:spPr/>
      <dgm:t>
        <a:bodyPr/>
        <a:lstStyle/>
        <a:p>
          <a:endParaRPr lang="ru-RU"/>
        </a:p>
      </dgm:t>
    </dgm:pt>
    <dgm:pt modelId="{13D262B7-EE77-4F24-9148-A01B19293BDE}" type="sibTrans" cxnId="{A4D9E6F3-FC97-40A1-A4F3-4E599DE57E8D}">
      <dgm:prSet/>
      <dgm:spPr/>
      <dgm:t>
        <a:bodyPr/>
        <a:lstStyle/>
        <a:p>
          <a:endParaRPr lang="ru-RU"/>
        </a:p>
      </dgm:t>
    </dgm:pt>
    <dgm:pt modelId="{C12DE358-8795-4974-A42C-76688B775341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dirty="0"/>
        </a:p>
      </dgm:t>
    </dgm:pt>
    <dgm:pt modelId="{900E70CC-3894-47FE-9EAD-67172F248803}" type="parTrans" cxnId="{A752E7D9-69FC-4F30-91A7-EA9107C63DF0}">
      <dgm:prSet/>
      <dgm:spPr/>
      <dgm:t>
        <a:bodyPr/>
        <a:lstStyle/>
        <a:p>
          <a:endParaRPr lang="ru-RU"/>
        </a:p>
      </dgm:t>
    </dgm:pt>
    <dgm:pt modelId="{A2BCE53F-BD74-4220-8EAB-06D54D20373F}" type="sibTrans" cxnId="{A752E7D9-69FC-4F30-91A7-EA9107C63DF0}">
      <dgm:prSet/>
      <dgm:spPr/>
      <dgm:t>
        <a:bodyPr/>
        <a:lstStyle/>
        <a:p>
          <a:endParaRPr lang="ru-RU"/>
        </a:p>
      </dgm:t>
    </dgm:pt>
    <dgm:pt modelId="{CE7DBD29-A58D-447F-94A3-652A8EB2CB10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dirty="0"/>
        </a:p>
      </dgm:t>
    </dgm:pt>
    <dgm:pt modelId="{21D8E8CC-D657-4A85-882F-B480B5DEA962}" type="parTrans" cxnId="{226FAAE3-62F2-428A-9386-A2018C29F6E7}">
      <dgm:prSet/>
      <dgm:spPr/>
      <dgm:t>
        <a:bodyPr/>
        <a:lstStyle/>
        <a:p>
          <a:endParaRPr lang="ru-RU"/>
        </a:p>
      </dgm:t>
    </dgm:pt>
    <dgm:pt modelId="{5F3F488B-5E70-4481-A4C6-A3F17448A2A2}" type="sibTrans" cxnId="{226FAAE3-62F2-428A-9386-A2018C29F6E7}">
      <dgm:prSet/>
      <dgm:spPr/>
      <dgm:t>
        <a:bodyPr/>
        <a:lstStyle/>
        <a:p>
          <a:endParaRPr lang="ru-RU"/>
        </a:p>
      </dgm:t>
    </dgm:pt>
    <dgm:pt modelId="{15B5DE49-B722-4DCA-B89F-129D65FD7DD3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dirty="0"/>
        </a:p>
      </dgm:t>
    </dgm:pt>
    <dgm:pt modelId="{F591AF88-AB15-49ED-96E4-607AC876956E}" type="parTrans" cxnId="{AEAF3234-47CC-4C6D-A3BF-DBA227E63C34}">
      <dgm:prSet/>
      <dgm:spPr/>
      <dgm:t>
        <a:bodyPr/>
        <a:lstStyle/>
        <a:p>
          <a:endParaRPr lang="ru-RU"/>
        </a:p>
      </dgm:t>
    </dgm:pt>
    <dgm:pt modelId="{5162469A-A664-4711-97CA-C4B44C4E5EEF}" type="sibTrans" cxnId="{AEAF3234-47CC-4C6D-A3BF-DBA227E63C34}">
      <dgm:prSet/>
      <dgm:spPr/>
      <dgm:t>
        <a:bodyPr/>
        <a:lstStyle/>
        <a:p>
          <a:endParaRPr lang="ru-RU"/>
        </a:p>
      </dgm:t>
    </dgm:pt>
    <dgm:pt modelId="{B9268815-DF88-4D19-9712-6581BC5A266D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dirty="0"/>
        </a:p>
      </dgm:t>
    </dgm:pt>
    <dgm:pt modelId="{C52BC288-368C-4F5E-8B9D-3BB8AAB541D3}" type="parTrans" cxnId="{026C655F-BAEB-4221-8889-BAF62703BDEE}">
      <dgm:prSet/>
      <dgm:spPr/>
      <dgm:t>
        <a:bodyPr/>
        <a:lstStyle/>
        <a:p>
          <a:endParaRPr lang="ru-RU"/>
        </a:p>
      </dgm:t>
    </dgm:pt>
    <dgm:pt modelId="{DDB51247-ADD9-46B4-8ABC-D9E368B986EF}" type="sibTrans" cxnId="{026C655F-BAEB-4221-8889-BAF62703BDEE}">
      <dgm:prSet/>
      <dgm:spPr/>
      <dgm:t>
        <a:bodyPr/>
        <a:lstStyle/>
        <a:p>
          <a:endParaRPr lang="ru-RU"/>
        </a:p>
      </dgm:t>
    </dgm:pt>
    <dgm:pt modelId="{1A41ABD7-23C0-4303-9784-D1CFEBF92098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dirty="0"/>
        </a:p>
      </dgm:t>
    </dgm:pt>
    <dgm:pt modelId="{5C26C04C-ED38-4EAF-904F-B232FA7CDA8F}" type="sibTrans" cxnId="{A61C626B-FD41-43F6-8922-0AC7C44F5D54}">
      <dgm:prSet/>
      <dgm:spPr/>
      <dgm:t>
        <a:bodyPr/>
        <a:lstStyle/>
        <a:p>
          <a:endParaRPr lang="ru-RU"/>
        </a:p>
      </dgm:t>
    </dgm:pt>
    <dgm:pt modelId="{1C7D448C-0AAD-42D7-A195-D49B3B5AA7AA}" type="parTrans" cxnId="{A61C626B-FD41-43F6-8922-0AC7C44F5D54}">
      <dgm:prSet/>
      <dgm:spPr/>
      <dgm:t>
        <a:bodyPr/>
        <a:lstStyle/>
        <a:p>
          <a:endParaRPr lang="ru-RU"/>
        </a:p>
      </dgm:t>
    </dgm:pt>
    <dgm:pt modelId="{44A308FC-4470-4805-B9A4-C4B1DD82D20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</dgm:spPr>
      <dgm:t>
        <a:bodyPr/>
        <a:lstStyle/>
        <a:p>
          <a:r>
            <a:rPr lang="ru-RU" sz="14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dirty="0"/>
        </a:p>
      </dgm:t>
    </dgm:pt>
    <dgm:pt modelId="{63FA9DD6-1B6E-4300-A3BE-7787A3644822}" type="parTrans" cxnId="{EB7E0CFA-A4DE-490A-A31B-95012BACD7DF}">
      <dgm:prSet/>
      <dgm:spPr/>
      <dgm:t>
        <a:bodyPr/>
        <a:lstStyle/>
        <a:p>
          <a:endParaRPr lang="ru-RU"/>
        </a:p>
      </dgm:t>
    </dgm:pt>
    <dgm:pt modelId="{495DD3C9-8886-4022-82F2-613855CEBA34}" type="sibTrans" cxnId="{EB7E0CFA-A4DE-490A-A31B-95012BACD7DF}">
      <dgm:prSet/>
      <dgm:spPr/>
      <dgm:t>
        <a:bodyPr/>
        <a:lstStyle/>
        <a:p>
          <a:endParaRPr lang="ru-RU"/>
        </a:p>
      </dgm:t>
    </dgm:pt>
    <dgm:pt modelId="{1931CF00-75E1-4B54-A573-64C7F789CC0F}" type="pres">
      <dgm:prSet presAssocID="{DC18F74E-B794-4243-A630-9AF6AEFEAC19}" presName="linearFlow" presStyleCnt="0">
        <dgm:presLayoutVars>
          <dgm:dir/>
          <dgm:animLvl val="lvl"/>
          <dgm:resizeHandles val="exact"/>
        </dgm:presLayoutVars>
      </dgm:prSet>
      <dgm:spPr/>
    </dgm:pt>
    <dgm:pt modelId="{930F8E90-326B-43E6-9148-D746D51AE724}" type="pres">
      <dgm:prSet presAssocID="{00344C31-5D45-4C19-BD5B-38A9701CCEC5}" presName="composite" presStyleCnt="0"/>
      <dgm:spPr/>
    </dgm:pt>
    <dgm:pt modelId="{48C42AC5-4F4B-4906-98A6-33A4A6AF953A}" type="pres">
      <dgm:prSet presAssocID="{00344C31-5D45-4C19-BD5B-38A9701CCEC5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3DCD94D0-A5C4-44EE-9D10-8FAC418ACE34}" type="pres">
      <dgm:prSet presAssocID="{00344C31-5D45-4C19-BD5B-38A9701CCEC5}" presName="descendantText" presStyleLbl="alignAcc1" presStyleIdx="0" presStyleCnt="3" custScaleY="159412">
        <dgm:presLayoutVars>
          <dgm:bulletEnabled val="1"/>
        </dgm:presLayoutVars>
      </dgm:prSet>
      <dgm:spPr/>
    </dgm:pt>
    <dgm:pt modelId="{F57951A1-3ED4-4227-A171-AC5D72211320}" type="pres">
      <dgm:prSet presAssocID="{599526F4-DC1F-4174-A722-D1BBD37587C6}" presName="sp" presStyleCnt="0"/>
      <dgm:spPr/>
    </dgm:pt>
    <dgm:pt modelId="{1F008457-0086-413A-995E-C1563C4A9363}" type="pres">
      <dgm:prSet presAssocID="{00AF12A0-D15C-4D04-9DDC-02AD4C94E4C7}" presName="composite" presStyleCnt="0"/>
      <dgm:spPr/>
    </dgm:pt>
    <dgm:pt modelId="{121DED45-CFF6-4228-9245-64CC689C1FC2}" type="pres">
      <dgm:prSet presAssocID="{00AF12A0-D15C-4D04-9DDC-02AD4C94E4C7}" presName="parentText" presStyleLbl="alignNode1" presStyleIdx="1" presStyleCnt="3" custLinFactNeighborX="6897" custLinFactNeighborY="119">
        <dgm:presLayoutVars>
          <dgm:chMax val="1"/>
          <dgm:bulletEnabled val="1"/>
        </dgm:presLayoutVars>
      </dgm:prSet>
      <dgm:spPr/>
    </dgm:pt>
    <dgm:pt modelId="{882E00F9-3E5E-4AD6-B9D1-5C6B8A454E56}" type="pres">
      <dgm:prSet presAssocID="{00AF12A0-D15C-4D04-9DDC-02AD4C94E4C7}" presName="descendantText" presStyleLbl="alignAcc1" presStyleIdx="1" presStyleCnt="3" custScaleY="148179">
        <dgm:presLayoutVars>
          <dgm:bulletEnabled val="1"/>
        </dgm:presLayoutVars>
      </dgm:prSet>
      <dgm:spPr/>
    </dgm:pt>
    <dgm:pt modelId="{2C3C18EB-96CC-43B8-90CA-1959DD61A452}" type="pres">
      <dgm:prSet presAssocID="{8632DC2B-0498-412E-AC64-0F680EA6EB3C}" presName="sp" presStyleCnt="0"/>
      <dgm:spPr/>
    </dgm:pt>
    <dgm:pt modelId="{1B6AC496-F864-47EF-B783-3916715FD2AA}" type="pres">
      <dgm:prSet presAssocID="{759E14CF-F2A7-412F-B9A6-C5CF23DBB70B}" presName="composite" presStyleCnt="0"/>
      <dgm:spPr/>
    </dgm:pt>
    <dgm:pt modelId="{C042F19A-7309-49EF-A547-9F32EFAE5A8A}" type="pres">
      <dgm:prSet presAssocID="{759E14CF-F2A7-412F-B9A6-C5CF23DBB70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22C84BB8-E7AD-4FA4-8CFA-FF31ED6D7EBF}" type="pres">
      <dgm:prSet presAssocID="{759E14CF-F2A7-412F-B9A6-C5CF23DBB70B}" presName="descendantText" presStyleLbl="alignAcc1" presStyleIdx="2" presStyleCnt="3" custScaleY="182904">
        <dgm:presLayoutVars>
          <dgm:bulletEnabled val="1"/>
        </dgm:presLayoutVars>
      </dgm:prSet>
      <dgm:spPr/>
    </dgm:pt>
  </dgm:ptLst>
  <dgm:cxnLst>
    <dgm:cxn modelId="{40477313-2AD1-4050-A685-441693ACC900}" srcId="{00AF12A0-D15C-4D04-9DDC-02AD4C94E4C7}" destId="{AFAA335F-696D-45E4-9B40-B585CE5B7119}" srcOrd="0" destOrd="0" parTransId="{35B2A262-CAFF-4134-926C-9F24C8251984}" sibTransId="{CCD8196E-BD05-42A4-BADD-7AC07E371D88}"/>
    <dgm:cxn modelId="{A2341B26-0613-40AE-B32E-DC6B32A8C6B1}" type="presOf" srcId="{CE7DBD29-A58D-447F-94A3-652A8EB2CB10}" destId="{3DCD94D0-A5C4-44EE-9D10-8FAC418ACE34}" srcOrd="0" destOrd="2" presId="urn:microsoft.com/office/officeart/2005/8/layout/chevron2"/>
    <dgm:cxn modelId="{AEAF3234-47CC-4C6D-A3BF-DBA227E63C34}" srcId="{00AF12A0-D15C-4D04-9DDC-02AD4C94E4C7}" destId="{15B5DE49-B722-4DCA-B89F-129D65FD7DD3}" srcOrd="2" destOrd="0" parTransId="{F591AF88-AB15-49ED-96E4-607AC876956E}" sibTransId="{5162469A-A664-4711-97CA-C4B44C4E5EEF}"/>
    <dgm:cxn modelId="{93D0BA37-82EC-4142-AA29-BC1D6ADF235A}" type="presOf" srcId="{44A308FC-4470-4805-B9A4-C4B1DD82D200}" destId="{882E00F9-3E5E-4AD6-B9D1-5C6B8A454E56}" srcOrd="0" destOrd="1" presId="urn:microsoft.com/office/officeart/2005/8/layout/chevron2"/>
    <dgm:cxn modelId="{2919E83D-AC7C-476E-BC6B-2C69385CCE0F}" type="presOf" srcId="{00AF12A0-D15C-4D04-9DDC-02AD4C94E4C7}" destId="{121DED45-CFF6-4228-9245-64CC689C1FC2}" srcOrd="0" destOrd="0" presId="urn:microsoft.com/office/officeart/2005/8/layout/chevron2"/>
    <dgm:cxn modelId="{026C655F-BAEB-4221-8889-BAF62703BDEE}" srcId="{00344C31-5D45-4C19-BD5B-38A9701CCEC5}" destId="{B9268815-DF88-4D19-9712-6581BC5A266D}" srcOrd="1" destOrd="0" parTransId="{C52BC288-368C-4F5E-8B9D-3BB8AAB541D3}" sibTransId="{DDB51247-ADD9-46B4-8ABC-D9E368B986EF}"/>
    <dgm:cxn modelId="{D891EB64-80BD-4EB8-A508-12A0970B90C0}" type="presOf" srcId="{DC18F74E-B794-4243-A630-9AF6AEFEAC19}" destId="{1931CF00-75E1-4B54-A573-64C7F789CC0F}" srcOrd="0" destOrd="0" presId="urn:microsoft.com/office/officeart/2005/8/layout/chevron2"/>
    <dgm:cxn modelId="{8E423048-8DB5-457E-B327-B5B9913AFF00}" type="presOf" srcId="{B9268815-DF88-4D19-9712-6581BC5A266D}" destId="{3DCD94D0-A5C4-44EE-9D10-8FAC418ACE34}" srcOrd="0" destOrd="1" presId="urn:microsoft.com/office/officeart/2005/8/layout/chevron2"/>
    <dgm:cxn modelId="{8934044A-C3E5-4176-89A4-748AE03C6EA5}" type="presOf" srcId="{7CC993DA-B0F6-4DE0-9D50-3EC5A4AF619C}" destId="{3DCD94D0-A5C4-44EE-9D10-8FAC418ACE34}" srcOrd="0" destOrd="0" presId="urn:microsoft.com/office/officeart/2005/8/layout/chevron2"/>
    <dgm:cxn modelId="{A61C626B-FD41-43F6-8922-0AC7C44F5D54}" srcId="{759E14CF-F2A7-412F-B9A6-C5CF23DBB70B}" destId="{1A41ABD7-23C0-4303-9784-D1CFEBF92098}" srcOrd="1" destOrd="0" parTransId="{1C7D448C-0AAD-42D7-A195-D49B3B5AA7AA}" sibTransId="{5C26C04C-ED38-4EAF-904F-B232FA7CDA8F}"/>
    <dgm:cxn modelId="{D6F35B82-C959-4975-82D9-B6192C872888}" type="presOf" srcId="{759E14CF-F2A7-412F-B9A6-C5CF23DBB70B}" destId="{C042F19A-7309-49EF-A547-9F32EFAE5A8A}" srcOrd="0" destOrd="0" presId="urn:microsoft.com/office/officeart/2005/8/layout/chevron2"/>
    <dgm:cxn modelId="{492BF38F-43CA-481D-BBA0-2D89B73CDA94}" type="presOf" srcId="{AFAA335F-696D-45E4-9B40-B585CE5B7119}" destId="{882E00F9-3E5E-4AD6-B9D1-5C6B8A454E56}" srcOrd="0" destOrd="0" presId="urn:microsoft.com/office/officeart/2005/8/layout/chevron2"/>
    <dgm:cxn modelId="{A2659AA5-D21C-4002-A7E7-D78532EBA62D}" type="presOf" srcId="{00344C31-5D45-4C19-BD5B-38A9701CCEC5}" destId="{48C42AC5-4F4B-4906-98A6-33A4A6AF953A}" srcOrd="0" destOrd="0" presId="urn:microsoft.com/office/officeart/2005/8/layout/chevron2"/>
    <dgm:cxn modelId="{139B5DB2-B5AD-4E6F-80F1-72C0D22F3ACA}" type="presOf" srcId="{C12DE358-8795-4974-A42C-76688B775341}" destId="{22C84BB8-E7AD-4FA4-8CFA-FF31ED6D7EBF}" srcOrd="0" destOrd="0" presId="urn:microsoft.com/office/officeart/2005/8/layout/chevron2"/>
    <dgm:cxn modelId="{0826B0BE-D809-4108-94A9-B4C2A47E31E3}" type="presOf" srcId="{1A41ABD7-23C0-4303-9784-D1CFEBF92098}" destId="{22C84BB8-E7AD-4FA4-8CFA-FF31ED6D7EBF}" srcOrd="0" destOrd="1" presId="urn:microsoft.com/office/officeart/2005/8/layout/chevron2"/>
    <dgm:cxn modelId="{6AAC14CC-6059-48A1-A56C-A981D6EDAC57}" srcId="{DC18F74E-B794-4243-A630-9AF6AEFEAC19}" destId="{00AF12A0-D15C-4D04-9DDC-02AD4C94E4C7}" srcOrd="1" destOrd="0" parTransId="{8A58EBF5-856A-409C-A9D7-1A53E6777B6C}" sibTransId="{8632DC2B-0498-412E-AC64-0F680EA6EB3C}"/>
    <dgm:cxn modelId="{A752E7D9-69FC-4F30-91A7-EA9107C63DF0}" srcId="{759E14CF-F2A7-412F-B9A6-C5CF23DBB70B}" destId="{C12DE358-8795-4974-A42C-76688B775341}" srcOrd="0" destOrd="0" parTransId="{900E70CC-3894-47FE-9EAD-67172F248803}" sibTransId="{A2BCE53F-BD74-4220-8EAB-06D54D20373F}"/>
    <dgm:cxn modelId="{226FAAE3-62F2-428A-9386-A2018C29F6E7}" srcId="{00344C31-5D45-4C19-BD5B-38A9701CCEC5}" destId="{CE7DBD29-A58D-447F-94A3-652A8EB2CB10}" srcOrd="2" destOrd="0" parTransId="{21D8E8CC-D657-4A85-882F-B480B5DEA962}" sibTransId="{5F3F488B-5E70-4481-A4C6-A3F17448A2A2}"/>
    <dgm:cxn modelId="{4F122AE4-855D-422E-8EA4-16E38EA183C7}" srcId="{00344C31-5D45-4C19-BD5B-38A9701CCEC5}" destId="{7CC993DA-B0F6-4DE0-9D50-3EC5A4AF619C}" srcOrd="0" destOrd="0" parTransId="{5652DF6F-8084-44B2-8B2E-3C6175459C6E}" sibTransId="{17ACCF1F-4856-4051-A6B2-3A29EC1D8BC4}"/>
    <dgm:cxn modelId="{FA3291F2-3928-4186-9D2E-FEF14D11E44C}" srcId="{DC18F74E-B794-4243-A630-9AF6AEFEAC19}" destId="{00344C31-5D45-4C19-BD5B-38A9701CCEC5}" srcOrd="0" destOrd="0" parTransId="{653825E0-3978-44AF-823B-D5C8A9AB2384}" sibTransId="{599526F4-DC1F-4174-A722-D1BBD37587C6}"/>
    <dgm:cxn modelId="{A4D9E6F3-FC97-40A1-A4F3-4E599DE57E8D}" srcId="{DC18F74E-B794-4243-A630-9AF6AEFEAC19}" destId="{759E14CF-F2A7-412F-B9A6-C5CF23DBB70B}" srcOrd="2" destOrd="0" parTransId="{37F87736-68BC-4741-BD5C-5E22A4BEFF5E}" sibTransId="{13D262B7-EE77-4F24-9148-A01B19293BDE}"/>
    <dgm:cxn modelId="{EB7E0CFA-A4DE-490A-A31B-95012BACD7DF}" srcId="{00AF12A0-D15C-4D04-9DDC-02AD4C94E4C7}" destId="{44A308FC-4470-4805-B9A4-C4B1DD82D200}" srcOrd="1" destOrd="0" parTransId="{63FA9DD6-1B6E-4300-A3BE-7787A3644822}" sibTransId="{495DD3C9-8886-4022-82F2-613855CEBA34}"/>
    <dgm:cxn modelId="{36B6BFFB-9C66-4087-B607-C6D88991F55D}" type="presOf" srcId="{15B5DE49-B722-4DCA-B89F-129D65FD7DD3}" destId="{882E00F9-3E5E-4AD6-B9D1-5C6B8A454E56}" srcOrd="0" destOrd="2" presId="urn:microsoft.com/office/officeart/2005/8/layout/chevron2"/>
    <dgm:cxn modelId="{1E91D441-133F-43CD-A4EC-3092DB417EF7}" type="presParOf" srcId="{1931CF00-75E1-4B54-A573-64C7F789CC0F}" destId="{930F8E90-326B-43E6-9148-D746D51AE724}" srcOrd="0" destOrd="0" presId="urn:microsoft.com/office/officeart/2005/8/layout/chevron2"/>
    <dgm:cxn modelId="{C3B24E32-D057-43BB-B106-2AA93C9B4381}" type="presParOf" srcId="{930F8E90-326B-43E6-9148-D746D51AE724}" destId="{48C42AC5-4F4B-4906-98A6-33A4A6AF953A}" srcOrd="0" destOrd="0" presId="urn:microsoft.com/office/officeart/2005/8/layout/chevron2"/>
    <dgm:cxn modelId="{888A9048-33EF-4268-B7ED-213986636619}" type="presParOf" srcId="{930F8E90-326B-43E6-9148-D746D51AE724}" destId="{3DCD94D0-A5C4-44EE-9D10-8FAC418ACE34}" srcOrd="1" destOrd="0" presId="urn:microsoft.com/office/officeart/2005/8/layout/chevron2"/>
    <dgm:cxn modelId="{CF993E39-928E-4839-B529-3F4E203BB2F5}" type="presParOf" srcId="{1931CF00-75E1-4B54-A573-64C7F789CC0F}" destId="{F57951A1-3ED4-4227-A171-AC5D72211320}" srcOrd="1" destOrd="0" presId="urn:microsoft.com/office/officeart/2005/8/layout/chevron2"/>
    <dgm:cxn modelId="{8251D473-6751-487B-AE56-6B32AA0EAC34}" type="presParOf" srcId="{1931CF00-75E1-4B54-A573-64C7F789CC0F}" destId="{1F008457-0086-413A-995E-C1563C4A9363}" srcOrd="2" destOrd="0" presId="urn:microsoft.com/office/officeart/2005/8/layout/chevron2"/>
    <dgm:cxn modelId="{0500F522-EB1E-4D75-AA6D-F337585E6E58}" type="presParOf" srcId="{1F008457-0086-413A-995E-C1563C4A9363}" destId="{121DED45-CFF6-4228-9245-64CC689C1FC2}" srcOrd="0" destOrd="0" presId="urn:microsoft.com/office/officeart/2005/8/layout/chevron2"/>
    <dgm:cxn modelId="{BDE635D9-4501-4C3B-B120-6E200EDD1C3E}" type="presParOf" srcId="{1F008457-0086-413A-995E-C1563C4A9363}" destId="{882E00F9-3E5E-4AD6-B9D1-5C6B8A454E56}" srcOrd="1" destOrd="0" presId="urn:microsoft.com/office/officeart/2005/8/layout/chevron2"/>
    <dgm:cxn modelId="{C156FD31-7D69-469D-BBC4-DBC757B83A78}" type="presParOf" srcId="{1931CF00-75E1-4B54-A573-64C7F789CC0F}" destId="{2C3C18EB-96CC-43B8-90CA-1959DD61A452}" srcOrd="3" destOrd="0" presId="urn:microsoft.com/office/officeart/2005/8/layout/chevron2"/>
    <dgm:cxn modelId="{10DF02B1-D70A-4B2A-8739-11BB2046DCBD}" type="presParOf" srcId="{1931CF00-75E1-4B54-A573-64C7F789CC0F}" destId="{1B6AC496-F864-47EF-B783-3916715FD2AA}" srcOrd="4" destOrd="0" presId="urn:microsoft.com/office/officeart/2005/8/layout/chevron2"/>
    <dgm:cxn modelId="{19D4C2F3-7160-4BF5-B613-DBFD7C0EFBD4}" type="presParOf" srcId="{1B6AC496-F864-47EF-B783-3916715FD2AA}" destId="{C042F19A-7309-49EF-A547-9F32EFAE5A8A}" srcOrd="0" destOrd="0" presId="urn:microsoft.com/office/officeart/2005/8/layout/chevron2"/>
    <dgm:cxn modelId="{748802E0-9595-43F3-9E7C-B581266AE1D9}" type="presParOf" srcId="{1B6AC496-F864-47EF-B783-3916715FD2AA}" destId="{22C84BB8-E7AD-4FA4-8CFA-FF31ED6D7EB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C8BF30F-FA91-4901-9119-B17DFA962A7F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041B90-93F6-4419-AB46-21C4129E473E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200" b="1" u="sng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algn="l"/>
          <a:r>
            <a:rPr lang="ru-RU" sz="1100" b="0" baseline="0" dirty="0">
              <a:solidFill>
                <a:schemeClr val="tx1"/>
              </a:solidFill>
            </a:rPr>
            <a:t>-контролирует исполнение бюджета</a:t>
          </a:r>
        </a:p>
      </dgm:t>
    </dgm:pt>
    <dgm:pt modelId="{5BA721A2-DEA0-4BBD-A281-1360F404DCDB}" type="parTrans" cxnId="{2D9DAB8C-42B6-4B53-B998-1EC9EBE7BA05}">
      <dgm:prSet/>
      <dgm:spPr/>
      <dgm:t>
        <a:bodyPr/>
        <a:lstStyle/>
        <a:p>
          <a:endParaRPr lang="ru-RU"/>
        </a:p>
      </dgm:t>
    </dgm:pt>
    <dgm:pt modelId="{2D18E64B-F68E-43D3-9145-AFF098C9428F}" type="sibTrans" cxnId="{2D9DAB8C-42B6-4B53-B998-1EC9EBE7BA05}">
      <dgm:prSet/>
      <dgm:spPr/>
      <dgm:t>
        <a:bodyPr/>
        <a:lstStyle/>
        <a:p>
          <a:endParaRPr lang="ru-RU"/>
        </a:p>
      </dgm:t>
    </dgm:pt>
    <dgm:pt modelId="{0761798F-C8B6-4853-A9B6-294717C5997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dirty="0">
              <a:solidFill>
                <a:schemeClr val="tx1"/>
              </a:solidFill>
            </a:rPr>
            <a:t>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-утверждает годовую отчетность</a:t>
          </a:r>
        </a:p>
      </dgm:t>
    </dgm:pt>
    <dgm:pt modelId="{F013EEBB-7860-4D0E-9330-7D2306C35E39}" type="parTrans" cxnId="{BBCC457D-E5FC-4535-9601-5AF2B257C650}">
      <dgm:prSet/>
      <dgm:spPr/>
      <dgm:t>
        <a:bodyPr/>
        <a:lstStyle/>
        <a:p>
          <a:endParaRPr lang="ru-RU"/>
        </a:p>
      </dgm:t>
    </dgm:pt>
    <dgm:pt modelId="{B4468341-7939-4D14-912C-50A63996FBD7}" type="sibTrans" cxnId="{BBCC457D-E5FC-4535-9601-5AF2B257C650}">
      <dgm:prSet/>
      <dgm:spPr/>
      <dgm:t>
        <a:bodyPr/>
        <a:lstStyle/>
        <a:p>
          <a:endParaRPr lang="ru-RU"/>
        </a:p>
      </dgm:t>
    </dgm:pt>
    <dgm:pt modelId="{FF8A89BD-7681-4C0D-88A2-C3EE7DD2EB09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Финансовое управление: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-составляет и исполняет бюджет,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-проводит финансирование,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-принимает отчетность,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gm:t>
    </dgm:pt>
    <dgm:pt modelId="{29D72660-75AD-4319-8B17-7D6E957A7F95}" type="parTrans" cxnId="{FE98E99E-20A4-4758-A0E5-E89888CCD105}">
      <dgm:prSet/>
      <dgm:spPr/>
      <dgm:t>
        <a:bodyPr/>
        <a:lstStyle/>
        <a:p>
          <a:endParaRPr lang="ru-RU"/>
        </a:p>
      </dgm:t>
    </dgm:pt>
    <dgm:pt modelId="{FCBC95B6-D058-478C-8735-84F312D635B2}" type="sibTrans" cxnId="{FE98E99E-20A4-4758-A0E5-E89888CCD105}">
      <dgm:prSet/>
      <dgm:spPr/>
      <dgm:t>
        <a:bodyPr/>
        <a:lstStyle/>
        <a:p>
          <a:endParaRPr lang="ru-RU"/>
        </a:p>
      </dgm:t>
    </dgm:pt>
    <dgm:pt modelId="{38F69341-756F-4F9E-B83E-75F03797A02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Контрольно-счетный орган: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dirty="0">
            <a:solidFill>
              <a:schemeClr val="tx1"/>
            </a:solidFill>
          </a:endParaRPr>
        </a:p>
        <a:p>
          <a:pPr algn="l"/>
          <a:r>
            <a:rPr lang="en-US" sz="1000" dirty="0">
              <a:solidFill>
                <a:schemeClr val="tx1"/>
              </a:solidFill>
            </a:rPr>
            <a:t>-</a:t>
          </a:r>
          <a:r>
            <a:rPr lang="ru-RU" sz="10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algn="l"/>
          <a:endParaRPr lang="ru-RU" sz="900" dirty="0"/>
        </a:p>
      </dgm:t>
    </dgm:pt>
    <dgm:pt modelId="{0EBB8A3D-404C-43AB-A736-4FCE885D40FB}" type="parTrans" cxnId="{F61DDDF4-9232-46DB-9287-7DC1EC9E4402}">
      <dgm:prSet/>
      <dgm:spPr/>
      <dgm:t>
        <a:bodyPr/>
        <a:lstStyle/>
        <a:p>
          <a:endParaRPr lang="ru-RU"/>
        </a:p>
      </dgm:t>
    </dgm:pt>
    <dgm:pt modelId="{426D1C99-C2FC-4BBD-BF7E-B5C8B642909E}" type="sibTrans" cxnId="{F61DDDF4-9232-46DB-9287-7DC1EC9E4402}">
      <dgm:prSet/>
      <dgm:spPr/>
      <dgm:t>
        <a:bodyPr/>
        <a:lstStyle/>
        <a:p>
          <a:endParaRPr lang="ru-RU"/>
        </a:p>
      </dgm:t>
    </dgm:pt>
    <dgm:pt modelId="{4997BBE1-C163-486A-8417-A69D91E49D62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gm:t>
    </dgm:pt>
    <dgm:pt modelId="{41C7FCD6-B5BA-48EC-9A06-7115A84D8A3D}" type="parTrans" cxnId="{7A1C71E6-456E-41A4-A023-A29EACE79EDF}">
      <dgm:prSet/>
      <dgm:spPr/>
      <dgm:t>
        <a:bodyPr/>
        <a:lstStyle/>
        <a:p>
          <a:endParaRPr lang="ru-RU"/>
        </a:p>
      </dgm:t>
    </dgm:pt>
    <dgm:pt modelId="{7C343A45-B5B8-4900-A11C-BF3C2D6BBA63}" type="sibTrans" cxnId="{7A1C71E6-456E-41A4-A023-A29EACE79EDF}">
      <dgm:prSet/>
      <dgm:spPr/>
      <dgm:t>
        <a:bodyPr/>
        <a:lstStyle/>
        <a:p>
          <a:endParaRPr lang="ru-RU"/>
        </a:p>
      </dgm:t>
    </dgm:pt>
    <dgm:pt modelId="{65F1E842-F7D6-49B3-9280-C8906C73B6E8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отчетность</a:t>
          </a:r>
        </a:p>
      </dgm:t>
    </dgm:pt>
    <dgm:pt modelId="{64E577C4-A0A0-4AB2-997A-0665A1F42D42}" type="parTrans" cxnId="{4A98EB85-9F65-44DB-8850-345CAE785885}">
      <dgm:prSet/>
      <dgm:spPr/>
      <dgm:t>
        <a:bodyPr/>
        <a:lstStyle/>
        <a:p>
          <a:endParaRPr lang="ru-RU"/>
        </a:p>
      </dgm:t>
    </dgm:pt>
    <dgm:pt modelId="{886DD5E7-8A44-4AC5-83C6-EA01F8AA3AA8}" type="sibTrans" cxnId="{4A98EB85-9F65-44DB-8850-345CAE785885}">
      <dgm:prSet/>
      <dgm:spPr/>
      <dgm:t>
        <a:bodyPr/>
        <a:lstStyle/>
        <a:p>
          <a:endParaRPr lang="ru-RU"/>
        </a:p>
      </dgm:t>
    </dgm:pt>
    <dgm:pt modelId="{C2DED844-C500-4749-BE49-5B6CA09A5FE5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u="sng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dirty="0">
              <a:solidFill>
                <a:schemeClr val="tx1"/>
              </a:solidFill>
            </a:rPr>
            <a:t>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бюджетную отчетность</a:t>
          </a:r>
        </a:p>
      </dgm:t>
    </dgm:pt>
    <dgm:pt modelId="{5F5ABB44-8215-4FA4-81BD-A6612AE1BBFB}" type="parTrans" cxnId="{EAB840EE-930C-484B-B951-C597239F7E1C}">
      <dgm:prSet/>
      <dgm:spPr/>
      <dgm:t>
        <a:bodyPr/>
        <a:lstStyle/>
        <a:p>
          <a:endParaRPr lang="ru-RU"/>
        </a:p>
      </dgm:t>
    </dgm:pt>
    <dgm:pt modelId="{B4734936-65D8-4B89-9DE9-2CCA4AA4F405}" type="sibTrans" cxnId="{EAB840EE-930C-484B-B951-C597239F7E1C}">
      <dgm:prSet/>
      <dgm:spPr/>
      <dgm:t>
        <a:bodyPr/>
        <a:lstStyle/>
        <a:p>
          <a:endParaRPr lang="ru-RU"/>
        </a:p>
      </dgm:t>
    </dgm:pt>
    <dgm:pt modelId="{6284EE0B-2C0E-42AA-935C-92F721A2BB9B}">
      <dgm:prSet phldrT="[Текст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>
        <a:solidFill>
          <a:schemeClr val="tx2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000" b="1" i="0" u="sng" dirty="0">
              <a:solidFill>
                <a:schemeClr val="tx1"/>
              </a:solidFill>
            </a:rPr>
            <a:t>Получатели бюджетных средств: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 -ведут бюджетный учет, </a:t>
          </a:r>
        </a:p>
        <a:p>
          <a:pPr algn="l"/>
          <a:r>
            <a:rPr lang="ru-RU" sz="10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gm:t>
    </dgm:pt>
    <dgm:pt modelId="{53A97FD9-FFC2-4F55-A377-CE6426A4B5F2}" type="parTrans" cxnId="{173B7255-B413-405A-9B8C-D1F71853102D}">
      <dgm:prSet/>
      <dgm:spPr/>
      <dgm:t>
        <a:bodyPr/>
        <a:lstStyle/>
        <a:p>
          <a:endParaRPr lang="ru-RU"/>
        </a:p>
      </dgm:t>
    </dgm:pt>
    <dgm:pt modelId="{7DDF7635-3604-4877-91A6-A43D2611A793}" type="sibTrans" cxnId="{173B7255-B413-405A-9B8C-D1F71853102D}">
      <dgm:prSet/>
      <dgm:spPr/>
      <dgm:t>
        <a:bodyPr/>
        <a:lstStyle/>
        <a:p>
          <a:endParaRPr lang="ru-RU"/>
        </a:p>
      </dgm:t>
    </dgm:pt>
    <dgm:pt modelId="{639F49C4-644C-49E9-A940-E3B7CF66B0E2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rgbClr val="CCCCFF"/>
        </a:solidFill>
        <a:ln/>
      </dgm:spPr>
      <dgm:t>
        <a:bodyPr/>
        <a:lstStyle/>
        <a:p>
          <a:r>
            <a:rPr lang="ru-RU" sz="1100" b="1" dirty="0">
              <a:solidFill>
                <a:schemeClr val="tx1"/>
              </a:solidFill>
            </a:rPr>
            <a:t>Участники бюджетного процесса</a:t>
          </a:r>
        </a:p>
        <a:p>
          <a:r>
            <a:rPr lang="ru-RU" sz="1100" dirty="0">
              <a:solidFill>
                <a:schemeClr val="tx1"/>
              </a:solidFill>
            </a:rPr>
            <a:t>(с</a:t>
          </a:r>
          <a:r>
            <a:rPr lang="ru-RU" sz="11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dirty="0">
            <a:solidFill>
              <a:schemeClr val="tx1"/>
            </a:solidFill>
          </a:endParaRPr>
        </a:p>
      </dgm:t>
    </dgm:pt>
    <dgm:pt modelId="{AAA1DC6A-05EF-4B97-83E9-10DC19F0432D}" type="sibTrans" cxnId="{0F52B80C-297F-42E5-9D2D-4D03389FFE0B}">
      <dgm:prSet/>
      <dgm:spPr/>
      <dgm:t>
        <a:bodyPr/>
        <a:lstStyle/>
        <a:p>
          <a:endParaRPr lang="ru-RU"/>
        </a:p>
      </dgm:t>
    </dgm:pt>
    <dgm:pt modelId="{36FB65FC-DF91-49E7-BA65-6825E1B49BB7}" type="parTrans" cxnId="{0F52B80C-297F-42E5-9D2D-4D03389FFE0B}">
      <dgm:prSet/>
      <dgm:spPr/>
      <dgm:t>
        <a:bodyPr/>
        <a:lstStyle/>
        <a:p>
          <a:endParaRPr lang="ru-RU"/>
        </a:p>
      </dgm:t>
    </dgm:pt>
    <dgm:pt modelId="{B3532E26-36FE-4D94-A4C6-51DF57253FD1}" type="pres">
      <dgm:prSet presAssocID="{EC8BF30F-FA91-4901-9119-B17DFA962A7F}" presName="Name0" presStyleCnt="0">
        <dgm:presLayoutVars>
          <dgm:dir/>
          <dgm:resizeHandles val="exact"/>
        </dgm:presLayoutVars>
      </dgm:prSet>
      <dgm:spPr/>
    </dgm:pt>
    <dgm:pt modelId="{426242B5-4026-416A-B3D3-6F36ED3C584A}" type="pres">
      <dgm:prSet presAssocID="{EC8BF30F-FA91-4901-9119-B17DFA962A7F}" presName="cycle" presStyleCnt="0"/>
      <dgm:spPr/>
    </dgm:pt>
    <dgm:pt modelId="{B1597B8F-C639-4F2B-8838-ED07CC3910CE}" type="pres">
      <dgm:prSet presAssocID="{C6041B90-93F6-4419-AB46-21C4129E473E}" presName="nodeFirstNode" presStyleLbl="node1" presStyleIdx="0" presStyleCnt="9" custScaleX="170849" custScaleY="180119" custRadScaleRad="85549" custRadScaleInc="5050">
        <dgm:presLayoutVars>
          <dgm:bulletEnabled val="1"/>
        </dgm:presLayoutVars>
      </dgm:prSet>
      <dgm:spPr/>
    </dgm:pt>
    <dgm:pt modelId="{CA890BBF-C9B7-4E9C-AE9C-E885CBC375FD}" type="pres">
      <dgm:prSet presAssocID="{2D18E64B-F68E-43D3-9145-AFF098C9428F}" presName="sibTransFirstNode" presStyleLbl="bgShp" presStyleIdx="0" presStyleCnt="1" custScaleX="113222"/>
      <dgm:spPr/>
    </dgm:pt>
    <dgm:pt modelId="{70181DC1-FB4E-4A91-9E30-CA40ABB56651}" type="pres">
      <dgm:prSet presAssocID="{0761798F-C8B6-4853-A9B6-294717C59978}" presName="nodeFollowingNodes" presStyleLbl="node1" presStyleIdx="1" presStyleCnt="9" custScaleX="162346" custScaleY="181251" custRadScaleRad="134456" custRadScaleInc="39590">
        <dgm:presLayoutVars>
          <dgm:bulletEnabled val="1"/>
        </dgm:presLayoutVars>
      </dgm:prSet>
      <dgm:spPr/>
    </dgm:pt>
    <dgm:pt modelId="{D1AB80EC-3E59-421B-BD51-C22B98C3B2BC}" type="pres">
      <dgm:prSet presAssocID="{FF8A89BD-7681-4C0D-88A2-C3EE7DD2EB09}" presName="nodeFollowingNodes" presStyleLbl="node1" presStyleIdx="2" presStyleCnt="9" custScaleX="159530" custScaleY="202714" custRadScaleRad="123076" custRadScaleInc="14858">
        <dgm:presLayoutVars>
          <dgm:bulletEnabled val="1"/>
        </dgm:presLayoutVars>
      </dgm:prSet>
      <dgm:spPr/>
    </dgm:pt>
    <dgm:pt modelId="{8DF0F99C-E46D-4D16-8AE5-F2C67D499F9A}" type="pres">
      <dgm:prSet presAssocID="{38F69341-756F-4F9E-B83E-75F03797A022}" presName="nodeFollowingNodes" presStyleLbl="node1" presStyleIdx="3" presStyleCnt="9" custScaleX="173080" custScaleY="223583" custRadScaleRad="142422" custRadScaleInc="-9721">
        <dgm:presLayoutVars>
          <dgm:bulletEnabled val="1"/>
        </dgm:presLayoutVars>
      </dgm:prSet>
      <dgm:spPr/>
    </dgm:pt>
    <dgm:pt modelId="{2CF629BF-62FC-4E87-8F4A-FFF7A5210663}" type="pres">
      <dgm:prSet presAssocID="{4997BBE1-C163-486A-8417-A69D91E49D62}" presName="nodeFollowingNodes" presStyleLbl="node1" presStyleIdx="4" presStyleCnt="9" custScaleX="165753" custScaleY="163092" custRadScaleRad="80758" custRadScaleInc="46359">
        <dgm:presLayoutVars>
          <dgm:bulletEnabled val="1"/>
        </dgm:presLayoutVars>
      </dgm:prSet>
      <dgm:spPr/>
    </dgm:pt>
    <dgm:pt modelId="{B12618C4-2B3D-4E5B-8547-5471F7FCC893}" type="pres">
      <dgm:prSet presAssocID="{65F1E842-F7D6-49B3-9280-C8906C73B6E8}" presName="nodeFollowingNodes" presStyleLbl="node1" presStyleIdx="5" presStyleCnt="9" custScaleX="187886" custScaleY="212194" custRadScaleRad="122512" custRadScaleInc="107024">
        <dgm:presLayoutVars>
          <dgm:bulletEnabled val="1"/>
        </dgm:presLayoutVars>
      </dgm:prSet>
      <dgm:spPr/>
    </dgm:pt>
    <dgm:pt modelId="{8B71BAAC-EEF7-4FFF-8DE3-CEF822641D6E}" type="pres">
      <dgm:prSet presAssocID="{C2DED844-C500-4749-BE49-5B6CA09A5FE5}" presName="nodeFollowingNodes" presStyleLbl="node1" presStyleIdx="6" presStyleCnt="9" custScaleX="166811" custScaleY="200788" custRadScaleRad="122546" custRadScaleInc="95929">
        <dgm:presLayoutVars>
          <dgm:bulletEnabled val="1"/>
        </dgm:presLayoutVars>
      </dgm:prSet>
      <dgm:spPr/>
    </dgm:pt>
    <dgm:pt modelId="{68539925-B6F6-4B61-8371-89FB03A5BA84}" type="pres">
      <dgm:prSet presAssocID="{6284EE0B-2C0E-42AA-935C-92F721A2BB9B}" presName="nodeFollowingNodes" presStyleLbl="node1" presStyleIdx="7" presStyleCnt="9" custScaleX="155048" custScaleY="176747" custRadScaleRad="132983" custRadScaleInc="71781">
        <dgm:presLayoutVars>
          <dgm:bulletEnabled val="1"/>
        </dgm:presLayoutVars>
      </dgm:prSet>
      <dgm:spPr/>
    </dgm:pt>
    <dgm:pt modelId="{EB817DFD-004E-4AE6-93E6-95C86C85880A}" type="pres">
      <dgm:prSet presAssocID="{639F49C4-644C-49E9-A940-E3B7CF66B0E2}" presName="nodeFollowingNodes" presStyleLbl="node1" presStyleIdx="8" presStyleCnt="9" custScaleX="143381" custScaleY="334363" custRadScaleRad="6277" custRadScaleInc="295840">
        <dgm:presLayoutVars>
          <dgm:bulletEnabled val="1"/>
        </dgm:presLayoutVars>
      </dgm:prSet>
      <dgm:spPr/>
    </dgm:pt>
  </dgm:ptLst>
  <dgm:cxnLst>
    <dgm:cxn modelId="{81F09502-10CD-43CA-A262-3FD05C44F4C9}" type="presOf" srcId="{6284EE0B-2C0E-42AA-935C-92F721A2BB9B}" destId="{68539925-B6F6-4B61-8371-89FB03A5BA84}" srcOrd="0" destOrd="0" presId="urn:microsoft.com/office/officeart/2005/8/layout/cycle3"/>
    <dgm:cxn modelId="{0F52B80C-297F-42E5-9D2D-4D03389FFE0B}" srcId="{EC8BF30F-FA91-4901-9119-B17DFA962A7F}" destId="{639F49C4-644C-49E9-A940-E3B7CF66B0E2}" srcOrd="8" destOrd="0" parTransId="{36FB65FC-DF91-49E7-BA65-6825E1B49BB7}" sibTransId="{AAA1DC6A-05EF-4B97-83E9-10DC19F0432D}"/>
    <dgm:cxn modelId="{9F621D1E-43BC-45B0-9C21-1446836BA825}" type="presOf" srcId="{65F1E842-F7D6-49B3-9280-C8906C73B6E8}" destId="{B12618C4-2B3D-4E5B-8547-5471F7FCC893}" srcOrd="0" destOrd="0" presId="urn:microsoft.com/office/officeart/2005/8/layout/cycle3"/>
    <dgm:cxn modelId="{FE0D1E47-E2FE-4F9E-AB03-26EDAD87EC6F}" type="presOf" srcId="{C6041B90-93F6-4419-AB46-21C4129E473E}" destId="{B1597B8F-C639-4F2B-8838-ED07CC3910CE}" srcOrd="0" destOrd="0" presId="urn:microsoft.com/office/officeart/2005/8/layout/cycle3"/>
    <dgm:cxn modelId="{173B7255-B413-405A-9B8C-D1F71853102D}" srcId="{EC8BF30F-FA91-4901-9119-B17DFA962A7F}" destId="{6284EE0B-2C0E-42AA-935C-92F721A2BB9B}" srcOrd="7" destOrd="0" parTransId="{53A97FD9-FFC2-4F55-A377-CE6426A4B5F2}" sibTransId="{7DDF7635-3604-4877-91A6-A43D2611A793}"/>
    <dgm:cxn modelId="{5294EA77-93B6-4951-8EB1-EB34F4218B6D}" type="presOf" srcId="{4997BBE1-C163-486A-8417-A69D91E49D62}" destId="{2CF629BF-62FC-4E87-8F4A-FFF7A5210663}" srcOrd="0" destOrd="0" presId="urn:microsoft.com/office/officeart/2005/8/layout/cycle3"/>
    <dgm:cxn modelId="{BBCC457D-E5FC-4535-9601-5AF2B257C650}" srcId="{EC8BF30F-FA91-4901-9119-B17DFA962A7F}" destId="{0761798F-C8B6-4853-A9B6-294717C59978}" srcOrd="1" destOrd="0" parTransId="{F013EEBB-7860-4D0E-9330-7D2306C35E39}" sibTransId="{B4468341-7939-4D14-912C-50A63996FBD7}"/>
    <dgm:cxn modelId="{4A98EB85-9F65-44DB-8850-345CAE785885}" srcId="{EC8BF30F-FA91-4901-9119-B17DFA962A7F}" destId="{65F1E842-F7D6-49B3-9280-C8906C73B6E8}" srcOrd="5" destOrd="0" parTransId="{64E577C4-A0A0-4AB2-997A-0665A1F42D42}" sibTransId="{886DD5E7-8A44-4AC5-83C6-EA01F8AA3AA8}"/>
    <dgm:cxn modelId="{F45CC58A-D634-436C-84F6-448435882650}" type="presOf" srcId="{2D18E64B-F68E-43D3-9145-AFF098C9428F}" destId="{CA890BBF-C9B7-4E9C-AE9C-E885CBC375FD}" srcOrd="0" destOrd="0" presId="urn:microsoft.com/office/officeart/2005/8/layout/cycle3"/>
    <dgm:cxn modelId="{2D9DAB8C-42B6-4B53-B998-1EC9EBE7BA05}" srcId="{EC8BF30F-FA91-4901-9119-B17DFA962A7F}" destId="{C6041B90-93F6-4419-AB46-21C4129E473E}" srcOrd="0" destOrd="0" parTransId="{5BA721A2-DEA0-4BBD-A281-1360F404DCDB}" sibTransId="{2D18E64B-F68E-43D3-9145-AFF098C9428F}"/>
    <dgm:cxn modelId="{FE98E99E-20A4-4758-A0E5-E89888CCD105}" srcId="{EC8BF30F-FA91-4901-9119-B17DFA962A7F}" destId="{FF8A89BD-7681-4C0D-88A2-C3EE7DD2EB09}" srcOrd="2" destOrd="0" parTransId="{29D72660-75AD-4319-8B17-7D6E957A7F95}" sibTransId="{FCBC95B6-D058-478C-8735-84F312D635B2}"/>
    <dgm:cxn modelId="{F494D8BB-C21A-4465-A6FB-0052728D80EF}" type="presOf" srcId="{38F69341-756F-4F9E-B83E-75F03797A022}" destId="{8DF0F99C-E46D-4D16-8AE5-F2C67D499F9A}" srcOrd="0" destOrd="0" presId="urn:microsoft.com/office/officeart/2005/8/layout/cycle3"/>
    <dgm:cxn modelId="{4CAEC5D0-8F62-480A-824C-A932AAE48DBC}" type="presOf" srcId="{639F49C4-644C-49E9-A940-E3B7CF66B0E2}" destId="{EB817DFD-004E-4AE6-93E6-95C86C85880A}" srcOrd="0" destOrd="0" presId="urn:microsoft.com/office/officeart/2005/8/layout/cycle3"/>
    <dgm:cxn modelId="{7227E4D4-C9F1-47BC-AA0C-BF7226D50273}" type="presOf" srcId="{FF8A89BD-7681-4C0D-88A2-C3EE7DD2EB09}" destId="{D1AB80EC-3E59-421B-BD51-C22B98C3B2BC}" srcOrd="0" destOrd="0" presId="urn:microsoft.com/office/officeart/2005/8/layout/cycle3"/>
    <dgm:cxn modelId="{723322D7-DD3A-478B-AB16-98DF78B7FAEC}" type="presOf" srcId="{0761798F-C8B6-4853-A9B6-294717C59978}" destId="{70181DC1-FB4E-4A91-9E30-CA40ABB56651}" srcOrd="0" destOrd="0" presId="urn:microsoft.com/office/officeart/2005/8/layout/cycle3"/>
    <dgm:cxn modelId="{7A1C71E6-456E-41A4-A023-A29EACE79EDF}" srcId="{EC8BF30F-FA91-4901-9119-B17DFA962A7F}" destId="{4997BBE1-C163-486A-8417-A69D91E49D62}" srcOrd="4" destOrd="0" parTransId="{41C7FCD6-B5BA-48EC-9A06-7115A84D8A3D}" sibTransId="{7C343A45-B5B8-4900-A11C-BF3C2D6BBA63}"/>
    <dgm:cxn modelId="{48963EEE-799E-41F3-ADDA-F4020DEB388E}" type="presOf" srcId="{EC8BF30F-FA91-4901-9119-B17DFA962A7F}" destId="{B3532E26-36FE-4D94-A4C6-51DF57253FD1}" srcOrd="0" destOrd="0" presId="urn:microsoft.com/office/officeart/2005/8/layout/cycle3"/>
    <dgm:cxn modelId="{EAB840EE-930C-484B-B951-C597239F7E1C}" srcId="{EC8BF30F-FA91-4901-9119-B17DFA962A7F}" destId="{C2DED844-C500-4749-BE49-5B6CA09A5FE5}" srcOrd="6" destOrd="0" parTransId="{5F5ABB44-8215-4FA4-81BD-A6612AE1BBFB}" sibTransId="{B4734936-65D8-4B89-9DE9-2CCA4AA4F405}"/>
    <dgm:cxn modelId="{52FE9EF1-9AA3-4BE8-8136-E148F594F5BA}" type="presOf" srcId="{C2DED844-C500-4749-BE49-5B6CA09A5FE5}" destId="{8B71BAAC-EEF7-4FFF-8DE3-CEF822641D6E}" srcOrd="0" destOrd="0" presId="urn:microsoft.com/office/officeart/2005/8/layout/cycle3"/>
    <dgm:cxn modelId="{F61DDDF4-9232-46DB-9287-7DC1EC9E4402}" srcId="{EC8BF30F-FA91-4901-9119-B17DFA962A7F}" destId="{38F69341-756F-4F9E-B83E-75F03797A022}" srcOrd="3" destOrd="0" parTransId="{0EBB8A3D-404C-43AB-A736-4FCE885D40FB}" sibTransId="{426D1C99-C2FC-4BBD-BF7E-B5C8B642909E}"/>
    <dgm:cxn modelId="{6F1054E0-7AFA-44D1-BC70-91383B4A58AE}" type="presParOf" srcId="{B3532E26-36FE-4D94-A4C6-51DF57253FD1}" destId="{426242B5-4026-416A-B3D3-6F36ED3C584A}" srcOrd="0" destOrd="0" presId="urn:microsoft.com/office/officeart/2005/8/layout/cycle3"/>
    <dgm:cxn modelId="{00145F88-F9BB-4D8C-B88A-49DC55F5C685}" type="presParOf" srcId="{426242B5-4026-416A-B3D3-6F36ED3C584A}" destId="{B1597B8F-C639-4F2B-8838-ED07CC3910CE}" srcOrd="0" destOrd="0" presId="urn:microsoft.com/office/officeart/2005/8/layout/cycle3"/>
    <dgm:cxn modelId="{60782746-F054-40B4-A67C-415B5E5E8186}" type="presParOf" srcId="{426242B5-4026-416A-B3D3-6F36ED3C584A}" destId="{CA890BBF-C9B7-4E9C-AE9C-E885CBC375FD}" srcOrd="1" destOrd="0" presId="urn:microsoft.com/office/officeart/2005/8/layout/cycle3"/>
    <dgm:cxn modelId="{9BE55074-2E39-410F-A27C-E2B4CD32C7B1}" type="presParOf" srcId="{426242B5-4026-416A-B3D3-6F36ED3C584A}" destId="{70181DC1-FB4E-4A91-9E30-CA40ABB56651}" srcOrd="2" destOrd="0" presId="urn:microsoft.com/office/officeart/2005/8/layout/cycle3"/>
    <dgm:cxn modelId="{7823A663-E0D5-499C-9EC1-9BA284F426FB}" type="presParOf" srcId="{426242B5-4026-416A-B3D3-6F36ED3C584A}" destId="{D1AB80EC-3E59-421B-BD51-C22B98C3B2BC}" srcOrd="3" destOrd="0" presId="urn:microsoft.com/office/officeart/2005/8/layout/cycle3"/>
    <dgm:cxn modelId="{6E416829-CEE6-46E4-9D56-54B962BCDB78}" type="presParOf" srcId="{426242B5-4026-416A-B3D3-6F36ED3C584A}" destId="{8DF0F99C-E46D-4D16-8AE5-F2C67D499F9A}" srcOrd="4" destOrd="0" presId="urn:microsoft.com/office/officeart/2005/8/layout/cycle3"/>
    <dgm:cxn modelId="{C1E77F00-0026-48E3-B411-259972C6A01C}" type="presParOf" srcId="{426242B5-4026-416A-B3D3-6F36ED3C584A}" destId="{2CF629BF-62FC-4E87-8F4A-FFF7A5210663}" srcOrd="5" destOrd="0" presId="urn:microsoft.com/office/officeart/2005/8/layout/cycle3"/>
    <dgm:cxn modelId="{B51A313C-79C6-4F38-9C7B-8677C21A6CFE}" type="presParOf" srcId="{426242B5-4026-416A-B3D3-6F36ED3C584A}" destId="{B12618C4-2B3D-4E5B-8547-5471F7FCC893}" srcOrd="6" destOrd="0" presId="urn:microsoft.com/office/officeart/2005/8/layout/cycle3"/>
    <dgm:cxn modelId="{251F06F1-10A8-4131-8C18-621B2A8BBD99}" type="presParOf" srcId="{426242B5-4026-416A-B3D3-6F36ED3C584A}" destId="{8B71BAAC-EEF7-4FFF-8DE3-CEF822641D6E}" srcOrd="7" destOrd="0" presId="urn:microsoft.com/office/officeart/2005/8/layout/cycle3"/>
    <dgm:cxn modelId="{D3B823AB-C923-4494-82EF-7D6A7B596247}" type="presParOf" srcId="{426242B5-4026-416A-B3D3-6F36ED3C584A}" destId="{68539925-B6F6-4B61-8371-89FB03A5BA84}" srcOrd="8" destOrd="0" presId="urn:microsoft.com/office/officeart/2005/8/layout/cycle3"/>
    <dgm:cxn modelId="{4DE6DD5E-AE8B-4B06-8E48-A059B598572F}" type="presParOf" srcId="{426242B5-4026-416A-B3D3-6F36ED3C584A}" destId="{EB817DFD-004E-4AE6-93E6-95C86C85880A}" srcOrd="9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657282" y="0"/>
          <a:ext cx="5659125" cy="1403535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i="0" kern="1200" dirty="0">
              <a:latin typeface="Times New Roman" pitchFamily="18" charset="0"/>
              <a:cs typeface="Times New Roman" pitchFamily="18" charset="0"/>
            </a:rPr>
            <a:t>НДФЛ -</a:t>
          </a:r>
          <a:r>
            <a:rPr lang="ru-RU" sz="1600" i="0" kern="1200" dirty="0">
              <a:latin typeface="Times New Roman" pitchFamily="18" charset="0"/>
              <a:cs typeface="Times New Roman" pitchFamily="18" charset="0"/>
            </a:rPr>
            <a:t>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</a:r>
          <a:endParaRPr lang="ru-RU" sz="1600" i="0" kern="1200" dirty="0"/>
        </a:p>
      </dsp:txBody>
      <dsp:txXfrm>
        <a:off x="2657282" y="175442"/>
        <a:ext cx="5132799" cy="1052651"/>
      </dsp:txXfrm>
    </dsp:sp>
    <dsp:sp modelId="{AA17CE17-AE7A-4017-A840-94A72B1EDD12}">
      <dsp:nvSpPr>
        <dsp:cNvPr id="0" name=""/>
        <dsp:cNvSpPr/>
      </dsp:nvSpPr>
      <dsp:spPr>
        <a:xfrm>
          <a:off x="0" y="72021"/>
          <a:ext cx="2792106" cy="1365583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 на доходы физических лиц (НДФЛ)</a:t>
          </a:r>
          <a:endParaRPr lang="ru-RU" sz="2000" kern="1200" dirty="0"/>
        </a:p>
      </dsp:txBody>
      <dsp:txXfrm>
        <a:off x="66662" y="138683"/>
        <a:ext cx="2658782" cy="1232259"/>
      </dsp:txXfrm>
    </dsp:sp>
    <dsp:sp modelId="{2C42857D-E071-4572-9CE6-79E4AA7828E7}">
      <dsp:nvSpPr>
        <dsp:cNvPr id="0" name=""/>
        <dsp:cNvSpPr/>
      </dsp:nvSpPr>
      <dsp:spPr>
        <a:xfrm>
          <a:off x="2771791" y="1700464"/>
          <a:ext cx="5949813" cy="1684846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i="0" kern="1200" dirty="0"/>
            <a:t>Налог на имущество организаций </a:t>
          </a:r>
          <a:r>
            <a:rPr lang="ru-RU" sz="1400" b="0" i="0" kern="1200" dirty="0"/>
            <a:t>– это налог на имущество, оцениваемое по остаточной стоимости, относится к прямым региональным налогам. Налогооблагаемой базой по налогу является остаточная стоимость основных средств организации по данным бухгалтерского учета.</a:t>
          </a:r>
          <a:endParaRPr lang="ru-RU" sz="1400" i="0" kern="1200" dirty="0"/>
        </a:p>
      </dsp:txBody>
      <dsp:txXfrm>
        <a:off x="2771791" y="1911070"/>
        <a:ext cx="5317996" cy="1263634"/>
      </dsp:txXfrm>
    </dsp:sp>
    <dsp:sp modelId="{9AB9B19F-2DC6-4552-8113-8B9A088F012A}">
      <dsp:nvSpPr>
        <dsp:cNvPr id="0" name=""/>
        <dsp:cNvSpPr/>
      </dsp:nvSpPr>
      <dsp:spPr>
        <a:xfrm>
          <a:off x="0" y="1774411"/>
          <a:ext cx="2842821" cy="1442319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Налог на </a:t>
          </a:r>
          <a:r>
            <a:rPr lang="ru-RU" sz="19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имущество </a:t>
          </a:r>
          <a:r>
            <a:rPr lang="ru-RU" sz="1900" b="1" kern="1200" dirty="0">
              <a:solidFill>
                <a:schemeClr val="tx1"/>
              </a:solidFill>
              <a:latin typeface="Times New Roman" pitchFamily="18" charset="0"/>
            </a:rPr>
            <a:t>организаций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</a:t>
          </a:r>
          <a:endParaRPr lang="ru-RU" sz="1900" kern="1200" dirty="0"/>
        </a:p>
      </dsp:txBody>
      <dsp:txXfrm>
        <a:off x="70408" y="1844819"/>
        <a:ext cx="2702005" cy="1301503"/>
      </dsp:txXfrm>
    </dsp:sp>
    <dsp:sp modelId="{B2FD9558-081C-4504-82F6-16062C490296}">
      <dsp:nvSpPr>
        <dsp:cNvPr id="0" name=""/>
        <dsp:cNvSpPr/>
      </dsp:nvSpPr>
      <dsp:spPr>
        <a:xfrm>
          <a:off x="2843810" y="3672412"/>
          <a:ext cx="5759413" cy="180532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i="0" kern="1200" dirty="0">
              <a:latin typeface="Times New Roman" pitchFamily="18" charset="0"/>
              <a:cs typeface="Times New Roman" pitchFamily="18" charset="0"/>
            </a:rPr>
            <a:t>Акциз </a:t>
          </a:r>
          <a:r>
            <a:rPr lang="ru-RU" sz="1400" i="0" kern="1200" dirty="0">
              <a:latin typeface="Times New Roman" pitchFamily="18" charset="0"/>
              <a:cs typeface="Times New Roman" pitchFamily="18" charset="0"/>
            </a:rPr>
            <a:t>- один из видов налога, представляющий не связанный с получением дохода продавцом косвенный налог на продажу определенного вида товаров массового потребления. Акциз включается в цену товара. Чаще всего акцизным налогом облагаются винно-водочные изделия, пиво, табачные изделия, деликатесы, предметы роскоши, автомобили, нефтепродукты. </a:t>
          </a:r>
          <a:endParaRPr lang="ru-RU" sz="1400" i="0" kern="1200" dirty="0"/>
        </a:p>
      </dsp:txBody>
      <dsp:txXfrm>
        <a:off x="2843810" y="3898078"/>
        <a:ext cx="5082417" cy="1353993"/>
      </dsp:txXfrm>
    </dsp:sp>
    <dsp:sp modelId="{EC6DD737-6767-4892-B39E-9DAA87783429}">
      <dsp:nvSpPr>
        <dsp:cNvPr id="0" name=""/>
        <dsp:cNvSpPr/>
      </dsp:nvSpPr>
      <dsp:spPr>
        <a:xfrm>
          <a:off x="0" y="3770988"/>
          <a:ext cx="2923719" cy="1533871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Налоги на товары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(работы, услуги),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реализуемые на 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территории РФ </a:t>
          </a:r>
          <a:endParaRPr lang="ru-RU" sz="1900" kern="1200" dirty="0"/>
        </a:p>
      </dsp:txBody>
      <dsp:txXfrm>
        <a:off x="74877" y="3845865"/>
        <a:ext cx="2773965" cy="13841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4A251-E821-45CD-A7B6-3298AB4BDFDE}">
      <dsp:nvSpPr>
        <dsp:cNvPr id="0" name=""/>
        <dsp:cNvSpPr/>
      </dsp:nvSpPr>
      <dsp:spPr>
        <a:xfrm>
          <a:off x="2915832" y="0"/>
          <a:ext cx="6117526" cy="1385493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</a:schemeClr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i="0" kern="1200" dirty="0">
              <a:latin typeface="Times New Roman" pitchFamily="18" charset="0"/>
              <a:cs typeface="Times New Roman" pitchFamily="18" charset="0"/>
            </a:rPr>
            <a:t>Патентная система налогообложения </a:t>
          </a:r>
          <a:r>
            <a:rPr lang="ru-RU" sz="1400" b="0" i="0" kern="1200" dirty="0">
              <a:latin typeface="Times New Roman" pitchFamily="18" charset="0"/>
              <a:cs typeface="Times New Roman" pitchFamily="18" charset="0"/>
            </a:rPr>
            <a:t>– это специальный налоговый режим, который могут применять только ИП. Суть данной системы заключается в получении предпринимателем специального документа (патента), дающего ему право на осуществление определенных видов деятельности.</a:t>
          </a:r>
          <a:endParaRPr lang="ru-RU" sz="1400" i="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915832" y="173187"/>
        <a:ext cx="5597966" cy="1039119"/>
      </dsp:txXfrm>
    </dsp:sp>
    <dsp:sp modelId="{AA17CE17-AE7A-4017-A840-94A72B1EDD12}">
      <dsp:nvSpPr>
        <dsp:cNvPr id="0" name=""/>
        <dsp:cNvSpPr/>
      </dsp:nvSpPr>
      <dsp:spPr>
        <a:xfrm>
          <a:off x="29839" y="0"/>
          <a:ext cx="2804180" cy="1323646"/>
        </a:xfrm>
        <a:prstGeom prst="roundRect">
          <a:avLst/>
        </a:prstGeom>
        <a:gradFill flip="none" rotWithShape="1">
          <a:gsLst>
            <a:gs pos="0">
              <a:schemeClr val="tx2">
                <a:lumMod val="20000"/>
                <a:lumOff val="80000"/>
                <a:shade val="30000"/>
                <a:satMod val="115000"/>
              </a:schemeClr>
            </a:gs>
            <a:gs pos="50000">
              <a:schemeClr val="tx2">
                <a:lumMod val="20000"/>
                <a:lumOff val="80000"/>
                <a:shade val="67500"/>
                <a:satMod val="115000"/>
              </a:schemeClr>
            </a:gs>
            <a:gs pos="100000">
              <a:schemeClr val="tx2">
                <a:lumMod val="20000"/>
                <a:lumOff val="80000"/>
                <a:shade val="100000"/>
                <a:satMod val="115000"/>
              </a:schemeClr>
            </a:gs>
          </a:gsLst>
          <a:lin ang="16200000" scaled="1"/>
          <a:tileRect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Налог, взимаемый в связи с применением патентной системы налогообложения</a:t>
          </a:r>
        </a:p>
      </dsp:txBody>
      <dsp:txXfrm>
        <a:off x="94454" y="64615"/>
        <a:ext cx="2674950" cy="1194416"/>
      </dsp:txXfrm>
    </dsp:sp>
    <dsp:sp modelId="{2C42857D-E071-4572-9CE6-79E4AA7828E7}">
      <dsp:nvSpPr>
        <dsp:cNvPr id="0" name=""/>
        <dsp:cNvSpPr/>
      </dsp:nvSpPr>
      <dsp:spPr>
        <a:xfrm>
          <a:off x="2905831" y="1405449"/>
          <a:ext cx="5975542" cy="1328033"/>
        </a:xfrm>
        <a:prstGeom prst="rightArrow">
          <a:avLst>
            <a:gd name="adj1" fmla="val 75000"/>
            <a:gd name="adj2" fmla="val 50000"/>
          </a:avLst>
        </a:prstGeom>
        <a:solidFill>
          <a:srgbClr val="CCCCFF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b="1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Единый сельскохозяйственный налог </a:t>
          </a:r>
          <a:r>
            <a:rPr lang="ru-RU" sz="16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- от сельхозпроизводителей, фермерских хозяйств и от предприятий реализующих сельхозпродукцию</a:t>
          </a:r>
          <a:endParaRPr lang="ru-RU" sz="1600" i="0" kern="1200" dirty="0"/>
        </a:p>
      </dsp:txBody>
      <dsp:txXfrm>
        <a:off x="2905831" y="1571453"/>
        <a:ext cx="5477530" cy="996025"/>
      </dsp:txXfrm>
    </dsp:sp>
    <dsp:sp modelId="{9AB9B19F-2DC6-4552-8113-8B9A088F012A}">
      <dsp:nvSpPr>
        <dsp:cNvPr id="0" name=""/>
        <dsp:cNvSpPr/>
      </dsp:nvSpPr>
      <dsp:spPr>
        <a:xfrm>
          <a:off x="0" y="1349665"/>
          <a:ext cx="2855115" cy="1453372"/>
        </a:xfrm>
        <a:prstGeom prst="roundRect">
          <a:avLst/>
        </a:prstGeom>
        <a:gradFill flip="none" rotWithShape="1">
          <a:gsLst>
            <a:gs pos="0">
              <a:srgbClr val="CCCCFF">
                <a:shade val="30000"/>
                <a:satMod val="115000"/>
              </a:srgbClr>
            </a:gs>
            <a:gs pos="50000">
              <a:srgbClr val="CCCCFF">
                <a:shade val="67500"/>
                <a:satMod val="115000"/>
              </a:srgbClr>
            </a:gs>
            <a:gs pos="100000">
              <a:srgbClr val="CCCCFF">
                <a:shade val="100000"/>
                <a:satMod val="115000"/>
              </a:srgbClr>
            </a:gs>
          </a:gsLst>
          <a:lin ang="162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 Единый сельскохозяйственный налог</a:t>
          </a:r>
          <a:endParaRPr lang="ru-RU" sz="1900" kern="1200" dirty="0"/>
        </a:p>
      </dsp:txBody>
      <dsp:txXfrm>
        <a:off x="70948" y="1420613"/>
        <a:ext cx="2713219" cy="1311476"/>
      </dsp:txXfrm>
    </dsp:sp>
    <dsp:sp modelId="{B2FD9558-081C-4504-82F6-16062C490296}">
      <dsp:nvSpPr>
        <dsp:cNvPr id="0" name=""/>
        <dsp:cNvSpPr/>
      </dsp:nvSpPr>
      <dsp:spPr>
        <a:xfrm>
          <a:off x="2987807" y="4094938"/>
          <a:ext cx="6039375" cy="19630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25400" cap="flat" cmpd="sng" algn="ctr">
          <a:solidFill>
            <a:schemeClr val="accent2">
              <a:lumMod val="60000"/>
              <a:lumOff val="4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85" tIns="6985" rIns="6985" bIns="6985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100" b="1" i="0" kern="1200" dirty="0"/>
            <a:t>Государственная пошлина </a:t>
          </a:r>
          <a:r>
            <a:rPr lang="ru-RU" sz="1100" b="0" i="0" kern="1200" dirty="0"/>
            <a:t>- это сбор, взимаемый с лиц при их обращении в государственные органы, органы местного самоуправления, иные органы и (или) к должностным лицам, которые уполномочены в соответствии с законодательными актами Российской Федерации, законодательными актами субъектов Российской Федерации и нормативными правовыми актами органов местного самоуправления, за совершением в отношении этих лиц юридически значимых действий, предусмотренных настоящей главой, за исключением действий, совершаемых консульскими учреждениями Российской Федерации</a:t>
          </a:r>
          <a:r>
            <a:rPr lang="ru-RU" sz="1000" b="0" i="0" kern="1200" dirty="0"/>
            <a:t>.</a:t>
          </a:r>
          <a:endParaRPr lang="ru-RU" sz="1000" i="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000" i="0" kern="1200" dirty="0"/>
        </a:p>
      </dsp:txBody>
      <dsp:txXfrm>
        <a:off x="2987807" y="4340315"/>
        <a:ext cx="5303244" cy="1472262"/>
      </dsp:txXfrm>
    </dsp:sp>
    <dsp:sp modelId="{EC6DD737-6767-4892-B39E-9DAA87783429}">
      <dsp:nvSpPr>
        <dsp:cNvPr id="0" name=""/>
        <dsp:cNvSpPr/>
      </dsp:nvSpPr>
      <dsp:spPr>
        <a:xfrm>
          <a:off x="0" y="4344702"/>
          <a:ext cx="2936363" cy="1370382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пошлина</a:t>
          </a:r>
        </a:p>
      </dsp:txBody>
      <dsp:txXfrm>
        <a:off x="66897" y="4411599"/>
        <a:ext cx="2802569" cy="123658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BD99F4-BC58-4350-95A4-CE93E41E099E}">
      <dsp:nvSpPr>
        <dsp:cNvPr id="0" name=""/>
        <dsp:cNvSpPr/>
      </dsp:nvSpPr>
      <dsp:spPr>
        <a:xfrm>
          <a:off x="3030585" y="114772"/>
          <a:ext cx="5679032" cy="2275810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7620" tIns="7620" rIns="7620" bIns="762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i="0" kern="1200" dirty="0"/>
            <a:t>доходы  получаемые в виде арендной платы за земельные участки,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районов, а также средства от продажи права на заключение договоров аренды указанных земельных участков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доходы от сдачи в аренду имущества, находящегося в оперативном управлении органов управления муниципальных районов и созданных ими учреждений (за исключением имущества муниципальных бюджетных и автономных учреждений</a:t>
          </a:r>
          <a:r>
            <a:rPr lang="ru-RU" sz="900" i="0" kern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endParaRPr lang="ru-RU" sz="900" i="0" kern="1200" dirty="0"/>
        </a:p>
      </dsp:txBody>
      <dsp:txXfrm>
        <a:off x="3030585" y="399248"/>
        <a:ext cx="4825603" cy="1706858"/>
      </dsp:txXfrm>
    </dsp:sp>
    <dsp:sp modelId="{2DFCB767-21C7-4236-B7B4-9CED49F98EE7}">
      <dsp:nvSpPr>
        <dsp:cNvPr id="0" name=""/>
        <dsp:cNvSpPr/>
      </dsp:nvSpPr>
      <dsp:spPr>
        <a:xfrm>
          <a:off x="0" y="504261"/>
          <a:ext cx="3025495" cy="129117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использования имущества, находящегося в государственной и муниципальной собственности</a:t>
          </a:r>
          <a:endParaRPr lang="ru-RU" sz="1500" kern="1200" dirty="0"/>
        </a:p>
      </dsp:txBody>
      <dsp:txXfrm>
        <a:off x="63030" y="567291"/>
        <a:ext cx="2899435" cy="1165119"/>
      </dsp:txXfrm>
    </dsp:sp>
    <dsp:sp modelId="{81BDBEAB-55DB-4352-9AEE-546766411336}">
      <dsp:nvSpPr>
        <dsp:cNvPr id="0" name=""/>
        <dsp:cNvSpPr/>
      </dsp:nvSpPr>
      <dsp:spPr>
        <a:xfrm>
          <a:off x="3712464" y="2353746"/>
          <a:ext cx="4924726" cy="770007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Прочие доходы от оказания платных услуг (работ) получателями средств бюджетов муниципальных районов</a:t>
          </a:r>
          <a:endParaRPr lang="ru-RU" sz="14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000" kern="1200" dirty="0"/>
        </a:p>
      </dsp:txBody>
      <dsp:txXfrm>
        <a:off x="3712464" y="2449997"/>
        <a:ext cx="4635973" cy="577505"/>
      </dsp:txXfrm>
    </dsp:sp>
    <dsp:sp modelId="{B3804B61-AD5F-4CB2-A934-6EBCE33E7944}">
      <dsp:nvSpPr>
        <dsp:cNvPr id="0" name=""/>
        <dsp:cNvSpPr/>
      </dsp:nvSpPr>
      <dsp:spPr>
        <a:xfrm>
          <a:off x="26" y="2333079"/>
          <a:ext cx="3636688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оказания платных услуг (работ) и компенсации затрат государства</a:t>
          </a:r>
          <a:endParaRPr lang="ru-RU" sz="1500" i="0" kern="1200" dirty="0"/>
        </a:p>
      </dsp:txBody>
      <dsp:txXfrm>
        <a:off x="37615" y="2370668"/>
        <a:ext cx="3561510" cy="694829"/>
      </dsp:txXfrm>
    </dsp:sp>
    <dsp:sp modelId="{3F58102A-39F5-4DBA-9903-BD9EFE9EF016}">
      <dsp:nvSpPr>
        <dsp:cNvPr id="0" name=""/>
        <dsp:cNvSpPr/>
      </dsp:nvSpPr>
      <dsp:spPr>
        <a:xfrm>
          <a:off x="3485187" y="3409792"/>
          <a:ext cx="5227780" cy="424605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  <a:endParaRPr lang="ru-RU" sz="1400" kern="1200" dirty="0"/>
        </a:p>
      </dsp:txBody>
      <dsp:txXfrm>
        <a:off x="3485187" y="3462868"/>
        <a:ext cx="5068553" cy="318453"/>
      </dsp:txXfrm>
    </dsp:sp>
    <dsp:sp modelId="{07225D88-79EC-46F7-BD9F-408560DCDA13}">
      <dsp:nvSpPr>
        <dsp:cNvPr id="0" name=""/>
        <dsp:cNvSpPr/>
      </dsp:nvSpPr>
      <dsp:spPr>
        <a:xfrm>
          <a:off x="0" y="3200754"/>
          <a:ext cx="3485187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Платежи при пользовании природными ресурсами</a:t>
          </a:r>
        </a:p>
      </dsp:txBody>
      <dsp:txXfrm>
        <a:off x="37589" y="3238343"/>
        <a:ext cx="3410009" cy="694829"/>
      </dsp:txXfrm>
    </dsp:sp>
    <dsp:sp modelId="{25E7230E-939D-4A0C-B256-D3DC890C3738}">
      <dsp:nvSpPr>
        <dsp:cNvPr id="0" name=""/>
        <dsp:cNvSpPr/>
      </dsp:nvSpPr>
      <dsp:spPr>
        <a:xfrm>
          <a:off x="3490292" y="4032447"/>
          <a:ext cx="5222675" cy="1351902"/>
        </a:xfrm>
        <a:prstGeom prst="rightArrow">
          <a:avLst>
            <a:gd name="adj1" fmla="val 75000"/>
            <a:gd name="adj2" fmla="val 5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Доходы от продажи земельных участков, государственная собственность на которые не разграничена и которые расположены в границах сельских поселений и межселенных территорий муниципальных районов</a:t>
          </a:r>
          <a:endParaRPr lang="ru-RU" sz="1400" kern="1200" dirty="0"/>
        </a:p>
      </dsp:txBody>
      <dsp:txXfrm>
        <a:off x="3490292" y="4201435"/>
        <a:ext cx="4715712" cy="1013926"/>
      </dsp:txXfrm>
    </dsp:sp>
    <dsp:sp modelId="{612E9E70-8A97-43E0-8780-63228C1F02FE}">
      <dsp:nvSpPr>
        <dsp:cNvPr id="0" name=""/>
        <dsp:cNvSpPr/>
      </dsp:nvSpPr>
      <dsp:spPr>
        <a:xfrm>
          <a:off x="79930" y="4342952"/>
          <a:ext cx="3481783" cy="770007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Доходы от продажи материальных и нематериальных активов</a:t>
          </a:r>
          <a:endParaRPr lang="ru-RU" sz="1500" i="0" kern="1200" dirty="0"/>
        </a:p>
      </dsp:txBody>
      <dsp:txXfrm>
        <a:off x="117519" y="4380541"/>
        <a:ext cx="3406605" cy="69482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F19EB7-3BE9-4830-9621-2AD3672EF6E2}">
      <dsp:nvSpPr>
        <dsp:cNvPr id="0" name=""/>
        <dsp:cNvSpPr/>
      </dsp:nvSpPr>
      <dsp:spPr>
        <a:xfrm>
          <a:off x="7278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Штрафы, санкции, возмещение ущерба</a:t>
          </a:r>
        </a:p>
      </dsp:txBody>
      <dsp:txXfrm>
        <a:off x="295310" y="0"/>
        <a:ext cx="3774653" cy="576064"/>
      </dsp:txXfrm>
    </dsp:sp>
    <dsp:sp modelId="{824B3E20-7A6C-4589-9F39-B970BEAFA413}">
      <dsp:nvSpPr>
        <dsp:cNvPr id="0" name=""/>
        <dsp:cNvSpPr/>
      </dsp:nvSpPr>
      <dsp:spPr>
        <a:xfrm>
          <a:off x="3922924" y="0"/>
          <a:ext cx="4350717" cy="576064"/>
        </a:xfrm>
        <a:prstGeom prst="chevron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76010" tIns="25337" rIns="25337" bIns="25337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b="1" kern="1200" dirty="0">
              <a:solidFill>
                <a:schemeClr val="tx2">
                  <a:lumMod val="50000"/>
                </a:schemeClr>
              </a:solidFill>
              <a:latin typeface="Times New Roman" pitchFamily="18" charset="0"/>
            </a:rPr>
            <a:t>Прочие неналоговые доходы</a:t>
          </a:r>
        </a:p>
      </dsp:txBody>
      <dsp:txXfrm>
        <a:off x="4210956" y="0"/>
        <a:ext cx="3774653" cy="5760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C42AC5-4F4B-4906-98A6-33A4A6AF953A}">
      <dsp:nvSpPr>
        <dsp:cNvPr id="0" name=""/>
        <dsp:cNvSpPr/>
      </dsp:nvSpPr>
      <dsp:spPr>
        <a:xfrm rot="5400000">
          <a:off x="-223705" y="525500"/>
          <a:ext cx="1491372" cy="1043960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" kern="1200" dirty="0"/>
            <a:t>.</a:t>
          </a:r>
        </a:p>
      </dsp:txBody>
      <dsp:txXfrm rot="-5400000">
        <a:off x="1" y="823774"/>
        <a:ext cx="1043960" cy="447412"/>
      </dsp:txXfrm>
    </dsp:sp>
    <dsp:sp modelId="{3DCD94D0-A5C4-44EE-9D10-8FAC418ACE34}">
      <dsp:nvSpPr>
        <dsp:cNvPr id="0" name=""/>
        <dsp:cNvSpPr/>
      </dsp:nvSpPr>
      <dsp:spPr>
        <a:xfrm rot="5400000">
          <a:off x="4033792" y="-2976005"/>
          <a:ext cx="1545326" cy="7524991"/>
        </a:xfrm>
        <a:prstGeom prst="round2SameRect">
          <a:avLst/>
        </a:prstGeom>
        <a:gradFill flip="none" rotWithShape="0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создание условий для увеличения налоговых и неналоговых доходов;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усиление политики обоснованности и эффективности применения налоговых льгот по местным налогам;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обеспечение роста доходного потенциала и устойчивости бюджетной системы района, создание новых рабочих мест, поддержка субъектов малого и среднего бизнеса;</a:t>
          </a:r>
          <a:endParaRPr lang="ru-RU" sz="1400" kern="1200" dirty="0"/>
        </a:p>
      </dsp:txBody>
      <dsp:txXfrm rot="-5400000">
        <a:off x="1043960" y="89264"/>
        <a:ext cx="7449554" cy="1394452"/>
      </dsp:txXfrm>
    </dsp:sp>
    <dsp:sp modelId="{121DED45-CFF6-4228-9245-64CC689C1FC2}">
      <dsp:nvSpPr>
        <dsp:cNvPr id="0" name=""/>
        <dsp:cNvSpPr/>
      </dsp:nvSpPr>
      <dsp:spPr>
        <a:xfrm rot="5400000">
          <a:off x="-151703" y="2095906"/>
          <a:ext cx="1491372" cy="1043960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" kern="1200" dirty="0"/>
            <a:t>.</a:t>
          </a:r>
        </a:p>
      </dsp:txBody>
      <dsp:txXfrm rot="-5400000">
        <a:off x="72003" y="2394180"/>
        <a:ext cx="1043960" cy="447412"/>
      </dsp:txXfrm>
    </dsp:sp>
    <dsp:sp modelId="{882E00F9-3E5E-4AD6-B9D1-5C6B8A454E56}">
      <dsp:nvSpPr>
        <dsp:cNvPr id="0" name=""/>
        <dsp:cNvSpPr/>
      </dsp:nvSpPr>
      <dsp:spPr>
        <a:xfrm rot="5400000">
          <a:off x="4088238" y="-1407373"/>
          <a:ext cx="1436435" cy="7524991"/>
        </a:xfrm>
        <a:prstGeom prst="round2SameRect">
          <a:avLst/>
        </a:prstGeom>
        <a:gradFill flip="none" rotWithShape="0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совершенствование налогового администрирования, интеграция  оперативного контроля в систему налогового контроля, развитие системы налогового мониторинга;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обеспечение полноты вовлечения в налогообложение объектов недвижимости;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снижение налоговой нагрузки на некоторые категории граждан, изменение и упрощение фискальной системы для малого бизнеса;</a:t>
          </a:r>
          <a:endParaRPr lang="ru-RU" sz="1400" kern="1200" dirty="0"/>
        </a:p>
      </dsp:txBody>
      <dsp:txXfrm rot="-5400000">
        <a:off x="1043961" y="1707025"/>
        <a:ext cx="7454870" cy="1296193"/>
      </dsp:txXfrm>
    </dsp:sp>
    <dsp:sp modelId="{C042F19A-7309-49EF-A547-9F32EFAE5A8A}">
      <dsp:nvSpPr>
        <dsp:cNvPr id="0" name=""/>
        <dsp:cNvSpPr/>
      </dsp:nvSpPr>
      <dsp:spPr>
        <a:xfrm rot="5400000">
          <a:off x="-223705" y="3831074"/>
          <a:ext cx="1491372" cy="1043960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" tIns="1270" rIns="1270" bIns="1270" numCol="1" spcCol="1270" anchor="ctr" anchorCtr="0">
          <a:noAutofit/>
        </a:bodyPr>
        <a:lstStyle/>
        <a:p>
          <a:pPr marL="0" lvl="0" indent="0" algn="ctr" defTabSz="88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" kern="1200" dirty="0"/>
            <a:t>.</a:t>
          </a:r>
        </a:p>
      </dsp:txBody>
      <dsp:txXfrm rot="-5400000">
        <a:off x="1" y="4129348"/>
        <a:ext cx="1043960" cy="447412"/>
      </dsp:txXfrm>
    </dsp:sp>
    <dsp:sp modelId="{22C84BB8-E7AD-4FA4-8CFA-FF31ED6D7EBF}">
      <dsp:nvSpPr>
        <dsp:cNvPr id="0" name=""/>
        <dsp:cNvSpPr/>
      </dsp:nvSpPr>
      <dsp:spPr>
        <a:xfrm rot="5400000">
          <a:off x="3919927" y="329569"/>
          <a:ext cx="1773056" cy="7524991"/>
        </a:xfrm>
        <a:prstGeom prst="round2SameRect">
          <a:avLst/>
        </a:prstGeom>
        <a:gradFill flip="none" rotWithShape="0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5400000" scaled="1"/>
          <a:tileRect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extrusionH="12700"/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усиление контроля за соблюдением законодательства в области платежной дисциплины, легализации заработной платы,  устранения нарушений по уплате страховых взносов в государственные внебюджетные фонды;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/>
              <a:ea typeface="Times New Roman"/>
            </a:rPr>
            <a:t>предотвращение уклонения от уплаты налогов, максимальная мобилизация доходов в бюджет района.</a:t>
          </a:r>
          <a:endParaRPr lang="ru-RU" sz="1400" kern="1200" dirty="0"/>
        </a:p>
      </dsp:txBody>
      <dsp:txXfrm rot="-5400000">
        <a:off x="1043960" y="3292090"/>
        <a:ext cx="7438438" cy="15999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890BBF-C9B7-4E9C-AE9C-E885CBC375FD}">
      <dsp:nvSpPr>
        <dsp:cNvPr id="0" name=""/>
        <dsp:cNvSpPr/>
      </dsp:nvSpPr>
      <dsp:spPr>
        <a:xfrm>
          <a:off x="970548" y="6089"/>
          <a:ext cx="6731054" cy="5945005"/>
        </a:xfrm>
        <a:prstGeom prst="circularArrow">
          <a:avLst>
            <a:gd name="adj1" fmla="val 5544"/>
            <a:gd name="adj2" fmla="val 330680"/>
            <a:gd name="adj3" fmla="val 13908156"/>
            <a:gd name="adj4" fmla="val 1730600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597B8F-C639-4F2B-8838-ED07CC3910CE}">
      <dsp:nvSpPr>
        <dsp:cNvPr id="0" name=""/>
        <dsp:cNvSpPr/>
      </dsp:nvSpPr>
      <dsp:spPr>
        <a:xfrm>
          <a:off x="3024340" y="8"/>
          <a:ext cx="2623470" cy="138290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u="sng" kern="1200" dirty="0">
              <a:solidFill>
                <a:schemeClr val="tx1"/>
              </a:solidFill>
            </a:rPr>
            <a:t>Глава Администрации муниципального района: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kern="1200" baseline="0" dirty="0">
              <a:solidFill>
                <a:schemeClr val="tx1"/>
              </a:solidFill>
            </a:rPr>
            <a:t>-руководит подготовкой вопросов формирования проекта районного бюджета,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kern="1200" baseline="0" dirty="0">
              <a:solidFill>
                <a:schemeClr val="tx1"/>
              </a:solidFill>
            </a:rPr>
            <a:t>-выносит на рассмотрение Совета, 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0" kern="1200" baseline="0" dirty="0">
              <a:solidFill>
                <a:schemeClr val="tx1"/>
              </a:solidFill>
            </a:rPr>
            <a:t>-контролирует исполнение бюджета</a:t>
          </a:r>
        </a:p>
      </dsp:txBody>
      <dsp:txXfrm>
        <a:off x="3091848" y="67516"/>
        <a:ext cx="2488454" cy="1247892"/>
      </dsp:txXfrm>
    </dsp:sp>
    <dsp:sp modelId="{70181DC1-FB4E-4A91-9E30-CA40ABB56651}">
      <dsp:nvSpPr>
        <dsp:cNvPr id="0" name=""/>
        <dsp:cNvSpPr/>
      </dsp:nvSpPr>
      <dsp:spPr>
        <a:xfrm>
          <a:off x="5787319" y="171975"/>
          <a:ext cx="2492903" cy="139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Совет Адыге-Хабльского муниципального района</a:t>
          </a:r>
          <a:r>
            <a:rPr lang="ru-RU" sz="1000" kern="1200" dirty="0">
              <a:solidFill>
                <a:schemeClr val="tx1"/>
              </a:solidFill>
            </a:rPr>
            <a:t>: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бюджет;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-утверждает, изменяет и отменяет местные налоги;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-рассматривает и утверждает внесение изменений в бюджет;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-утверждает годовую отчетность</a:t>
          </a:r>
        </a:p>
      </dsp:txBody>
      <dsp:txXfrm>
        <a:off x="5855251" y="239907"/>
        <a:ext cx="2357039" cy="1255735"/>
      </dsp:txXfrm>
    </dsp:sp>
    <dsp:sp modelId="{D1AB80EC-3E59-421B-BD51-C22B98C3B2BC}">
      <dsp:nvSpPr>
        <dsp:cNvPr id="0" name=""/>
        <dsp:cNvSpPr/>
      </dsp:nvSpPr>
      <dsp:spPr>
        <a:xfrm>
          <a:off x="6119289" y="1827990"/>
          <a:ext cx="2449662" cy="1556386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Финансовое управление: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-составляет и исполняет бюджет,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-доводит лимиты бюджетных ассигнований,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 -проводит финансирование,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-принимает отчетность,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 -составляет сводную отчетность районного бюджета</a:t>
          </a:r>
        </a:p>
      </dsp:txBody>
      <dsp:txXfrm>
        <a:off x="6195266" y="1903967"/>
        <a:ext cx="2297708" cy="1404432"/>
      </dsp:txXfrm>
    </dsp:sp>
    <dsp:sp modelId="{8DF0F99C-E46D-4D16-8AE5-F2C67D499F9A}">
      <dsp:nvSpPr>
        <dsp:cNvPr id="0" name=""/>
        <dsp:cNvSpPr/>
      </dsp:nvSpPr>
      <dsp:spPr>
        <a:xfrm>
          <a:off x="5911222" y="3611981"/>
          <a:ext cx="2657729" cy="1716613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Контрольно-счетный орган: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-проводит экспертизу проекта бюджета,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 -контролирует исполнение местного бюджета</a:t>
          </a:r>
          <a:endParaRPr lang="en-US" sz="1000" kern="1200" dirty="0">
            <a:solidFill>
              <a:schemeClr val="tx1"/>
            </a:solidFill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>
              <a:solidFill>
                <a:schemeClr val="tx1"/>
              </a:solidFill>
            </a:rPr>
            <a:t>-</a:t>
          </a:r>
          <a:r>
            <a:rPr lang="ru-RU" sz="1000" kern="1200" dirty="0">
              <a:solidFill>
                <a:schemeClr val="tx1"/>
              </a:solidFill>
            </a:rPr>
            <a:t>осуществляет контроль за использованием бюджетных средств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5995020" y="3695779"/>
        <a:ext cx="2490133" cy="1549017"/>
      </dsp:txXfrm>
    </dsp:sp>
    <dsp:sp modelId="{2CF629BF-62FC-4E87-8F4A-FFF7A5210663}">
      <dsp:nvSpPr>
        <dsp:cNvPr id="0" name=""/>
        <dsp:cNvSpPr/>
      </dsp:nvSpPr>
      <dsp:spPr>
        <a:xfrm>
          <a:off x="3112898" y="4277052"/>
          <a:ext cx="2545219" cy="125217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Главные администраторы доходов районного бюджета: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-предоставляют сведения, необходимые для составления бюджета,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-анализируют, формируют и предоставляют бюджетную отчетность</a:t>
          </a:r>
        </a:p>
      </dsp:txBody>
      <dsp:txXfrm>
        <a:off x="3174024" y="4338178"/>
        <a:ext cx="2422967" cy="1129927"/>
      </dsp:txXfrm>
    </dsp:sp>
    <dsp:sp modelId="{B12618C4-2B3D-4E5B-8547-5471F7FCC893}">
      <dsp:nvSpPr>
        <dsp:cNvPr id="0" name=""/>
        <dsp:cNvSpPr/>
      </dsp:nvSpPr>
      <dsp:spPr>
        <a:xfrm>
          <a:off x="175699" y="3666115"/>
          <a:ext cx="2885082" cy="1629171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Главные распорядители бюджетных средств (ГРБС):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расходов бюджета,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-составляют обоснование бюджетных ассигнований,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-формируют и утверждают муниципальные задания для подведомственных учреждений,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отчетность</a:t>
          </a:r>
        </a:p>
      </dsp:txBody>
      <dsp:txXfrm>
        <a:off x="255229" y="3745645"/>
        <a:ext cx="2726022" cy="1470111"/>
      </dsp:txXfrm>
    </dsp:sp>
    <dsp:sp modelId="{8B71BAAC-EEF7-4FFF-8DE3-CEF822641D6E}">
      <dsp:nvSpPr>
        <dsp:cNvPr id="0" name=""/>
        <dsp:cNvSpPr/>
      </dsp:nvSpPr>
      <dsp:spPr>
        <a:xfrm>
          <a:off x="0" y="1842779"/>
          <a:ext cx="2561465" cy="1541599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u="sng" kern="1200" dirty="0">
              <a:solidFill>
                <a:schemeClr val="tx1"/>
              </a:solidFill>
            </a:rPr>
            <a:t>Главный администратор источников финансирования дефицита районного бюджета (финансовое управление):</a:t>
          </a:r>
          <a:r>
            <a:rPr lang="ru-RU" sz="1000" kern="1200" dirty="0">
              <a:solidFill>
                <a:schemeClr val="tx1"/>
              </a:solidFill>
            </a:rPr>
            <a:t>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-осуществляют планирование (прогнозирование) поступлений и выплат по источникам финансирования дефицита бюджета,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-формируют бюджетную отчетность</a:t>
          </a:r>
        </a:p>
      </dsp:txBody>
      <dsp:txXfrm>
        <a:off x="75255" y="1918034"/>
        <a:ext cx="2410955" cy="1391089"/>
      </dsp:txXfrm>
    </dsp:sp>
    <dsp:sp modelId="{68539925-B6F6-4B61-8371-89FB03A5BA84}">
      <dsp:nvSpPr>
        <dsp:cNvPr id="0" name=""/>
        <dsp:cNvSpPr/>
      </dsp:nvSpPr>
      <dsp:spPr>
        <a:xfrm>
          <a:off x="343877" y="206617"/>
          <a:ext cx="2380838" cy="1357018"/>
        </a:xfrm>
        <a:prstGeom prst="roundRect">
          <a:avLst/>
        </a:prstGeom>
        <a:solidFill>
          <a:schemeClr val="tx2">
            <a:lumMod val="20000"/>
            <a:lumOff val="80000"/>
          </a:schemeClr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i="0" u="sng" kern="1200" dirty="0">
              <a:solidFill>
                <a:schemeClr val="tx1"/>
              </a:solidFill>
            </a:rPr>
            <a:t>Получатели бюджетных средств: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-составляют и исполняют бюджетную смету,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 -ведут бюджетный учет, 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kern="1200" dirty="0">
              <a:solidFill>
                <a:schemeClr val="tx1"/>
              </a:solidFill>
            </a:rPr>
            <a:t>-формируют и предоставляют главному распорядителю бюджетных средств бюджетную отчетность</a:t>
          </a:r>
        </a:p>
      </dsp:txBody>
      <dsp:txXfrm>
        <a:off x="410121" y="272861"/>
        <a:ext cx="2248350" cy="1224530"/>
      </dsp:txXfrm>
    </dsp:sp>
    <dsp:sp modelId="{EB817DFD-004E-4AE6-93E6-95C86C85880A}">
      <dsp:nvSpPr>
        <dsp:cNvPr id="0" name=""/>
        <dsp:cNvSpPr/>
      </dsp:nvSpPr>
      <dsp:spPr>
        <a:xfrm>
          <a:off x="3312364" y="1512169"/>
          <a:ext cx="2201686" cy="2567154"/>
        </a:xfrm>
        <a:prstGeom prst="roundRect">
          <a:avLst/>
        </a:prstGeom>
        <a:solidFill>
          <a:srgbClr val="CCCCFF"/>
        </a:solidFill>
        <a:ln w="9525" cap="flat" cmpd="sng" algn="ctr">
          <a:solidFill>
            <a:schemeClr val="dk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tx1"/>
              </a:solidFill>
            </a:rPr>
            <a:t>Участники бюджетного процесса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tx1"/>
              </a:solidFill>
            </a:rPr>
            <a:t>(с</a:t>
          </a:r>
          <a:r>
            <a:rPr lang="ru-RU" sz="1100" kern="1200" dirty="0"/>
            <a:t>убъекты, осуществляющие деятельность по составлению и рассмотрению проектов бюджетов, утверждению и исполнению бюджетов, контролю за их исполнением, осуществлению бюджетного учета, составлению, внешней проверке, рассмотрению и утверждению бюджетной отчетности)</a:t>
          </a:r>
          <a:endParaRPr lang="ru-RU" sz="1100" kern="1200" dirty="0">
            <a:solidFill>
              <a:schemeClr val="tx1"/>
            </a:solidFill>
          </a:endParaRPr>
        </a:p>
      </dsp:txBody>
      <dsp:txXfrm>
        <a:off x="3419841" y="1619646"/>
        <a:ext cx="1986732" cy="23522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1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C02D5D-AC98-473D-83C0-50EBE99D03FB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5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50E0B-A1B4-48EC-8F10-A17D3FE6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953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50E0B-A1B4-48EC-8F10-A17D3FE69B72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3290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1/23/2025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836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428721A-D77B-40F9-8F68-66409E05BE1A}" type="datetimeFigureOut">
              <a:rPr lang="ru-RU" smtClean="0"/>
              <a:pPr/>
              <a:t>23.01.2025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731AFE-DA5F-4B47-9A4E-B7017144EEC2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13" Type="http://schemas.openxmlformats.org/officeDocument/2006/relationships/image" Target="../media/image5.png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24.jpeg"/><Relationship Id="rId4" Type="http://schemas.openxmlformats.org/officeDocument/2006/relationships/image" Target="../media/image20.jpeg"/><Relationship Id="rId9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4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23" Type="http://schemas.openxmlformats.org/officeDocument/2006/relationships/image" Target="../media/image5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7.jpe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12" Type="http://schemas.openxmlformats.org/officeDocument/2006/relationships/image" Target="../media/image5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png"/><Relationship Id="rId11" Type="http://schemas.openxmlformats.org/officeDocument/2006/relationships/image" Target="../media/image4.pn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png"/><Relationship Id="rId11" Type="http://schemas.openxmlformats.org/officeDocument/2006/relationships/image" Target="../media/image5.png"/><Relationship Id="rId5" Type="http://schemas.openxmlformats.org/officeDocument/2006/relationships/image" Target="../media/image71.png"/><Relationship Id="rId10" Type="http://schemas.openxmlformats.org/officeDocument/2006/relationships/image" Target="../media/image4.png"/><Relationship Id="rId4" Type="http://schemas.openxmlformats.org/officeDocument/2006/relationships/image" Target="../media/image70.png"/><Relationship Id="rId9" Type="http://schemas.openxmlformats.org/officeDocument/2006/relationships/image" Target="../media/image7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0.pn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82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0FF1FA7-F874-AE29-2251-9164C6AF39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994" y="548680"/>
            <a:ext cx="77724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ПРОЕКТ БЮДЖЕТА 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ГРАЖДАН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5328593"/>
            <a:ext cx="7920880" cy="1368152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К решению Совета Адыге-Хабльского муниципального района </a:t>
            </a: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от 27.11.2024 г. №16 </a:t>
            </a: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«О проекте бюджета </a:t>
            </a:r>
            <a:r>
              <a:rPr lang="ru-RU" sz="1600" b="1" dirty="0" err="1">
                <a:ln w="50800"/>
                <a:solidFill>
                  <a:schemeClr val="bg1"/>
                </a:solidFill>
              </a:rPr>
              <a:t>Адыге-Хабльского</a:t>
            </a:r>
            <a:endParaRPr lang="ru-RU" sz="1600" b="1" dirty="0">
              <a:ln w="50800"/>
              <a:solidFill>
                <a:schemeClr val="bg1"/>
              </a:solidFill>
            </a:endParaRPr>
          </a:p>
          <a:p>
            <a:pPr algn="ctr"/>
            <a:r>
              <a:rPr lang="ru-RU" sz="1600" b="1" dirty="0">
                <a:ln w="50800"/>
                <a:solidFill>
                  <a:schemeClr val="bg1"/>
                </a:solidFill>
              </a:rPr>
              <a:t>муниципального района на 2025 год и плановый период 2026 и 2027годов»</a:t>
            </a:r>
          </a:p>
          <a:p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620688"/>
          <a:ext cx="871296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251520" y="6093296"/>
          <a:ext cx="8280920" cy="576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1655676" y="346347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НЕНАЛОГОВЫЕ ДОХОДЫ</a:t>
            </a:r>
          </a:p>
        </p:txBody>
      </p:sp>
      <p:pic>
        <p:nvPicPr>
          <p:cNvPr id="8" name="Содержимое 4" descr="1200px-Flag_of_Karachay-Cherkessia.svg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9" name="Рисунок 8" descr="kchr_gerb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388424" y="0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76752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680261" y="1236975"/>
            <a:ext cx="7766970" cy="2716690"/>
          </a:xfrm>
          <a:custGeom>
            <a:avLst/>
            <a:gdLst/>
            <a:ahLst/>
            <a:cxnLst/>
            <a:rect l="l" t="t" r="r" b="b"/>
            <a:pathLst>
              <a:path w="9083040" h="2993390">
                <a:moveTo>
                  <a:pt x="0" y="0"/>
                </a:moveTo>
                <a:lnTo>
                  <a:pt x="9083040" y="0"/>
                </a:lnTo>
                <a:lnTo>
                  <a:pt x="9083040" y="2993136"/>
                </a:lnTo>
                <a:lnTo>
                  <a:pt x="0" y="2993136"/>
                </a:lnTo>
                <a:lnTo>
                  <a:pt x="0" y="0"/>
                </a:lnTo>
                <a:close/>
              </a:path>
            </a:pathLst>
          </a:custGeom>
          <a:ln w="914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09454" y="4245344"/>
            <a:ext cx="8495667" cy="2277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135" marR="981025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Каждый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из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разделов классификации имеет перечень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подразделов,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которые отражают 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основные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направления реализации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соответствующей</a:t>
            </a:r>
            <a:r>
              <a:rPr sz="1300" b="1" spc="31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функции.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45"/>
              </a:spcBef>
            </a:pPr>
            <a:endParaRPr sz="1300" dirty="0">
              <a:latin typeface="Times New Roman"/>
              <a:cs typeface="Times New Roman"/>
            </a:endParaRPr>
          </a:p>
          <a:p>
            <a:pPr marL="11135" marR="586277">
              <a:lnSpc>
                <a:spcPct val="101299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Полный перечень разделов и подразделов классификации расходов бюджетов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приведен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 статье 21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Бюджетного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кодекса Российской</a:t>
            </a:r>
            <a:r>
              <a:rPr sz="1300" b="1" spc="-44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Федерации.</a:t>
            </a:r>
            <a:endParaRPr sz="1300" dirty="0">
              <a:latin typeface="Tahoma"/>
              <a:cs typeface="Tahoma"/>
            </a:endParaRPr>
          </a:p>
          <a:p>
            <a:pPr>
              <a:spcBef>
                <a:spcPts val="15"/>
              </a:spcBef>
            </a:pPr>
            <a:endParaRPr sz="1400" dirty="0">
              <a:latin typeface="Times New Roman"/>
              <a:cs typeface="Times New Roman"/>
            </a:endParaRPr>
          </a:p>
          <a:p>
            <a:pPr marL="11135">
              <a:lnSpc>
                <a:spcPts val="1565"/>
              </a:lnSpc>
            </a:pP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Например, в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составе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раздела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«Образование», </a:t>
            </a:r>
            <a:r>
              <a:rPr sz="1300" b="1" spc="4" dirty="0">
                <a:solidFill>
                  <a:srgbClr val="513126"/>
                </a:solidFill>
                <a:latin typeface="Tahoma"/>
                <a:cs typeface="Tahoma"/>
              </a:rPr>
              <a:t>в том 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числе,</a:t>
            </a:r>
            <a:r>
              <a:rPr sz="1300" b="1" spc="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300" b="1" dirty="0" err="1">
                <a:solidFill>
                  <a:srgbClr val="513126"/>
                </a:solidFill>
                <a:latin typeface="Tahoma"/>
                <a:cs typeface="Tahoma"/>
              </a:rPr>
              <a:t>выделяются</a:t>
            </a:r>
            <a:r>
              <a:rPr sz="1300" b="1" dirty="0">
                <a:solidFill>
                  <a:srgbClr val="513126"/>
                </a:solidFill>
                <a:latin typeface="Tahoma"/>
                <a:cs typeface="Tahoma"/>
              </a:rPr>
              <a:t>:</a:t>
            </a:r>
            <a:endParaRPr lang="ru-RU" sz="1300" b="1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>
              <a:lnSpc>
                <a:spcPts val="1565"/>
              </a:lnSpc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Дошкольное</a:t>
            </a:r>
            <a:r>
              <a:rPr lang="ru-RU" sz="1400" b="1" i="1" spc="-66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образование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  </a:t>
            </a:r>
            <a:endParaRPr lang="ru-RU" sz="1400" b="1" i="1" spc="-22" dirty="0">
              <a:solidFill>
                <a:srgbClr val="513126"/>
              </a:solidFill>
              <a:latin typeface="Tahoma"/>
              <a:cs typeface="Tahoma"/>
            </a:endParaRPr>
          </a:p>
          <a:p>
            <a:pPr marL="11135" marR="6338247">
              <a:lnSpc>
                <a:spcPts val="1578"/>
              </a:lnSpc>
              <a:spcBef>
                <a:spcPts val="83"/>
              </a:spcBef>
            </a:pPr>
            <a:r>
              <a:rPr sz="1400" b="1" i="1" spc="-26" dirty="0" err="1">
                <a:solidFill>
                  <a:srgbClr val="513126"/>
                </a:solidFill>
                <a:latin typeface="Tahoma"/>
                <a:cs typeface="Tahoma"/>
              </a:rPr>
              <a:t>Общее</a:t>
            </a:r>
            <a:r>
              <a:rPr sz="1400" b="1" i="1" spc="-79" dirty="0">
                <a:solidFill>
                  <a:srgbClr val="513126"/>
                </a:solidFill>
                <a:latin typeface="Tahoma"/>
                <a:cs typeface="Tahoma"/>
              </a:rPr>
              <a:t> </a:t>
            </a:r>
            <a:r>
              <a:rPr lang="ru-RU" sz="1400" b="1" i="1" spc="-79" dirty="0">
                <a:solidFill>
                  <a:srgbClr val="513126"/>
                </a:solidFill>
                <a:latin typeface="Tahoma"/>
                <a:cs typeface="Tahoma"/>
              </a:rPr>
              <a:t>о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бразование</a:t>
            </a:r>
            <a:r>
              <a:rPr sz="1400" b="1" i="1" spc="-22" dirty="0">
                <a:solidFill>
                  <a:srgbClr val="513126"/>
                </a:solidFill>
                <a:latin typeface="Tahoma"/>
                <a:cs typeface="Tahoma"/>
              </a:rPr>
              <a:t>;</a:t>
            </a:r>
            <a:endParaRPr sz="1400" dirty="0">
              <a:latin typeface="Tahoma"/>
              <a:cs typeface="Tahoma"/>
            </a:endParaRPr>
          </a:p>
          <a:p>
            <a:pPr marL="11135">
              <a:lnSpc>
                <a:spcPts val="1517"/>
              </a:lnSpc>
            </a:pPr>
            <a:r>
              <a:rPr lang="ru-RU" sz="1400" b="1" i="1" spc="-22" dirty="0">
                <a:solidFill>
                  <a:srgbClr val="513126"/>
                </a:solidFill>
                <a:latin typeface="Tahoma"/>
                <a:cs typeface="Tahoma"/>
              </a:rPr>
              <a:t>Дополнительное </a:t>
            </a:r>
            <a:r>
              <a:rPr sz="1400" b="1" i="1" spc="-22" dirty="0" err="1">
                <a:solidFill>
                  <a:srgbClr val="513126"/>
                </a:solidFill>
                <a:latin typeface="Tahoma"/>
                <a:cs typeface="Tahoma"/>
              </a:rPr>
              <a:t>образование</a:t>
            </a:r>
            <a:r>
              <a:rPr lang="ru-RU" sz="1400" b="1" i="1" spc="-22" dirty="0">
                <a:solidFill>
                  <a:srgbClr val="513126"/>
                </a:solidFill>
                <a:latin typeface="Tahoma"/>
                <a:cs typeface="Tahoma"/>
              </a:rPr>
              <a:t> и др.</a:t>
            </a:r>
            <a:endParaRPr sz="1400" dirty="0">
              <a:latin typeface="Tahoma"/>
              <a:cs typeface="Tahoma"/>
            </a:endParaRPr>
          </a:p>
          <a:p>
            <a:pPr marR="4454" algn="r">
              <a:spcBef>
                <a:spcPts val="544"/>
              </a:spcBef>
            </a:pPr>
            <a:r>
              <a:rPr sz="1100" spc="-4" dirty="0">
                <a:solidFill>
                  <a:srgbClr val="7B4A3A"/>
                </a:solidFill>
                <a:latin typeface="Arial"/>
                <a:cs typeface="Arial"/>
              </a:rPr>
              <a:t>13</a:t>
            </a:r>
            <a:endParaRPr sz="1100" dirty="0">
              <a:latin typeface="Arial"/>
              <a:cs typeface="Arial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54264"/>
            <a:ext cx="7958479" cy="291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55576" y="332656"/>
            <a:ext cx="7488832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rIns="0" bIns="0" anchor="b">
            <a:normAutofit fontScale="750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Расходы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бюджетов 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по основным </a:t>
            </a:r>
            <a:r>
              <a:rPr lang="ru-RU" sz="3200" b="1" spc="13" dirty="0">
                <a:solidFill>
                  <a:schemeClr val="accent1"/>
                </a:solidFill>
                <a:latin typeface="Tahoma"/>
                <a:cs typeface="Tahoma"/>
              </a:rPr>
              <a:t>функциям</a:t>
            </a:r>
            <a:r>
              <a:rPr lang="ru-RU" sz="3200" b="1" spc="-61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r>
              <a:rPr lang="ru-RU" sz="3200" b="1" spc="9" dirty="0">
                <a:solidFill>
                  <a:schemeClr val="accent1"/>
                </a:solidFill>
                <a:latin typeface="Tahoma"/>
                <a:cs typeface="Tahoma"/>
              </a:rPr>
              <a:t>государства</a:t>
            </a:r>
            <a:r>
              <a:rPr lang="ru-RU" sz="3200" b="1" spc="4" dirty="0">
                <a:solidFill>
                  <a:schemeClr val="accent1"/>
                </a:solidFill>
                <a:latin typeface="Tahoma"/>
                <a:cs typeface="Tahoma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472" y="5518358"/>
            <a:ext cx="1537528" cy="13396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704088"/>
            <a:ext cx="6192688" cy="453264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rgbClr val="0070C0"/>
                </a:solidFill>
              </a:rPr>
              <a:t>МУНИЦИПАЛЬНЫЙ ДОЛГ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Скругленный прямоугольник 5"/>
          <p:cNvSpPr/>
          <p:nvPr/>
        </p:nvSpPr>
        <p:spPr>
          <a:xfrm>
            <a:off x="1331640" y="1358216"/>
            <a:ext cx="6660740" cy="864096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Муниципальный долг-  это обязательства по возврату взятых в долг денежных средств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55576" y="2491001"/>
            <a:ext cx="3384376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ЦЕЛИ ЗАИМСТВОВАНИЯ</a:t>
            </a:r>
            <a:r>
              <a:rPr lang="ru-RU" sz="1600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финансирование дефицита бюджета;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</a:rPr>
              <a:t>- погашение долговых обязательств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34951" y="2489652"/>
            <a:ext cx="3340285" cy="1440160"/>
          </a:xfrm>
          <a:prstGeom prst="round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</a:rPr>
              <a:t>СПОСОБЫ ЗАИМСТВОВАНИЯ: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привлечение кредитов банков;</a:t>
            </a:r>
          </a:p>
          <a:p>
            <a:pPr marL="285750" indent="-285750" algn="ctr">
              <a:buFontTx/>
              <a:buChar char="-"/>
            </a:pPr>
            <a:r>
              <a:rPr lang="ru-RU" sz="1600" dirty="0">
                <a:solidFill>
                  <a:schemeClr val="tx1"/>
                </a:solidFill>
              </a:rPr>
              <a:t>кредиты бюджета субъекта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31503" y="4208329"/>
            <a:ext cx="6912768" cy="1728192"/>
          </a:xfrm>
          <a:prstGeom prst="roundRect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600" dirty="0">
                <a:solidFill>
                  <a:schemeClr val="tx1"/>
                </a:solidFill>
              </a:rPr>
              <a:t>Предельные объемы муниципального долга и расходов на его обслуживание регулируются Бюджетным кодексом РФ. Муниципальный долг не должен превышать 50% собственных доходов бюджета. Расходы на обслуживание муниципального долга не должны превышать 15% расходов бюджета без учета расходов осуществляемых за счет субвенций.</a:t>
            </a:r>
          </a:p>
        </p:txBody>
      </p:sp>
    </p:spTree>
    <p:extLst>
      <p:ext uri="{BB962C8B-B14F-4D97-AF65-F5344CB8AC3E}">
        <p14:creationId xmlns:p14="http://schemas.microsoft.com/office/powerpoint/2010/main" val="3680094292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72347735"/>
              </p:ext>
            </p:extLst>
          </p:nvPr>
        </p:nvGraphicFramePr>
        <p:xfrm>
          <a:off x="395536" y="1340768"/>
          <a:ext cx="856895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2"/>
          <p:cNvSpPr>
            <a:spLocks noGrp="1"/>
          </p:cNvSpPr>
          <p:nvPr/>
        </p:nvSpPr>
        <p:spPr>
          <a:xfrm>
            <a:off x="1109379" y="620688"/>
            <a:ext cx="7704856" cy="6480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36" tIns="45718" rIns="91436" bIns="45718" rtlCol="0" anchor="ctr">
            <a:noAutofit/>
          </a:bodyPr>
          <a:lstStyle>
            <a:lvl1pPr algn="ctr" defTabSz="914361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 налоговой политики Адыге-Хабльского муниципального района на 2025 год и плановый период 2026 и 2027 годы</a:t>
            </a:r>
            <a:br>
              <a:rPr lang="ru-RU" sz="16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24306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схема район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11960" y="2060848"/>
            <a:ext cx="4932040" cy="3801733"/>
          </a:xfrm>
          <a:prstGeom prst="rect">
            <a:avLst/>
          </a:prstGeom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92" y="3221531"/>
            <a:ext cx="8898784" cy="2681536"/>
          </a:xfrm>
        </p:spPr>
        <p:txBody>
          <a:bodyPr lIns="80175" tIns="40087" rIns="80175" bIns="40087">
            <a:normAutofit/>
          </a:bodyPr>
          <a:lstStyle/>
          <a:p>
            <a:pPr marL="300655" indent="-300655">
              <a:buFontTx/>
              <a:buChar char="-"/>
            </a:pPr>
            <a:endParaRPr lang="ru-RU" sz="2100" dirty="0">
              <a:solidFill>
                <a:schemeClr val="accent2">
                  <a:lumMod val="75000"/>
                </a:schemeClr>
              </a:solidFill>
            </a:endParaRP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Адыге-Хабльское сельское поселение – 4451</a:t>
            </a: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Садовское сельское поселение - 2070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Апсуанское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 поселение  - 2041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Эрсаконское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3352</a:t>
            </a:r>
          </a:p>
          <a:p>
            <a:pPr marL="300655" indent="-300655">
              <a:buFontTx/>
              <a:buChar char="-"/>
            </a:pP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Старо-</a:t>
            </a: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Кувинское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- 1465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Вако-Жилевское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1214</a:t>
            </a:r>
          </a:p>
          <a:p>
            <a:pPr marL="300655" indent="-300655">
              <a:buFontTx/>
              <a:buChar char="-"/>
            </a:pPr>
            <a:r>
              <a:rPr lang="ru-RU" sz="1700" b="1" dirty="0" err="1">
                <a:latin typeface="Times New Roman" pitchFamily="18" charset="0"/>
                <a:cs typeface="Times New Roman" pitchFamily="18" charset="0"/>
              </a:rPr>
              <a:t>Грушкинское</a:t>
            </a:r>
            <a:r>
              <a:rPr lang="ru-RU" sz="1700" b="1" dirty="0">
                <a:latin typeface="Times New Roman" pitchFamily="18" charset="0"/>
                <a:cs typeface="Times New Roman" pitchFamily="18" charset="0"/>
              </a:rPr>
              <a:t> сельское поселение – 1771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528" y="404664"/>
            <a:ext cx="8424936" cy="1512168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Адыге-Хабльский муниципальный район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административным центром в </a:t>
            </a:r>
            <a:r>
              <a:rPr lang="ru-RU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 своем составе имеет                   7 сельских поселений и насчитывает по состоянию на 1 января 2024 года  16364 человек</a:t>
            </a:r>
            <a:r>
              <a:rPr lang="ru-RU" b="1" dirty="0">
                <a:solidFill>
                  <a:schemeClr val="tx1"/>
                </a:solidFill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6968758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мф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18992" y="1338189"/>
            <a:ext cx="1369544" cy="773807"/>
          </a:xfrm>
          <a:prstGeom prst="rect">
            <a:avLst/>
          </a:prstGeom>
          <a:effectLst>
            <a:softEdge rad="63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0"/>
            <a:ext cx="6768752" cy="620688"/>
          </a:xfr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Учреждения, получающие финансирование из бюджета Адыге-Хабльского муниципального района</a:t>
            </a:r>
          </a:p>
        </p:txBody>
      </p:sp>
      <p:pic>
        <p:nvPicPr>
          <p:cNvPr id="6" name="Рисунок 5" descr="школ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365104"/>
            <a:ext cx="2088232" cy="1324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639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18992" y="5517232"/>
            <a:ext cx="1832288" cy="1008112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  <p:pic>
        <p:nvPicPr>
          <p:cNvPr id="10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2" name="Рисунок 11" descr="IMG_061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30685" y="4212424"/>
            <a:ext cx="1671531" cy="109396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 descr="cropped-Photo-Editor-20180607_10324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51520" y="1988841"/>
            <a:ext cx="1638840" cy="11013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5" name="Рисунок 14" descr="DSC0008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50428" y="5565143"/>
            <a:ext cx="1658968" cy="1008112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1043608" y="5589240"/>
            <a:ext cx="1944216" cy="864096"/>
          </a:xfrm>
          <a:prstGeom prst="roundRect">
            <a:avLst/>
          </a:prstGeom>
          <a:solidFill>
            <a:srgbClr val="FF7C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5 органов местного самоуправлени</a:t>
            </a:r>
            <a:r>
              <a:rPr lang="ru-RU" dirty="0"/>
              <a:t>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57808" y="966054"/>
            <a:ext cx="8154911" cy="5506103"/>
            <a:chOff x="573427" y="966054"/>
            <a:chExt cx="8154911" cy="5506103"/>
          </a:xfrm>
        </p:grpSpPr>
        <p:sp>
          <p:nvSpPr>
            <p:cNvPr id="4" name="Полилиния 3"/>
            <p:cNvSpPr/>
            <p:nvPr/>
          </p:nvSpPr>
          <p:spPr>
            <a:xfrm>
              <a:off x="3049798" y="2111996"/>
              <a:ext cx="3240360" cy="3129312"/>
            </a:xfrm>
            <a:custGeom>
              <a:avLst/>
              <a:gdLst>
                <a:gd name="connsiteX0" fmla="*/ 0 w 3633899"/>
                <a:gd name="connsiteY0" fmla="*/ 1792733 h 3585466"/>
                <a:gd name="connsiteX1" fmla="*/ 1816950 w 3633899"/>
                <a:gd name="connsiteY1" fmla="*/ 0 h 3585466"/>
                <a:gd name="connsiteX2" fmla="*/ 3633900 w 3633899"/>
                <a:gd name="connsiteY2" fmla="*/ 1792733 h 3585466"/>
                <a:gd name="connsiteX3" fmla="*/ 1816950 w 3633899"/>
                <a:gd name="connsiteY3" fmla="*/ 3585466 h 3585466"/>
                <a:gd name="connsiteX4" fmla="*/ 0 w 3633899"/>
                <a:gd name="connsiteY4" fmla="*/ 1792733 h 3585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3899" h="3585466">
                  <a:moveTo>
                    <a:pt x="0" y="1792733"/>
                  </a:moveTo>
                  <a:cubicBezTo>
                    <a:pt x="0" y="802634"/>
                    <a:pt x="813476" y="0"/>
                    <a:pt x="1816950" y="0"/>
                  </a:cubicBezTo>
                  <a:cubicBezTo>
                    <a:pt x="2820424" y="0"/>
                    <a:pt x="3633900" y="802634"/>
                    <a:pt x="3633900" y="1792733"/>
                  </a:cubicBezTo>
                  <a:cubicBezTo>
                    <a:pt x="3633900" y="2782832"/>
                    <a:pt x="2820424" y="3585466"/>
                    <a:pt x="1816950" y="3585466"/>
                  </a:cubicBezTo>
                  <a:cubicBezTo>
                    <a:pt x="813476" y="3585466"/>
                    <a:pt x="0" y="2782832"/>
                    <a:pt x="0" y="1792733"/>
                  </a:cubicBezTo>
                  <a:close/>
                </a:path>
              </a:pathLst>
            </a:custGeom>
            <a:gradFill flip="none" rotWithShape="0">
              <a:gsLst>
                <a:gs pos="0">
                  <a:schemeClr val="accent1">
                    <a:lumMod val="40000"/>
                    <a:lumOff val="60000"/>
                    <a:shade val="30000"/>
                    <a:satMod val="115000"/>
                  </a:schemeClr>
                </a:gs>
                <a:gs pos="50000">
                  <a:schemeClr val="accent1">
                    <a:lumMod val="40000"/>
                    <a:lumOff val="60000"/>
                    <a:shade val="67500"/>
                    <a:satMod val="115000"/>
                  </a:schemeClr>
                </a:gs>
                <a:gs pos="100000">
                  <a:schemeClr val="accent1">
                    <a:lumMod val="40000"/>
                    <a:lumOff val="6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542332" tIns="535239" rIns="542332" bIns="535239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solidFill>
                    <a:schemeClr val="tx1"/>
                  </a:solidFill>
                </a:rPr>
                <a:t>30 учреждений, из них: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tx1"/>
                  </a:solidFill>
                </a:rPr>
                <a:t>25</a:t>
              </a:r>
              <a:r>
                <a:rPr lang="ru-RU" sz="1400" kern="1200" dirty="0">
                  <a:solidFill>
                    <a:schemeClr val="tx1"/>
                  </a:solidFill>
                </a:rPr>
                <a:t>-бюджетных учреждений,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solidFill>
                    <a:schemeClr val="tx1"/>
                  </a:solidFill>
                </a:rPr>
                <a:t>5-органов местного самоуправления (Совет Адыге-Хабльского МР, Администрация Адыге-Хабльского МР, Финансовое управление, Отдел образования, Управление труда и социальной защиты населения</a:t>
              </a:r>
            </a:p>
          </p:txBody>
        </p:sp>
        <p:sp>
          <p:nvSpPr>
            <p:cNvPr id="7" name="Стрелка влево 6"/>
            <p:cNvSpPr/>
            <p:nvPr/>
          </p:nvSpPr>
          <p:spPr>
            <a:xfrm rot="9943849">
              <a:off x="1967475" y="3674196"/>
              <a:ext cx="64053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573427" y="3365296"/>
              <a:ext cx="2097027" cy="927798"/>
            </a:xfrm>
            <a:custGeom>
              <a:avLst/>
              <a:gdLst>
                <a:gd name="connsiteX0" fmla="*/ 0 w 2097027"/>
                <a:gd name="connsiteY0" fmla="*/ 92780 h 927798"/>
                <a:gd name="connsiteX1" fmla="*/ 92780 w 2097027"/>
                <a:gd name="connsiteY1" fmla="*/ 0 h 927798"/>
                <a:gd name="connsiteX2" fmla="*/ 2004247 w 2097027"/>
                <a:gd name="connsiteY2" fmla="*/ 0 h 927798"/>
                <a:gd name="connsiteX3" fmla="*/ 2097027 w 2097027"/>
                <a:gd name="connsiteY3" fmla="*/ 92780 h 927798"/>
                <a:gd name="connsiteX4" fmla="*/ 2097027 w 2097027"/>
                <a:gd name="connsiteY4" fmla="*/ 835018 h 927798"/>
                <a:gd name="connsiteX5" fmla="*/ 2004247 w 2097027"/>
                <a:gd name="connsiteY5" fmla="*/ 927798 h 927798"/>
                <a:gd name="connsiteX6" fmla="*/ 92780 w 2097027"/>
                <a:gd name="connsiteY6" fmla="*/ 927798 h 927798"/>
                <a:gd name="connsiteX7" fmla="*/ 0 w 2097027"/>
                <a:gd name="connsiteY7" fmla="*/ 835018 h 927798"/>
                <a:gd name="connsiteX8" fmla="*/ 0 w 2097027"/>
                <a:gd name="connsiteY8" fmla="*/ 92780 h 92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97027" h="927798">
                  <a:moveTo>
                    <a:pt x="0" y="92780"/>
                  </a:moveTo>
                  <a:cubicBezTo>
                    <a:pt x="0" y="41539"/>
                    <a:pt x="41539" y="0"/>
                    <a:pt x="92780" y="0"/>
                  </a:cubicBezTo>
                  <a:lnTo>
                    <a:pt x="2004247" y="0"/>
                  </a:lnTo>
                  <a:cubicBezTo>
                    <a:pt x="2055488" y="0"/>
                    <a:pt x="2097027" y="41539"/>
                    <a:pt x="2097027" y="92780"/>
                  </a:cubicBezTo>
                  <a:lnTo>
                    <a:pt x="2097027" y="835018"/>
                  </a:lnTo>
                  <a:cubicBezTo>
                    <a:pt x="2097027" y="886259"/>
                    <a:pt x="2055488" y="927798"/>
                    <a:pt x="2004247" y="927798"/>
                  </a:cubicBezTo>
                  <a:lnTo>
                    <a:pt x="92780" y="927798"/>
                  </a:lnTo>
                  <a:cubicBezTo>
                    <a:pt x="41539" y="927798"/>
                    <a:pt x="0" y="886259"/>
                    <a:pt x="0" y="835018"/>
                  </a:cubicBezTo>
                  <a:lnTo>
                    <a:pt x="0" y="92780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FF6600">
                    <a:shade val="30000"/>
                    <a:satMod val="115000"/>
                  </a:srgbClr>
                </a:gs>
                <a:gs pos="50000">
                  <a:srgbClr val="FF6600">
                    <a:shade val="67500"/>
                    <a:satMod val="115000"/>
                  </a:srgbClr>
                </a:gs>
                <a:gs pos="100000">
                  <a:srgbClr val="FF66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7654" tIns="57654" rIns="57654" bIns="57654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/>
                <a:t>13 </a:t>
              </a:r>
              <a:r>
                <a:rPr lang="ru-RU" sz="1600" kern="1200" dirty="0" err="1"/>
                <a:t>общеобразователь-ных</a:t>
              </a:r>
              <a:r>
                <a:rPr lang="ru-RU" sz="1600" kern="1200" dirty="0"/>
                <a:t> школ</a:t>
              </a:r>
            </a:p>
          </p:txBody>
        </p:sp>
        <p:sp>
          <p:nvSpPr>
            <p:cNvPr id="16" name="Стрелка влево 15"/>
            <p:cNvSpPr/>
            <p:nvPr/>
          </p:nvSpPr>
          <p:spPr>
            <a:xfrm rot="9147130" flipV="1">
              <a:off x="2370846" y="1887623"/>
              <a:ext cx="214660" cy="91837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982655" y="1268760"/>
              <a:ext cx="1687799" cy="755133"/>
            </a:xfrm>
            <a:custGeom>
              <a:avLst/>
              <a:gdLst>
                <a:gd name="connsiteX0" fmla="*/ 0 w 1994845"/>
                <a:gd name="connsiteY0" fmla="*/ 80992 h 809920"/>
                <a:gd name="connsiteX1" fmla="*/ 80992 w 1994845"/>
                <a:gd name="connsiteY1" fmla="*/ 0 h 809920"/>
                <a:gd name="connsiteX2" fmla="*/ 1913853 w 1994845"/>
                <a:gd name="connsiteY2" fmla="*/ 0 h 809920"/>
                <a:gd name="connsiteX3" fmla="*/ 1994845 w 1994845"/>
                <a:gd name="connsiteY3" fmla="*/ 80992 h 809920"/>
                <a:gd name="connsiteX4" fmla="*/ 1994845 w 1994845"/>
                <a:gd name="connsiteY4" fmla="*/ 728928 h 809920"/>
                <a:gd name="connsiteX5" fmla="*/ 1913853 w 1994845"/>
                <a:gd name="connsiteY5" fmla="*/ 809920 h 809920"/>
                <a:gd name="connsiteX6" fmla="*/ 80992 w 1994845"/>
                <a:gd name="connsiteY6" fmla="*/ 809920 h 809920"/>
                <a:gd name="connsiteX7" fmla="*/ 0 w 1994845"/>
                <a:gd name="connsiteY7" fmla="*/ 728928 h 809920"/>
                <a:gd name="connsiteX8" fmla="*/ 0 w 1994845"/>
                <a:gd name="connsiteY8" fmla="*/ 80992 h 80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94845" h="809920">
                  <a:moveTo>
                    <a:pt x="0" y="80992"/>
                  </a:moveTo>
                  <a:cubicBezTo>
                    <a:pt x="0" y="36261"/>
                    <a:pt x="36261" y="0"/>
                    <a:pt x="80992" y="0"/>
                  </a:cubicBezTo>
                  <a:lnTo>
                    <a:pt x="1913853" y="0"/>
                  </a:lnTo>
                  <a:cubicBezTo>
                    <a:pt x="1958584" y="0"/>
                    <a:pt x="1994845" y="36261"/>
                    <a:pt x="1994845" y="80992"/>
                  </a:cubicBezTo>
                  <a:lnTo>
                    <a:pt x="1994845" y="728928"/>
                  </a:lnTo>
                  <a:cubicBezTo>
                    <a:pt x="1994845" y="773659"/>
                    <a:pt x="1958584" y="809920"/>
                    <a:pt x="1913853" y="809920"/>
                  </a:cubicBezTo>
                  <a:lnTo>
                    <a:pt x="80992" y="809920"/>
                  </a:lnTo>
                  <a:cubicBezTo>
                    <a:pt x="36261" y="809920"/>
                    <a:pt x="0" y="773659"/>
                    <a:pt x="0" y="728928"/>
                  </a:cubicBezTo>
                  <a:lnTo>
                    <a:pt x="0" y="80992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0099">
                    <a:shade val="30000"/>
                    <a:satMod val="115000"/>
                  </a:srgbClr>
                </a:gs>
                <a:gs pos="50000">
                  <a:srgbClr val="990099">
                    <a:shade val="67500"/>
                    <a:satMod val="115000"/>
                  </a:srgbClr>
                </a:gs>
                <a:gs pos="100000">
                  <a:srgbClr val="9900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202" tIns="54202" rIns="54202" bIns="54202" numCol="1" spcCol="1270" anchor="ctr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/>
                <a:t>5 дошкольных образовательных учреждений</a:t>
              </a:r>
            </a:p>
          </p:txBody>
        </p:sp>
        <p:sp>
          <p:nvSpPr>
            <p:cNvPr id="19" name="Стрелка влево 18"/>
            <p:cNvSpPr/>
            <p:nvPr/>
          </p:nvSpPr>
          <p:spPr>
            <a:xfrm rot="1748294" flipV="1">
              <a:off x="6971608" y="1479527"/>
              <a:ext cx="56722" cy="220901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0" name="Полилиния 19"/>
            <p:cNvSpPr/>
            <p:nvPr/>
          </p:nvSpPr>
          <p:spPr>
            <a:xfrm>
              <a:off x="3795531" y="966054"/>
              <a:ext cx="1559667" cy="605412"/>
            </a:xfrm>
            <a:custGeom>
              <a:avLst/>
              <a:gdLst>
                <a:gd name="connsiteX0" fmla="*/ 0 w 2000549"/>
                <a:gd name="connsiteY0" fmla="*/ 81254 h 812539"/>
                <a:gd name="connsiteX1" fmla="*/ 81254 w 2000549"/>
                <a:gd name="connsiteY1" fmla="*/ 0 h 812539"/>
                <a:gd name="connsiteX2" fmla="*/ 1919295 w 2000549"/>
                <a:gd name="connsiteY2" fmla="*/ 0 h 812539"/>
                <a:gd name="connsiteX3" fmla="*/ 2000549 w 2000549"/>
                <a:gd name="connsiteY3" fmla="*/ 81254 h 812539"/>
                <a:gd name="connsiteX4" fmla="*/ 2000549 w 2000549"/>
                <a:gd name="connsiteY4" fmla="*/ 731285 h 812539"/>
                <a:gd name="connsiteX5" fmla="*/ 1919295 w 2000549"/>
                <a:gd name="connsiteY5" fmla="*/ 812539 h 812539"/>
                <a:gd name="connsiteX6" fmla="*/ 81254 w 2000549"/>
                <a:gd name="connsiteY6" fmla="*/ 812539 h 812539"/>
                <a:gd name="connsiteX7" fmla="*/ 0 w 2000549"/>
                <a:gd name="connsiteY7" fmla="*/ 731285 h 812539"/>
                <a:gd name="connsiteX8" fmla="*/ 0 w 2000549"/>
                <a:gd name="connsiteY8" fmla="*/ 81254 h 812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0549" h="812539">
                  <a:moveTo>
                    <a:pt x="0" y="81254"/>
                  </a:moveTo>
                  <a:cubicBezTo>
                    <a:pt x="0" y="36379"/>
                    <a:pt x="36379" y="0"/>
                    <a:pt x="81254" y="0"/>
                  </a:cubicBezTo>
                  <a:lnTo>
                    <a:pt x="1919295" y="0"/>
                  </a:lnTo>
                  <a:cubicBezTo>
                    <a:pt x="1964170" y="0"/>
                    <a:pt x="2000549" y="36379"/>
                    <a:pt x="2000549" y="81254"/>
                  </a:cubicBezTo>
                  <a:lnTo>
                    <a:pt x="2000549" y="731285"/>
                  </a:lnTo>
                  <a:cubicBezTo>
                    <a:pt x="2000549" y="776160"/>
                    <a:pt x="1964170" y="812539"/>
                    <a:pt x="1919295" y="812539"/>
                  </a:cubicBezTo>
                  <a:lnTo>
                    <a:pt x="81254" y="812539"/>
                  </a:lnTo>
                  <a:cubicBezTo>
                    <a:pt x="36379" y="812539"/>
                    <a:pt x="0" y="776160"/>
                    <a:pt x="0" y="731285"/>
                  </a:cubicBezTo>
                  <a:lnTo>
                    <a:pt x="0" y="81254"/>
                  </a:lnTo>
                  <a:close/>
                </a:path>
              </a:pathLst>
            </a:custGeom>
            <a:solidFill>
              <a:srgbClr val="CC990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8088" tIns="58088" rIns="58088" bIns="58088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800" kern="1200" dirty="0"/>
                <a:t> МФЦ</a:t>
              </a:r>
            </a:p>
          </p:txBody>
        </p:sp>
        <p:sp>
          <p:nvSpPr>
            <p:cNvPr id="21" name="Стрелка влево 20"/>
            <p:cNvSpPr/>
            <p:nvPr/>
          </p:nvSpPr>
          <p:spPr>
            <a:xfrm rot="19082904" flipV="1">
              <a:off x="7064842" y="5493902"/>
              <a:ext cx="452154" cy="848260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6756836" y="5570419"/>
              <a:ext cx="1971502" cy="901738"/>
            </a:xfrm>
            <a:custGeom>
              <a:avLst/>
              <a:gdLst>
                <a:gd name="connsiteX0" fmla="*/ 0 w 1971502"/>
                <a:gd name="connsiteY0" fmla="*/ 90174 h 901738"/>
                <a:gd name="connsiteX1" fmla="*/ 90174 w 1971502"/>
                <a:gd name="connsiteY1" fmla="*/ 0 h 901738"/>
                <a:gd name="connsiteX2" fmla="*/ 1881328 w 1971502"/>
                <a:gd name="connsiteY2" fmla="*/ 0 h 901738"/>
                <a:gd name="connsiteX3" fmla="*/ 1971502 w 1971502"/>
                <a:gd name="connsiteY3" fmla="*/ 90174 h 901738"/>
                <a:gd name="connsiteX4" fmla="*/ 1971502 w 1971502"/>
                <a:gd name="connsiteY4" fmla="*/ 811564 h 901738"/>
                <a:gd name="connsiteX5" fmla="*/ 1881328 w 1971502"/>
                <a:gd name="connsiteY5" fmla="*/ 901738 h 901738"/>
                <a:gd name="connsiteX6" fmla="*/ 90174 w 1971502"/>
                <a:gd name="connsiteY6" fmla="*/ 901738 h 901738"/>
                <a:gd name="connsiteX7" fmla="*/ 0 w 1971502"/>
                <a:gd name="connsiteY7" fmla="*/ 811564 h 901738"/>
                <a:gd name="connsiteX8" fmla="*/ 0 w 1971502"/>
                <a:gd name="connsiteY8" fmla="*/ 90174 h 901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1502" h="901738">
                  <a:moveTo>
                    <a:pt x="0" y="90174"/>
                  </a:moveTo>
                  <a:cubicBezTo>
                    <a:pt x="0" y="40372"/>
                    <a:pt x="40372" y="0"/>
                    <a:pt x="90174" y="0"/>
                  </a:cubicBezTo>
                  <a:lnTo>
                    <a:pt x="1881328" y="0"/>
                  </a:lnTo>
                  <a:cubicBezTo>
                    <a:pt x="1931130" y="0"/>
                    <a:pt x="1971502" y="40372"/>
                    <a:pt x="1971502" y="90174"/>
                  </a:cubicBezTo>
                  <a:lnTo>
                    <a:pt x="1971502" y="811564"/>
                  </a:lnTo>
                  <a:cubicBezTo>
                    <a:pt x="1971502" y="861366"/>
                    <a:pt x="1931130" y="901738"/>
                    <a:pt x="1881328" y="901738"/>
                  </a:cubicBezTo>
                  <a:lnTo>
                    <a:pt x="90174" y="901738"/>
                  </a:lnTo>
                  <a:cubicBezTo>
                    <a:pt x="40372" y="901738"/>
                    <a:pt x="0" y="861366"/>
                    <a:pt x="0" y="811564"/>
                  </a:cubicBezTo>
                  <a:lnTo>
                    <a:pt x="0" y="90174"/>
                  </a:lnTo>
                  <a:close/>
                </a:path>
              </a:pathLst>
            </a:custGeom>
            <a:gradFill flip="none" rotWithShape="0">
              <a:gsLst>
                <a:gs pos="0">
                  <a:srgbClr val="9999FF">
                    <a:shade val="30000"/>
                    <a:satMod val="115000"/>
                  </a:srgbClr>
                </a:gs>
                <a:gs pos="50000">
                  <a:srgbClr val="9999FF">
                    <a:shade val="67500"/>
                    <a:satMod val="115000"/>
                  </a:srgbClr>
                </a:gs>
                <a:gs pos="100000">
                  <a:srgbClr val="9999FF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4511" tIns="64511" rIns="64511" bIns="64511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spc="-100" dirty="0"/>
                <a:t>4 </a:t>
              </a:r>
              <a:r>
                <a:rPr lang="ru-RU" sz="1600" kern="1200" spc="-100" baseline="0" dirty="0"/>
                <a:t>учреждения дополнительного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spc="-100" baseline="0" dirty="0"/>
                <a:t> образования  </a:t>
              </a:r>
            </a:p>
          </p:txBody>
        </p:sp>
        <p:sp>
          <p:nvSpPr>
            <p:cNvPr id="23" name="Стрелка влево 22"/>
            <p:cNvSpPr/>
            <p:nvPr/>
          </p:nvSpPr>
          <p:spPr>
            <a:xfrm rot="20834171" flipH="1">
              <a:off x="7288591" y="3782513"/>
              <a:ext cx="41369" cy="633753"/>
            </a:xfrm>
            <a:prstGeom prst="lef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6641976" y="3365296"/>
              <a:ext cx="1815832" cy="855799"/>
            </a:xfrm>
            <a:custGeom>
              <a:avLst/>
              <a:gdLst>
                <a:gd name="connsiteX0" fmla="*/ 0 w 2013139"/>
                <a:gd name="connsiteY0" fmla="*/ 94813 h 948129"/>
                <a:gd name="connsiteX1" fmla="*/ 94813 w 2013139"/>
                <a:gd name="connsiteY1" fmla="*/ 0 h 948129"/>
                <a:gd name="connsiteX2" fmla="*/ 1918326 w 2013139"/>
                <a:gd name="connsiteY2" fmla="*/ 0 h 948129"/>
                <a:gd name="connsiteX3" fmla="*/ 2013139 w 2013139"/>
                <a:gd name="connsiteY3" fmla="*/ 94813 h 948129"/>
                <a:gd name="connsiteX4" fmla="*/ 2013139 w 2013139"/>
                <a:gd name="connsiteY4" fmla="*/ 853316 h 948129"/>
                <a:gd name="connsiteX5" fmla="*/ 1918326 w 2013139"/>
                <a:gd name="connsiteY5" fmla="*/ 948129 h 948129"/>
                <a:gd name="connsiteX6" fmla="*/ 94813 w 2013139"/>
                <a:gd name="connsiteY6" fmla="*/ 948129 h 948129"/>
                <a:gd name="connsiteX7" fmla="*/ 0 w 2013139"/>
                <a:gd name="connsiteY7" fmla="*/ 853316 h 948129"/>
                <a:gd name="connsiteX8" fmla="*/ 0 w 2013139"/>
                <a:gd name="connsiteY8" fmla="*/ 94813 h 94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13139" h="948129">
                  <a:moveTo>
                    <a:pt x="0" y="94813"/>
                  </a:moveTo>
                  <a:cubicBezTo>
                    <a:pt x="0" y="42449"/>
                    <a:pt x="42449" y="0"/>
                    <a:pt x="94813" y="0"/>
                  </a:cubicBezTo>
                  <a:lnTo>
                    <a:pt x="1918326" y="0"/>
                  </a:lnTo>
                  <a:cubicBezTo>
                    <a:pt x="1970690" y="0"/>
                    <a:pt x="2013139" y="42449"/>
                    <a:pt x="2013139" y="94813"/>
                  </a:cubicBezTo>
                  <a:lnTo>
                    <a:pt x="2013139" y="853316"/>
                  </a:lnTo>
                  <a:cubicBezTo>
                    <a:pt x="2013139" y="905680"/>
                    <a:pt x="1970690" y="948129"/>
                    <a:pt x="1918326" y="948129"/>
                  </a:cubicBezTo>
                  <a:lnTo>
                    <a:pt x="94813" y="948129"/>
                  </a:lnTo>
                  <a:cubicBezTo>
                    <a:pt x="42449" y="948129"/>
                    <a:pt x="0" y="905680"/>
                    <a:pt x="0" y="853316"/>
                  </a:cubicBezTo>
                  <a:lnTo>
                    <a:pt x="0" y="94813"/>
                  </a:lnTo>
                  <a:close/>
                </a:path>
              </a:pathLst>
            </a:custGeom>
            <a:gradFill flip="none" rotWithShape="0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5870" tIns="65870" rIns="65870" bIns="6587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>
                  <a:solidFill>
                    <a:schemeClr val="bg1">
                      <a:lumMod val="95000"/>
                    </a:schemeClr>
                  </a:solidFill>
                </a:rPr>
                <a:t>1</a:t>
              </a:r>
              <a:r>
                <a:rPr lang="ru-RU" sz="1600" kern="1200" dirty="0">
                  <a:solidFill>
                    <a:schemeClr val="bg1">
                      <a:lumMod val="95000"/>
                    </a:schemeClr>
                  </a:solidFill>
                </a:rPr>
                <a:t> учреждение культуры –  </a:t>
              </a:r>
            </a:p>
          </p:txBody>
        </p:sp>
      </p:grpSp>
      <p:sp>
        <p:nvSpPr>
          <p:cNvPr id="25" name="Полилиния 24"/>
          <p:cNvSpPr/>
          <p:nvPr/>
        </p:nvSpPr>
        <p:spPr>
          <a:xfrm>
            <a:off x="6839998" y="1240320"/>
            <a:ext cx="1559667" cy="605412"/>
          </a:xfrm>
          <a:custGeom>
            <a:avLst/>
            <a:gdLst>
              <a:gd name="connsiteX0" fmla="*/ 0 w 2000549"/>
              <a:gd name="connsiteY0" fmla="*/ 81254 h 812539"/>
              <a:gd name="connsiteX1" fmla="*/ 81254 w 2000549"/>
              <a:gd name="connsiteY1" fmla="*/ 0 h 812539"/>
              <a:gd name="connsiteX2" fmla="*/ 1919295 w 2000549"/>
              <a:gd name="connsiteY2" fmla="*/ 0 h 812539"/>
              <a:gd name="connsiteX3" fmla="*/ 2000549 w 2000549"/>
              <a:gd name="connsiteY3" fmla="*/ 81254 h 812539"/>
              <a:gd name="connsiteX4" fmla="*/ 2000549 w 2000549"/>
              <a:gd name="connsiteY4" fmla="*/ 731285 h 812539"/>
              <a:gd name="connsiteX5" fmla="*/ 1919295 w 2000549"/>
              <a:gd name="connsiteY5" fmla="*/ 812539 h 812539"/>
              <a:gd name="connsiteX6" fmla="*/ 81254 w 2000549"/>
              <a:gd name="connsiteY6" fmla="*/ 812539 h 812539"/>
              <a:gd name="connsiteX7" fmla="*/ 0 w 2000549"/>
              <a:gd name="connsiteY7" fmla="*/ 731285 h 812539"/>
              <a:gd name="connsiteX8" fmla="*/ 0 w 2000549"/>
              <a:gd name="connsiteY8" fmla="*/ 81254 h 812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000549" h="812539">
                <a:moveTo>
                  <a:pt x="0" y="81254"/>
                </a:moveTo>
                <a:cubicBezTo>
                  <a:pt x="0" y="36379"/>
                  <a:pt x="36379" y="0"/>
                  <a:pt x="81254" y="0"/>
                </a:cubicBezTo>
                <a:lnTo>
                  <a:pt x="1919295" y="0"/>
                </a:lnTo>
                <a:cubicBezTo>
                  <a:pt x="1964170" y="0"/>
                  <a:pt x="2000549" y="36379"/>
                  <a:pt x="2000549" y="81254"/>
                </a:cubicBezTo>
                <a:lnTo>
                  <a:pt x="2000549" y="731285"/>
                </a:lnTo>
                <a:cubicBezTo>
                  <a:pt x="2000549" y="776160"/>
                  <a:pt x="1964170" y="812539"/>
                  <a:pt x="1919295" y="812539"/>
                </a:cubicBezTo>
                <a:lnTo>
                  <a:pt x="81254" y="812539"/>
                </a:lnTo>
                <a:cubicBezTo>
                  <a:pt x="36379" y="812539"/>
                  <a:pt x="0" y="776160"/>
                  <a:pt x="0" y="731285"/>
                </a:cubicBezTo>
                <a:lnTo>
                  <a:pt x="0" y="81254"/>
                </a:lnTo>
                <a:close/>
              </a:path>
            </a:pathLst>
          </a:custGeom>
          <a:solidFill>
            <a:srgbClr val="0070C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8088" tIns="58088" rIns="58088" bIns="58088" numCol="1" spcCol="1270" anchor="ctr" anchorCtr="0">
            <a:noAutofit/>
          </a:bodyPr>
          <a:lstStyle/>
          <a:p>
            <a:pPr lvl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800" kern="1200" dirty="0"/>
              <a:t> ФОК «</a:t>
            </a:r>
            <a:r>
              <a:rPr lang="ru-RU" sz="1800" kern="1200" dirty="0" err="1"/>
              <a:t>Сосруко</a:t>
            </a:r>
            <a:r>
              <a:rPr lang="ru-RU" sz="1800" kern="1200" dirty="0"/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713" y="1782400"/>
            <a:ext cx="1773098" cy="1179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1911823"/>
              </p:ext>
            </p:extLst>
          </p:nvPr>
        </p:nvGraphicFramePr>
        <p:xfrm>
          <a:off x="395536" y="980728"/>
          <a:ext cx="856895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691680" y="188640"/>
            <a:ext cx="6336704" cy="6926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dk1"/>
                </a:solidFill>
                <a:effectLst/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8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БЮДЖЕТНОГО ПРОЦЕССА</a:t>
            </a:r>
          </a:p>
        </p:txBody>
      </p:sp>
    </p:spTree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5" name="Рисунок 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9792" y="1340768"/>
            <a:ext cx="4067944" cy="21750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9832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92080" y="3068960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508104" y="263691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537418,4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47864" y="2636911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537418,4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771800" y="141277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2025 год</a:t>
            </a:r>
          </a:p>
        </p:txBody>
      </p:sp>
      <p:pic>
        <p:nvPicPr>
          <p:cNvPr id="14" name="Рисунок 13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7544" y="4149080"/>
            <a:ext cx="4067944" cy="2175002"/>
          </a:xfrm>
          <a:prstGeom prst="rect">
            <a:avLst/>
          </a:prstGeom>
        </p:spPr>
      </p:pic>
      <p:pic>
        <p:nvPicPr>
          <p:cNvPr id="15" name="Рисунок 14" descr="весы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4149080"/>
            <a:ext cx="4067944" cy="2175002"/>
          </a:xfrm>
          <a:prstGeom prst="rect">
            <a:avLst/>
          </a:prstGeom>
        </p:spPr>
      </p:pic>
      <p:sp>
        <p:nvSpPr>
          <p:cNvPr id="16" name="Заголовок 1"/>
          <p:cNvSpPr txBox="1">
            <a:spLocks/>
          </p:cNvSpPr>
          <p:nvPr/>
        </p:nvSpPr>
        <p:spPr>
          <a:xfrm>
            <a:off x="1187624" y="332656"/>
            <a:ext cx="7200800" cy="7920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6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Доходы и расходы бюджета</a:t>
            </a:r>
          </a:p>
          <a:p>
            <a:pPr algn="ctr"/>
            <a:r>
              <a:rPr lang="ru-RU" sz="3200" b="1" dirty="0" err="1">
                <a:solidFill>
                  <a:srgbClr val="0070C0"/>
                </a:solidFill>
              </a:rPr>
              <a:t>Адыге-Хабльского</a:t>
            </a:r>
            <a:r>
              <a:rPr lang="ru-RU" sz="3200" b="1" dirty="0">
                <a:solidFill>
                  <a:srgbClr val="0070C0"/>
                </a:solidFill>
              </a:rPr>
              <a:t> муниципального района </a:t>
            </a:r>
          </a:p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 2025 год и плановый период 2026 и 2027 годов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9552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2026 год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32040" y="4293096"/>
            <a:ext cx="8640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2027 год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758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220072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Доходы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987824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452320" y="5877272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Расходы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4360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540709,6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203848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540709,6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36096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544400,3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96336" y="5445224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544400,3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33857" y="316748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389385" y="4286452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2025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5932325" y="403913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43478" y="30511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>
            <a:off x="6983365" y="3415760"/>
            <a:ext cx="39859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705422" y="4412936"/>
            <a:ext cx="676542" cy="241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  <a:endCxn id="197" idx="3"/>
          </p:cNvCxnSpPr>
          <p:nvPr/>
        </p:nvCxnSpPr>
        <p:spPr>
          <a:xfrm flipH="1" flipV="1">
            <a:off x="6012159" y="3222268"/>
            <a:ext cx="338582" cy="73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01176" cy="4055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доходы-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51423,2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16016" y="2852936"/>
            <a:ext cx="12961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доходы- 4710,8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26729,0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4870,2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7279,0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7250,0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5295,0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314657" y="163767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4271,2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057350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59,8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05990" y="3279034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100,0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039679" y="4277287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279,8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5" y="1455576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275331" y="2295585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73231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41925" y="4383413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2026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17032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69872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129667" y="416509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64188" y="30773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6165948" y="210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407705" y="147588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>
            <a:cxnSpLocks/>
          </p:cNvCxnSpPr>
          <p:nvPr/>
        </p:nvCxnSpPr>
        <p:spPr>
          <a:xfrm flipV="1">
            <a:off x="6190082" y="1610024"/>
            <a:ext cx="430322" cy="90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cxnSpLocks/>
            <a:endCxn id="131" idx="1"/>
          </p:cNvCxnSpPr>
          <p:nvPr/>
        </p:nvCxnSpPr>
        <p:spPr>
          <a:xfrm>
            <a:off x="6921104" y="2454042"/>
            <a:ext cx="35422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  <a:stCxn id="133" idx="1"/>
          </p:cNvCxnSpPr>
          <p:nvPr/>
        </p:nvCxnSpPr>
        <p:spPr>
          <a:xfrm>
            <a:off x="7073231" y="3427857"/>
            <a:ext cx="368694" cy="72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  <a:endCxn id="134" idx="1"/>
          </p:cNvCxnSpPr>
          <p:nvPr/>
        </p:nvCxnSpPr>
        <p:spPr>
          <a:xfrm>
            <a:off x="6913061" y="4541870"/>
            <a:ext cx="5288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>
            <a:cxnSpLocks/>
          </p:cNvCxnSpPr>
          <p:nvPr/>
        </p:nvCxnSpPr>
        <p:spPr>
          <a:xfrm flipH="1">
            <a:off x="5508104" y="2182709"/>
            <a:ext cx="108012" cy="356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>
            <a:cxnSpLocks/>
          </p:cNvCxnSpPr>
          <p:nvPr/>
        </p:nvCxnSpPr>
        <p:spPr>
          <a:xfrm flipH="1">
            <a:off x="5847307" y="2632246"/>
            <a:ext cx="342775" cy="1644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90827" y="3429000"/>
            <a:ext cx="373361" cy="72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687508" y="3717032"/>
            <a:ext cx="502574" cy="62028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54924,8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44901" y="2819643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4844,4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27784" y="170080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28856,0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5188,8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7771,0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7500,0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5609,0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523271" y="1704358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4406,4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273032" y="2350889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58,2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331298" y="333726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100,0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54692" y="439981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279,8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7808" y="836712"/>
            <a:ext cx="8229600" cy="4392488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</a:t>
            </a:r>
            <a:r>
              <a:rPr lang="ru-RU" sz="1600" b="1" dirty="0">
                <a:latin typeface="Times New Roman" panose="02020603050405020304" pitchFamily="18" charset="0"/>
                <a:cs typeface="Times New Roman" pitchFamily="18" charset="0"/>
              </a:rPr>
              <a:t>         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691680" y="260648"/>
            <a:ext cx="612068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Уважаемые жители Адыге-Хабльского муниципального района!</a:t>
            </a: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5462084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 уважением,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Карданова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Зулифа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Рауфовна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начальник финансового управления </a:t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администрации Адыге-Хабльского муниципального района</a:t>
            </a:r>
            <a:endParaRPr lang="ru-RU" sz="1600" b="1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2907790" y="2502735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/>
            <a:endParaRPr sz="1350" dirty="0"/>
          </a:p>
        </p:txBody>
      </p:sp>
      <p:sp>
        <p:nvSpPr>
          <p:cNvPr id="12" name="object 12"/>
          <p:cNvSpPr/>
          <p:nvPr/>
        </p:nvSpPr>
        <p:spPr>
          <a:xfrm>
            <a:off x="2919698" y="2538859"/>
            <a:ext cx="1211578" cy="1213359"/>
          </a:xfrm>
          <a:custGeom>
            <a:avLst/>
            <a:gdLst/>
            <a:ahLst/>
            <a:cxnLst/>
            <a:rect l="l" t="t" r="r" b="b"/>
            <a:pathLst>
              <a:path w="1477010" h="1475739">
                <a:moveTo>
                  <a:pt x="0" y="737615"/>
                </a:moveTo>
                <a:lnTo>
                  <a:pt x="1570" y="689112"/>
                </a:lnTo>
                <a:lnTo>
                  <a:pt x="6217" y="641448"/>
                </a:lnTo>
                <a:lnTo>
                  <a:pt x="13843" y="594719"/>
                </a:lnTo>
                <a:lnTo>
                  <a:pt x="24350" y="549022"/>
                </a:lnTo>
                <a:lnTo>
                  <a:pt x="37642" y="504456"/>
                </a:lnTo>
                <a:lnTo>
                  <a:pt x="53621" y="461116"/>
                </a:lnTo>
                <a:lnTo>
                  <a:pt x="72190" y="419101"/>
                </a:lnTo>
                <a:lnTo>
                  <a:pt x="93252" y="378507"/>
                </a:lnTo>
                <a:lnTo>
                  <a:pt x="116708" y="339431"/>
                </a:lnTo>
                <a:lnTo>
                  <a:pt x="142463" y="301971"/>
                </a:lnTo>
                <a:lnTo>
                  <a:pt x="170418" y="266224"/>
                </a:lnTo>
                <a:lnTo>
                  <a:pt x="200477" y="232286"/>
                </a:lnTo>
                <a:lnTo>
                  <a:pt x="232542" y="200256"/>
                </a:lnTo>
                <a:lnTo>
                  <a:pt x="266515" y="170229"/>
                </a:lnTo>
                <a:lnTo>
                  <a:pt x="302300" y="142305"/>
                </a:lnTo>
                <a:lnTo>
                  <a:pt x="339799" y="116578"/>
                </a:lnTo>
                <a:lnTo>
                  <a:pt x="378915" y="93147"/>
                </a:lnTo>
                <a:lnTo>
                  <a:pt x="419551" y="72109"/>
                </a:lnTo>
                <a:lnTo>
                  <a:pt x="461609" y="53561"/>
                </a:lnTo>
                <a:lnTo>
                  <a:pt x="504992" y="37600"/>
                </a:lnTo>
                <a:lnTo>
                  <a:pt x="549603" y="24323"/>
                </a:lnTo>
                <a:lnTo>
                  <a:pt x="595344" y="13827"/>
                </a:lnTo>
                <a:lnTo>
                  <a:pt x="642118" y="6210"/>
                </a:lnTo>
                <a:lnTo>
                  <a:pt x="689829" y="1568"/>
                </a:lnTo>
                <a:lnTo>
                  <a:pt x="738377" y="0"/>
                </a:lnTo>
                <a:lnTo>
                  <a:pt x="786926" y="1568"/>
                </a:lnTo>
                <a:lnTo>
                  <a:pt x="834637" y="6210"/>
                </a:lnTo>
                <a:lnTo>
                  <a:pt x="881411" y="13827"/>
                </a:lnTo>
                <a:lnTo>
                  <a:pt x="927152" y="24323"/>
                </a:lnTo>
                <a:lnTo>
                  <a:pt x="971763" y="37600"/>
                </a:lnTo>
                <a:lnTo>
                  <a:pt x="1015146" y="53561"/>
                </a:lnTo>
                <a:lnTo>
                  <a:pt x="1057204" y="72109"/>
                </a:lnTo>
                <a:lnTo>
                  <a:pt x="1097840" y="93147"/>
                </a:lnTo>
                <a:lnTo>
                  <a:pt x="1136956" y="116578"/>
                </a:lnTo>
                <a:lnTo>
                  <a:pt x="1174455" y="142305"/>
                </a:lnTo>
                <a:lnTo>
                  <a:pt x="1210240" y="170229"/>
                </a:lnTo>
                <a:lnTo>
                  <a:pt x="1244213" y="200256"/>
                </a:lnTo>
                <a:lnTo>
                  <a:pt x="1276278" y="232286"/>
                </a:lnTo>
                <a:lnTo>
                  <a:pt x="1306337" y="266224"/>
                </a:lnTo>
                <a:lnTo>
                  <a:pt x="1334292" y="301971"/>
                </a:lnTo>
                <a:lnTo>
                  <a:pt x="1360047" y="339431"/>
                </a:lnTo>
                <a:lnTo>
                  <a:pt x="1383503" y="378507"/>
                </a:lnTo>
                <a:lnTo>
                  <a:pt x="1404565" y="419101"/>
                </a:lnTo>
                <a:lnTo>
                  <a:pt x="1423134" y="461116"/>
                </a:lnTo>
                <a:lnTo>
                  <a:pt x="1439113" y="504456"/>
                </a:lnTo>
                <a:lnTo>
                  <a:pt x="1452405" y="549022"/>
                </a:lnTo>
                <a:lnTo>
                  <a:pt x="1462912" y="594719"/>
                </a:lnTo>
                <a:lnTo>
                  <a:pt x="1470538" y="641448"/>
                </a:lnTo>
                <a:lnTo>
                  <a:pt x="1475185" y="689112"/>
                </a:lnTo>
                <a:lnTo>
                  <a:pt x="1476756" y="737615"/>
                </a:lnTo>
                <a:lnTo>
                  <a:pt x="1475185" y="786119"/>
                </a:lnTo>
                <a:lnTo>
                  <a:pt x="1470538" y="833783"/>
                </a:lnTo>
                <a:lnTo>
                  <a:pt x="1462912" y="880512"/>
                </a:lnTo>
                <a:lnTo>
                  <a:pt x="1452405" y="926209"/>
                </a:lnTo>
                <a:lnTo>
                  <a:pt x="1439113" y="970775"/>
                </a:lnTo>
                <a:lnTo>
                  <a:pt x="1423134" y="1014115"/>
                </a:lnTo>
                <a:lnTo>
                  <a:pt x="1404565" y="1056130"/>
                </a:lnTo>
                <a:lnTo>
                  <a:pt x="1383503" y="1096724"/>
                </a:lnTo>
                <a:lnTo>
                  <a:pt x="1360047" y="1135800"/>
                </a:lnTo>
                <a:lnTo>
                  <a:pt x="1334292" y="1173260"/>
                </a:lnTo>
                <a:lnTo>
                  <a:pt x="1306337" y="1209007"/>
                </a:lnTo>
                <a:lnTo>
                  <a:pt x="1276278" y="1242945"/>
                </a:lnTo>
                <a:lnTo>
                  <a:pt x="1244213" y="1274975"/>
                </a:lnTo>
                <a:lnTo>
                  <a:pt x="1210240" y="1305002"/>
                </a:lnTo>
                <a:lnTo>
                  <a:pt x="1174455" y="1332926"/>
                </a:lnTo>
                <a:lnTo>
                  <a:pt x="1136956" y="1358653"/>
                </a:lnTo>
                <a:lnTo>
                  <a:pt x="1097840" y="1382084"/>
                </a:lnTo>
                <a:lnTo>
                  <a:pt x="1057204" y="1403122"/>
                </a:lnTo>
                <a:lnTo>
                  <a:pt x="1015146" y="1421670"/>
                </a:lnTo>
                <a:lnTo>
                  <a:pt x="971763" y="1437631"/>
                </a:lnTo>
                <a:lnTo>
                  <a:pt x="927152" y="1450908"/>
                </a:lnTo>
                <a:lnTo>
                  <a:pt x="881411" y="1461404"/>
                </a:lnTo>
                <a:lnTo>
                  <a:pt x="834637" y="1469021"/>
                </a:lnTo>
                <a:lnTo>
                  <a:pt x="786926" y="1473663"/>
                </a:lnTo>
                <a:lnTo>
                  <a:pt x="738377" y="1475232"/>
                </a:lnTo>
                <a:lnTo>
                  <a:pt x="689829" y="1473663"/>
                </a:lnTo>
                <a:lnTo>
                  <a:pt x="642118" y="1469021"/>
                </a:lnTo>
                <a:lnTo>
                  <a:pt x="595344" y="1461404"/>
                </a:lnTo>
                <a:lnTo>
                  <a:pt x="549603" y="1450908"/>
                </a:lnTo>
                <a:lnTo>
                  <a:pt x="504992" y="1437631"/>
                </a:lnTo>
                <a:lnTo>
                  <a:pt x="461609" y="1421670"/>
                </a:lnTo>
                <a:lnTo>
                  <a:pt x="419551" y="1403122"/>
                </a:lnTo>
                <a:lnTo>
                  <a:pt x="378915" y="1382084"/>
                </a:lnTo>
                <a:lnTo>
                  <a:pt x="339799" y="1358653"/>
                </a:lnTo>
                <a:lnTo>
                  <a:pt x="302300" y="1332926"/>
                </a:lnTo>
                <a:lnTo>
                  <a:pt x="266515" y="1305002"/>
                </a:lnTo>
                <a:lnTo>
                  <a:pt x="232542" y="1274975"/>
                </a:lnTo>
                <a:lnTo>
                  <a:pt x="200477" y="1242945"/>
                </a:lnTo>
                <a:lnTo>
                  <a:pt x="170418" y="1209007"/>
                </a:lnTo>
                <a:lnTo>
                  <a:pt x="142463" y="1173260"/>
                </a:lnTo>
                <a:lnTo>
                  <a:pt x="116708" y="1135800"/>
                </a:lnTo>
                <a:lnTo>
                  <a:pt x="93252" y="1096724"/>
                </a:lnTo>
                <a:lnTo>
                  <a:pt x="72190" y="1056130"/>
                </a:lnTo>
                <a:lnTo>
                  <a:pt x="53621" y="1014115"/>
                </a:lnTo>
                <a:lnTo>
                  <a:pt x="37642" y="970775"/>
                </a:lnTo>
                <a:lnTo>
                  <a:pt x="24350" y="926209"/>
                </a:lnTo>
                <a:lnTo>
                  <a:pt x="13843" y="880512"/>
                </a:lnTo>
                <a:lnTo>
                  <a:pt x="6217" y="833783"/>
                </a:lnTo>
                <a:lnTo>
                  <a:pt x="1570" y="786119"/>
                </a:lnTo>
                <a:lnTo>
                  <a:pt x="0" y="737615"/>
                </a:lnTo>
                <a:close/>
              </a:path>
            </a:pathLst>
          </a:custGeom>
          <a:ln w="6095">
            <a:solidFill>
              <a:srgbClr val="5B9BD4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9" name="object 39"/>
          <p:cNvSpPr/>
          <p:nvPr/>
        </p:nvSpPr>
        <p:spPr>
          <a:xfrm>
            <a:off x="1853705" y="191246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4" name="object 44"/>
          <p:cNvSpPr txBox="1"/>
          <p:nvPr/>
        </p:nvSpPr>
        <p:spPr>
          <a:xfrm>
            <a:off x="124576" y="2024252"/>
            <a:ext cx="1427146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 </a:t>
            </a:r>
            <a:r>
              <a:rPr sz="1000" b="1" spc="-8" dirty="0">
                <a:cs typeface="Segoe UI Semibold"/>
              </a:rPr>
              <a:t>товары  </a:t>
            </a:r>
            <a:r>
              <a:rPr sz="1000" b="1" spc="-4" dirty="0">
                <a:cs typeface="Segoe UI Semibold"/>
              </a:rPr>
              <a:t>(работы,</a:t>
            </a:r>
            <a:r>
              <a:rPr sz="1000" b="1" spc="-11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услуги)</a:t>
            </a:r>
            <a:endParaRPr sz="1000" dirty="0">
              <a:cs typeface="Segoe UI Semibold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7596336" y="5805264"/>
            <a:ext cx="520065" cy="520065"/>
          </a:xfrm>
          <a:custGeom>
            <a:avLst/>
            <a:gdLst/>
            <a:ahLst/>
            <a:cxnLst/>
            <a:rect l="l" t="t" r="r" b="b"/>
            <a:pathLst>
              <a:path w="693420" h="693420">
                <a:moveTo>
                  <a:pt x="346710" y="0"/>
                </a:moveTo>
                <a:lnTo>
                  <a:pt x="299656" y="3164"/>
                </a:lnTo>
                <a:lnTo>
                  <a:pt x="254529" y="12382"/>
                </a:lnTo>
                <a:lnTo>
                  <a:pt x="211740" y="27241"/>
                </a:lnTo>
                <a:lnTo>
                  <a:pt x="171703" y="47328"/>
                </a:lnTo>
                <a:lnTo>
                  <a:pt x="134831" y="72231"/>
                </a:lnTo>
                <a:lnTo>
                  <a:pt x="101536" y="101536"/>
                </a:lnTo>
                <a:lnTo>
                  <a:pt x="72231" y="134831"/>
                </a:lnTo>
                <a:lnTo>
                  <a:pt x="47328" y="171703"/>
                </a:lnTo>
                <a:lnTo>
                  <a:pt x="27241" y="211740"/>
                </a:lnTo>
                <a:lnTo>
                  <a:pt x="12382" y="254529"/>
                </a:lnTo>
                <a:lnTo>
                  <a:pt x="3164" y="299656"/>
                </a:lnTo>
                <a:lnTo>
                  <a:pt x="0" y="346709"/>
                </a:lnTo>
                <a:lnTo>
                  <a:pt x="3164" y="393763"/>
                </a:lnTo>
                <a:lnTo>
                  <a:pt x="12382" y="438890"/>
                </a:lnTo>
                <a:lnTo>
                  <a:pt x="27241" y="481679"/>
                </a:lnTo>
                <a:lnTo>
                  <a:pt x="47328" y="521715"/>
                </a:lnTo>
                <a:lnTo>
                  <a:pt x="72231" y="558588"/>
                </a:lnTo>
                <a:lnTo>
                  <a:pt x="101536" y="591883"/>
                </a:lnTo>
                <a:lnTo>
                  <a:pt x="134831" y="621188"/>
                </a:lnTo>
                <a:lnTo>
                  <a:pt x="171704" y="646091"/>
                </a:lnTo>
                <a:lnTo>
                  <a:pt x="211740" y="666178"/>
                </a:lnTo>
                <a:lnTo>
                  <a:pt x="254529" y="681037"/>
                </a:lnTo>
                <a:lnTo>
                  <a:pt x="299656" y="690255"/>
                </a:lnTo>
                <a:lnTo>
                  <a:pt x="346710" y="693419"/>
                </a:lnTo>
                <a:lnTo>
                  <a:pt x="393763" y="690255"/>
                </a:lnTo>
                <a:lnTo>
                  <a:pt x="438890" y="681037"/>
                </a:lnTo>
                <a:lnTo>
                  <a:pt x="481679" y="666178"/>
                </a:lnTo>
                <a:lnTo>
                  <a:pt x="521716" y="646091"/>
                </a:lnTo>
                <a:lnTo>
                  <a:pt x="558588" y="621188"/>
                </a:lnTo>
                <a:lnTo>
                  <a:pt x="591883" y="591883"/>
                </a:lnTo>
                <a:lnTo>
                  <a:pt x="621188" y="558588"/>
                </a:lnTo>
                <a:lnTo>
                  <a:pt x="646091" y="521715"/>
                </a:lnTo>
                <a:lnTo>
                  <a:pt x="666178" y="481679"/>
                </a:lnTo>
                <a:lnTo>
                  <a:pt x="681037" y="438890"/>
                </a:lnTo>
                <a:lnTo>
                  <a:pt x="690255" y="393763"/>
                </a:lnTo>
                <a:lnTo>
                  <a:pt x="693420" y="346709"/>
                </a:lnTo>
                <a:lnTo>
                  <a:pt x="690255" y="299656"/>
                </a:lnTo>
                <a:lnTo>
                  <a:pt x="681037" y="254529"/>
                </a:lnTo>
                <a:lnTo>
                  <a:pt x="666178" y="211740"/>
                </a:lnTo>
                <a:lnTo>
                  <a:pt x="646091" y="171703"/>
                </a:lnTo>
                <a:lnTo>
                  <a:pt x="621188" y="134831"/>
                </a:lnTo>
                <a:lnTo>
                  <a:pt x="591883" y="101536"/>
                </a:lnTo>
                <a:lnTo>
                  <a:pt x="558588" y="72231"/>
                </a:lnTo>
                <a:lnTo>
                  <a:pt x="521715" y="47328"/>
                </a:lnTo>
                <a:lnTo>
                  <a:pt x="481679" y="27241"/>
                </a:lnTo>
                <a:lnTo>
                  <a:pt x="438890" y="12382"/>
                </a:lnTo>
                <a:lnTo>
                  <a:pt x="393763" y="3164"/>
                </a:lnTo>
                <a:lnTo>
                  <a:pt x="346710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7596336" y="5805264"/>
            <a:ext cx="536066" cy="53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7596336" y="5805264"/>
            <a:ext cx="536258" cy="536258"/>
          </a:xfrm>
          <a:custGeom>
            <a:avLst/>
            <a:gdLst/>
            <a:ahLst/>
            <a:cxnLst/>
            <a:rect l="l" t="t" r="r" b="b"/>
            <a:pathLst>
              <a:path w="715010" h="715010">
                <a:moveTo>
                  <a:pt x="0" y="357377"/>
                </a:moveTo>
                <a:lnTo>
                  <a:pt x="3262" y="308887"/>
                </a:lnTo>
                <a:lnTo>
                  <a:pt x="12767" y="262378"/>
                </a:lnTo>
                <a:lnTo>
                  <a:pt x="28086" y="218277"/>
                </a:lnTo>
                <a:lnTo>
                  <a:pt x="48796" y="177009"/>
                </a:lnTo>
                <a:lnTo>
                  <a:pt x="74469" y="139001"/>
                </a:lnTo>
                <a:lnTo>
                  <a:pt x="104679" y="104679"/>
                </a:lnTo>
                <a:lnTo>
                  <a:pt x="139001" y="74469"/>
                </a:lnTo>
                <a:lnTo>
                  <a:pt x="177009" y="48796"/>
                </a:lnTo>
                <a:lnTo>
                  <a:pt x="218277" y="28086"/>
                </a:lnTo>
                <a:lnTo>
                  <a:pt x="262378" y="12767"/>
                </a:lnTo>
                <a:lnTo>
                  <a:pt x="308887" y="3262"/>
                </a:lnTo>
                <a:lnTo>
                  <a:pt x="357377" y="0"/>
                </a:lnTo>
                <a:lnTo>
                  <a:pt x="405868" y="3262"/>
                </a:lnTo>
                <a:lnTo>
                  <a:pt x="452377" y="12767"/>
                </a:lnTo>
                <a:lnTo>
                  <a:pt x="496478" y="28086"/>
                </a:lnTo>
                <a:lnTo>
                  <a:pt x="537746" y="48796"/>
                </a:lnTo>
                <a:lnTo>
                  <a:pt x="575754" y="74469"/>
                </a:lnTo>
                <a:lnTo>
                  <a:pt x="610076" y="104679"/>
                </a:lnTo>
                <a:lnTo>
                  <a:pt x="640286" y="139001"/>
                </a:lnTo>
                <a:lnTo>
                  <a:pt x="665959" y="177009"/>
                </a:lnTo>
                <a:lnTo>
                  <a:pt x="686669" y="218277"/>
                </a:lnTo>
                <a:lnTo>
                  <a:pt x="701988" y="262378"/>
                </a:lnTo>
                <a:lnTo>
                  <a:pt x="711493" y="308887"/>
                </a:lnTo>
                <a:lnTo>
                  <a:pt x="714755" y="357377"/>
                </a:lnTo>
                <a:lnTo>
                  <a:pt x="711493" y="405868"/>
                </a:lnTo>
                <a:lnTo>
                  <a:pt x="701988" y="452377"/>
                </a:lnTo>
                <a:lnTo>
                  <a:pt x="686669" y="496478"/>
                </a:lnTo>
                <a:lnTo>
                  <a:pt x="665959" y="537746"/>
                </a:lnTo>
                <a:lnTo>
                  <a:pt x="640286" y="575754"/>
                </a:lnTo>
                <a:lnTo>
                  <a:pt x="610076" y="610076"/>
                </a:lnTo>
                <a:lnTo>
                  <a:pt x="575754" y="640286"/>
                </a:lnTo>
                <a:lnTo>
                  <a:pt x="537746" y="665959"/>
                </a:lnTo>
                <a:lnTo>
                  <a:pt x="496478" y="686669"/>
                </a:lnTo>
                <a:lnTo>
                  <a:pt x="452377" y="701988"/>
                </a:lnTo>
                <a:lnTo>
                  <a:pt x="405868" y="711493"/>
                </a:lnTo>
                <a:lnTo>
                  <a:pt x="357377" y="714756"/>
                </a:lnTo>
                <a:lnTo>
                  <a:pt x="308887" y="711493"/>
                </a:lnTo>
                <a:lnTo>
                  <a:pt x="262378" y="701988"/>
                </a:lnTo>
                <a:lnTo>
                  <a:pt x="218277" y="686669"/>
                </a:lnTo>
                <a:lnTo>
                  <a:pt x="177009" y="665959"/>
                </a:lnTo>
                <a:lnTo>
                  <a:pt x="139001" y="640286"/>
                </a:lnTo>
                <a:lnTo>
                  <a:pt x="104679" y="610076"/>
                </a:lnTo>
                <a:lnTo>
                  <a:pt x="74469" y="575754"/>
                </a:lnTo>
                <a:lnTo>
                  <a:pt x="48796" y="537746"/>
                </a:lnTo>
                <a:lnTo>
                  <a:pt x="28086" y="496478"/>
                </a:lnTo>
                <a:lnTo>
                  <a:pt x="12767" y="452377"/>
                </a:lnTo>
                <a:lnTo>
                  <a:pt x="3262" y="405868"/>
                </a:lnTo>
                <a:lnTo>
                  <a:pt x="0" y="357377"/>
                </a:lnTo>
                <a:close/>
              </a:path>
            </a:pathLst>
          </a:custGeom>
          <a:ln w="6096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 txBox="1"/>
          <p:nvPr/>
        </p:nvSpPr>
        <p:spPr>
          <a:xfrm flipH="1">
            <a:off x="7668344" y="5949280"/>
            <a:ext cx="383100" cy="309220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algn="ctr">
              <a:spcBef>
                <a:spcPts val="71"/>
              </a:spcBef>
            </a:pPr>
            <a:r>
              <a:rPr sz="1200" b="1" spc="-4" dirty="0" err="1">
                <a:cs typeface="Segoe UI Semibold"/>
              </a:rPr>
              <a:t>Т</a:t>
            </a:r>
            <a:r>
              <a:rPr sz="750" b="1" spc="-4" dirty="0" err="1">
                <a:latin typeface="Segoe UI Semibold"/>
                <a:cs typeface="Segoe UI Semibold"/>
              </a:rPr>
              <a:t>ы</a:t>
            </a:r>
            <a:r>
              <a:rPr lang="ru-RU" sz="750" b="1" spc="-4" dirty="0">
                <a:latin typeface="Segoe UI Semibold"/>
                <a:cs typeface="Segoe UI Semibold"/>
              </a:rPr>
              <a:t>с.</a:t>
            </a:r>
            <a:endParaRPr sz="750" dirty="0">
              <a:latin typeface="Segoe UI Semibold"/>
              <a:cs typeface="Segoe UI Semibold"/>
            </a:endParaRPr>
          </a:p>
          <a:p>
            <a:pPr marL="13811" algn="ctr">
              <a:spcBef>
                <a:spcPts val="4"/>
              </a:spcBef>
            </a:pPr>
            <a:r>
              <a:rPr sz="750" b="1" spc="-4" dirty="0">
                <a:latin typeface="Segoe UI Semibold"/>
                <a:cs typeface="Segoe UI Semibold"/>
              </a:rPr>
              <a:t>руб.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43937" y="1451567"/>
            <a:ext cx="1329479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38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 </a:t>
            </a:r>
            <a:r>
              <a:rPr lang="ru-RU" sz="1000" b="1" spc="-8" dirty="0" err="1">
                <a:cs typeface="Segoe UI Semibold"/>
              </a:rPr>
              <a:t>ф</a:t>
            </a:r>
            <a:r>
              <a:rPr sz="1000" b="1" spc="-8" dirty="0" err="1">
                <a:cs typeface="Segoe UI Semibold"/>
              </a:rPr>
              <a:t>изических</a:t>
            </a:r>
            <a:r>
              <a:rPr sz="1000" b="1" dirty="0"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лиц</a:t>
            </a:r>
            <a:endParaRPr sz="1000" dirty="0">
              <a:cs typeface="Segoe UI Semibold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52475" y="2905759"/>
            <a:ext cx="1490189" cy="52209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240030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Налоги на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совокупный  доход</a:t>
            </a:r>
            <a:endParaRPr sz="1000" dirty="0">
              <a:cs typeface="Segoe UI Semibold"/>
            </a:endParaRPr>
          </a:p>
          <a:p>
            <a:pPr marR="3810" algn="r">
              <a:spcBef>
                <a:spcPts val="656"/>
              </a:spcBef>
            </a:pP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167" y="3858391"/>
            <a:ext cx="1381214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4" dirty="0" err="1">
                <a:cs typeface="Segoe UI Semibold"/>
              </a:rPr>
              <a:t>Налог</a:t>
            </a:r>
            <a:r>
              <a:rPr sz="1000" b="1" spc="-4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на</a:t>
            </a:r>
            <a:r>
              <a:rPr sz="1000" b="1" spc="-15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8" dirty="0" err="1">
                <a:cs typeface="Segoe UI Semibold"/>
              </a:rPr>
              <a:t>имущество</a:t>
            </a:r>
            <a:r>
              <a:rPr lang="ru-RU" sz="1000" b="1" spc="-8" dirty="0">
                <a:cs typeface="Segoe UI Semibold"/>
              </a:rPr>
              <a:t> организаций</a:t>
            </a:r>
            <a:endParaRPr sz="1000" dirty="0">
              <a:cs typeface="Segoe UI Semibold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4949" y="4538897"/>
            <a:ext cx="1585866" cy="319556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Государственная</a:t>
            </a:r>
            <a:r>
              <a:rPr sz="1000" b="1" spc="23" dirty="0">
                <a:solidFill>
                  <a:srgbClr val="FFFFFF"/>
                </a:solidFill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пошлина</a:t>
            </a:r>
            <a:endParaRPr sz="1000" dirty="0">
              <a:cs typeface="Segoe UI Semibold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516216" y="1412851"/>
            <a:ext cx="2443677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275749" marR="32385" indent="-266700" algn="r">
              <a:spcBef>
                <a:spcPts val="71"/>
              </a:spcBef>
            </a:pPr>
            <a:r>
              <a:rPr sz="1000" b="1" spc="-4" dirty="0">
                <a:cs typeface="Segoe UI Semibold"/>
              </a:rPr>
              <a:t>Доходы от</a:t>
            </a:r>
            <a:r>
              <a:rPr sz="1000" b="1" spc="-30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использования</a:t>
            </a:r>
            <a:r>
              <a:rPr sz="1000" b="1" spc="4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имущества, </a:t>
            </a:r>
            <a:r>
              <a:rPr sz="1000" b="1" spc="-4" dirty="0">
                <a:cs typeface="Segoe UI Semibold"/>
              </a:rPr>
              <a:t> находящегося в</a:t>
            </a:r>
            <a:r>
              <a:rPr sz="1000" b="1" spc="-15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муниципальной</a:t>
            </a:r>
            <a:endParaRPr sz="1000" dirty="0">
              <a:cs typeface="Segoe UI Semibold"/>
            </a:endParaRPr>
          </a:p>
          <a:p>
            <a:pPr marR="3810" algn="r"/>
            <a:r>
              <a:rPr sz="1000" b="1" spc="-8" dirty="0">
                <a:cs typeface="Segoe UI Semibold"/>
              </a:rPr>
              <a:t>с</a:t>
            </a:r>
            <a:r>
              <a:rPr sz="1000" b="1" spc="-4" dirty="0">
                <a:cs typeface="Segoe UI Semibold"/>
              </a:rPr>
              <a:t>о</a:t>
            </a:r>
            <a:r>
              <a:rPr sz="1000" b="1" spc="-8" dirty="0">
                <a:cs typeface="Segoe UI Semibold"/>
              </a:rPr>
              <a:t>бст</a:t>
            </a:r>
            <a:r>
              <a:rPr sz="1000" b="1" spc="-4" dirty="0">
                <a:cs typeface="Segoe UI Semibold"/>
              </a:rPr>
              <a:t>в</a:t>
            </a:r>
            <a:r>
              <a:rPr sz="1000" b="1" spc="-8" dirty="0">
                <a:cs typeface="Segoe UI Semibold"/>
              </a:rPr>
              <a:t>ен</a:t>
            </a:r>
            <a:r>
              <a:rPr sz="1000" b="1" spc="-4" dirty="0">
                <a:cs typeface="Segoe UI Semibold"/>
              </a:rPr>
              <a:t>нос</a:t>
            </a:r>
            <a:r>
              <a:rPr sz="1000" b="1" dirty="0">
                <a:cs typeface="Segoe UI Semibold"/>
              </a:rPr>
              <a:t>т</a:t>
            </a:r>
            <a:r>
              <a:rPr sz="750" b="1" spc="-4" dirty="0">
                <a:latin typeface="Segoe UI Semibold"/>
                <a:cs typeface="Segoe UI Semibold"/>
              </a:rPr>
              <a:t>и</a:t>
            </a:r>
            <a:endParaRPr sz="750" dirty="0">
              <a:latin typeface="Segoe UI Semibold"/>
              <a:cs typeface="Segoe UI Semibold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7128359" y="2119476"/>
            <a:ext cx="1889492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3821" marR="3810" indent="-84773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Платежи </a:t>
            </a:r>
            <a:r>
              <a:rPr sz="1000" b="1" spc="-4" dirty="0">
                <a:cs typeface="Segoe UI Semibold"/>
              </a:rPr>
              <a:t>при пользовании  природными</a:t>
            </a:r>
            <a:r>
              <a:rPr sz="1000" b="1" spc="158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ресурсами</a:t>
            </a:r>
            <a:endParaRPr sz="1000" dirty="0">
              <a:cs typeface="Segoe UI Semibold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7040169" y="3192456"/>
            <a:ext cx="2070769" cy="470802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72904" marR="3810" indent="-363855">
              <a:spcBef>
                <a:spcPts val="71"/>
              </a:spcBef>
            </a:pPr>
            <a:r>
              <a:rPr lang="ru-RU" sz="1000" b="1" spc="-4" dirty="0">
                <a:cs typeface="Segoe UI Semibold"/>
              </a:rPr>
              <a:t>            </a:t>
            </a:r>
            <a:r>
              <a:rPr sz="1000" b="1" spc="-4" dirty="0" err="1">
                <a:cs typeface="Segoe UI Semibold"/>
              </a:rPr>
              <a:t>Доходы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от</a:t>
            </a:r>
            <a:r>
              <a:rPr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продажи</a:t>
            </a:r>
            <a:r>
              <a:rPr lang="ru-RU" sz="1000" b="1" spc="-4" dirty="0">
                <a:cs typeface="Segoe UI Semibold"/>
              </a:rPr>
              <a:t> </a:t>
            </a:r>
            <a:r>
              <a:rPr sz="1000" b="1" spc="-4" dirty="0" err="1">
                <a:cs typeface="Segoe UI Semibold"/>
              </a:rPr>
              <a:t>материальных</a:t>
            </a:r>
            <a:r>
              <a:rPr sz="1000" b="1" spc="-4" dirty="0">
                <a:cs typeface="Segoe UI Semibold"/>
              </a:rPr>
              <a:t>  и нематериальных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активов</a:t>
            </a:r>
            <a:endParaRPr sz="1000" dirty="0">
              <a:cs typeface="Segoe UI Semibold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7454720" y="4350699"/>
            <a:ext cx="1722898" cy="31691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9525" marR="3810" indent="117634">
              <a:spcBef>
                <a:spcPts val="71"/>
              </a:spcBef>
            </a:pPr>
            <a:r>
              <a:rPr sz="1000" b="1" spc="-8" dirty="0">
                <a:cs typeface="Segoe UI Semibold"/>
              </a:rPr>
              <a:t>Штрафы,</a:t>
            </a:r>
            <a:r>
              <a:rPr sz="1000" b="1" spc="-41" dirty="0">
                <a:cs typeface="Segoe UI Semibold"/>
              </a:rPr>
              <a:t> </a:t>
            </a:r>
            <a:r>
              <a:rPr sz="1000" b="1" spc="-4" dirty="0">
                <a:cs typeface="Segoe UI Semibold"/>
              </a:rPr>
              <a:t>санкции,  </a:t>
            </a:r>
            <a:r>
              <a:rPr lang="ru-RU" sz="1000" b="1" spc="-4" dirty="0">
                <a:cs typeface="Segoe UI Semibold"/>
              </a:rPr>
              <a:t>           </a:t>
            </a:r>
            <a:r>
              <a:rPr lang="ru-RU" sz="1000" b="1" spc="-8" dirty="0">
                <a:cs typeface="Segoe UI Semibold"/>
              </a:rPr>
              <a:t>в</a:t>
            </a:r>
            <a:r>
              <a:rPr sz="1000" b="1" spc="-8" dirty="0" err="1">
                <a:cs typeface="Segoe UI Semibold"/>
              </a:rPr>
              <a:t>озмещение</a:t>
            </a:r>
            <a:r>
              <a:rPr sz="1000" b="1" spc="8" dirty="0">
                <a:cs typeface="Segoe UI Semibold"/>
              </a:rPr>
              <a:t> </a:t>
            </a:r>
            <a:r>
              <a:rPr sz="1000" b="1" spc="-8" dirty="0">
                <a:cs typeface="Segoe UI Semibold"/>
              </a:rPr>
              <a:t>ущерба</a:t>
            </a:r>
            <a:endParaRPr sz="1000" dirty="0">
              <a:cs typeface="Segoe UI Semibold"/>
            </a:endParaRPr>
          </a:p>
        </p:txBody>
      </p:sp>
      <p:sp>
        <p:nvSpPr>
          <p:cNvPr id="140" name="Заголовок 1"/>
          <p:cNvSpPr txBox="1">
            <a:spLocks/>
          </p:cNvSpPr>
          <p:nvPr/>
        </p:nvSpPr>
        <p:spPr>
          <a:xfrm>
            <a:off x="1240154" y="531002"/>
            <a:ext cx="6531866" cy="5239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</a:rPr>
              <a:t>Объем и структура налоговых и неналоговых доходов</a:t>
            </a:r>
          </a:p>
          <a:p>
            <a:pPr algn="ctr"/>
            <a:r>
              <a:rPr lang="ru-RU" sz="2400" b="1" dirty="0">
                <a:solidFill>
                  <a:srgbClr val="0070C0"/>
                </a:solidFill>
              </a:rPr>
              <a:t>2027 год</a:t>
            </a:r>
          </a:p>
        </p:txBody>
      </p:sp>
      <p:sp>
        <p:nvSpPr>
          <p:cNvPr id="118" name="object 39"/>
          <p:cNvSpPr/>
          <p:nvPr/>
        </p:nvSpPr>
        <p:spPr>
          <a:xfrm>
            <a:off x="2593251" y="1451567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7" name="Прямая со стрелкой 46"/>
          <p:cNvCxnSpPr/>
          <p:nvPr/>
        </p:nvCxnSpPr>
        <p:spPr>
          <a:xfrm>
            <a:off x="3107718" y="2119430"/>
            <a:ext cx="257463" cy="4420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object 39"/>
          <p:cNvSpPr/>
          <p:nvPr/>
        </p:nvSpPr>
        <p:spPr>
          <a:xfrm>
            <a:off x="1672353" y="2812923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7" name="object 39"/>
          <p:cNvSpPr/>
          <p:nvPr/>
        </p:nvSpPr>
        <p:spPr>
          <a:xfrm>
            <a:off x="1958198" y="3665330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8" name="object 39"/>
          <p:cNvSpPr/>
          <p:nvPr/>
        </p:nvSpPr>
        <p:spPr>
          <a:xfrm>
            <a:off x="2757154" y="417512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49" name="Прямая со стрелкой 48"/>
          <p:cNvCxnSpPr/>
          <p:nvPr/>
        </p:nvCxnSpPr>
        <p:spPr>
          <a:xfrm>
            <a:off x="2577347" y="2484197"/>
            <a:ext cx="438626" cy="328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2445450" y="3145538"/>
            <a:ext cx="4742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flipV="1">
            <a:off x="2626802" y="3560529"/>
            <a:ext cx="389171" cy="2850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Прямая со стрелкой 91"/>
          <p:cNvCxnSpPr/>
          <p:nvPr/>
        </p:nvCxnSpPr>
        <p:spPr>
          <a:xfrm flipV="1">
            <a:off x="3244406" y="3770756"/>
            <a:ext cx="138589" cy="466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 стрелкой 122"/>
          <p:cNvCxnSpPr/>
          <p:nvPr/>
        </p:nvCxnSpPr>
        <p:spPr>
          <a:xfrm flipH="1">
            <a:off x="1240154" y="1610024"/>
            <a:ext cx="1386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 стрелкой 142"/>
          <p:cNvCxnSpPr/>
          <p:nvPr/>
        </p:nvCxnSpPr>
        <p:spPr>
          <a:xfrm flipH="1">
            <a:off x="1240154" y="2182709"/>
            <a:ext cx="61355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Прямая со стрелкой 146"/>
          <p:cNvCxnSpPr/>
          <p:nvPr/>
        </p:nvCxnSpPr>
        <p:spPr>
          <a:xfrm flipH="1">
            <a:off x="1280564" y="3136093"/>
            <a:ext cx="38570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Прямая со стрелкой 148"/>
          <p:cNvCxnSpPr/>
          <p:nvPr/>
        </p:nvCxnSpPr>
        <p:spPr>
          <a:xfrm flipH="1">
            <a:off x="1240154" y="4062794"/>
            <a:ext cx="69332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 стрелкой 150"/>
          <p:cNvCxnSpPr/>
          <p:nvPr/>
        </p:nvCxnSpPr>
        <p:spPr>
          <a:xfrm flipH="1">
            <a:off x="1240154" y="4797152"/>
            <a:ext cx="1556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object 11"/>
          <p:cNvSpPr/>
          <p:nvPr/>
        </p:nvSpPr>
        <p:spPr>
          <a:xfrm>
            <a:off x="4733854" y="2511527"/>
            <a:ext cx="1257589" cy="12680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4" name="object 39"/>
          <p:cNvSpPr/>
          <p:nvPr/>
        </p:nvSpPr>
        <p:spPr>
          <a:xfrm>
            <a:off x="6028716" y="4148245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5" name="object 39"/>
          <p:cNvSpPr/>
          <p:nvPr/>
        </p:nvSpPr>
        <p:spPr>
          <a:xfrm>
            <a:off x="6233855" y="3041734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7" name="object 39"/>
          <p:cNvSpPr/>
          <p:nvPr/>
        </p:nvSpPr>
        <p:spPr>
          <a:xfrm>
            <a:off x="5991211" y="1935676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8" name="object 39"/>
          <p:cNvSpPr/>
          <p:nvPr/>
        </p:nvSpPr>
        <p:spPr>
          <a:xfrm>
            <a:off x="5216491" y="1361809"/>
            <a:ext cx="773097" cy="747606"/>
          </a:xfrm>
          <a:custGeom>
            <a:avLst/>
            <a:gdLst/>
            <a:ahLst/>
            <a:cxnLst/>
            <a:rect l="l" t="t" r="r" b="b"/>
            <a:pathLst>
              <a:path w="695325" h="693419">
                <a:moveTo>
                  <a:pt x="347471" y="0"/>
                </a:moveTo>
                <a:lnTo>
                  <a:pt x="300323" y="3164"/>
                </a:lnTo>
                <a:lnTo>
                  <a:pt x="255102" y="12382"/>
                </a:lnTo>
                <a:lnTo>
                  <a:pt x="212222" y="27241"/>
                </a:lnTo>
                <a:lnTo>
                  <a:pt x="172099" y="47328"/>
                </a:lnTo>
                <a:lnTo>
                  <a:pt x="135144" y="72231"/>
                </a:lnTo>
                <a:lnTo>
                  <a:pt x="101774" y="101536"/>
                </a:lnTo>
                <a:lnTo>
                  <a:pt x="72402" y="134831"/>
                </a:lnTo>
                <a:lnTo>
                  <a:pt x="47441" y="171704"/>
                </a:lnTo>
                <a:lnTo>
                  <a:pt x="27306" y="211740"/>
                </a:lnTo>
                <a:lnTo>
                  <a:pt x="12412" y="254529"/>
                </a:lnTo>
                <a:lnTo>
                  <a:pt x="3172" y="299656"/>
                </a:lnTo>
                <a:lnTo>
                  <a:pt x="0" y="346710"/>
                </a:lnTo>
                <a:lnTo>
                  <a:pt x="3172" y="393763"/>
                </a:lnTo>
                <a:lnTo>
                  <a:pt x="12412" y="438890"/>
                </a:lnTo>
                <a:lnTo>
                  <a:pt x="27306" y="481679"/>
                </a:lnTo>
                <a:lnTo>
                  <a:pt x="47441" y="521716"/>
                </a:lnTo>
                <a:lnTo>
                  <a:pt x="72402" y="558588"/>
                </a:lnTo>
                <a:lnTo>
                  <a:pt x="101774" y="591883"/>
                </a:lnTo>
                <a:lnTo>
                  <a:pt x="135144" y="621188"/>
                </a:lnTo>
                <a:lnTo>
                  <a:pt x="172099" y="646091"/>
                </a:lnTo>
                <a:lnTo>
                  <a:pt x="212222" y="666178"/>
                </a:lnTo>
                <a:lnTo>
                  <a:pt x="255102" y="681037"/>
                </a:lnTo>
                <a:lnTo>
                  <a:pt x="300323" y="690255"/>
                </a:lnTo>
                <a:lnTo>
                  <a:pt x="347471" y="693420"/>
                </a:lnTo>
                <a:lnTo>
                  <a:pt x="394620" y="690255"/>
                </a:lnTo>
                <a:lnTo>
                  <a:pt x="439841" y="681037"/>
                </a:lnTo>
                <a:lnTo>
                  <a:pt x="482721" y="666178"/>
                </a:lnTo>
                <a:lnTo>
                  <a:pt x="522844" y="646091"/>
                </a:lnTo>
                <a:lnTo>
                  <a:pt x="559799" y="621188"/>
                </a:lnTo>
                <a:lnTo>
                  <a:pt x="593169" y="591883"/>
                </a:lnTo>
                <a:lnTo>
                  <a:pt x="622541" y="558588"/>
                </a:lnTo>
                <a:lnTo>
                  <a:pt x="647502" y="521716"/>
                </a:lnTo>
                <a:lnTo>
                  <a:pt x="667637" y="481679"/>
                </a:lnTo>
                <a:lnTo>
                  <a:pt x="682531" y="438890"/>
                </a:lnTo>
                <a:lnTo>
                  <a:pt x="691771" y="393763"/>
                </a:lnTo>
                <a:lnTo>
                  <a:pt x="694944" y="346710"/>
                </a:lnTo>
                <a:lnTo>
                  <a:pt x="691771" y="299656"/>
                </a:lnTo>
                <a:lnTo>
                  <a:pt x="682531" y="254529"/>
                </a:lnTo>
                <a:lnTo>
                  <a:pt x="667637" y="211740"/>
                </a:lnTo>
                <a:lnTo>
                  <a:pt x="647502" y="171704"/>
                </a:lnTo>
                <a:lnTo>
                  <a:pt x="622541" y="134831"/>
                </a:lnTo>
                <a:lnTo>
                  <a:pt x="593169" y="101536"/>
                </a:lnTo>
                <a:lnTo>
                  <a:pt x="559799" y="72231"/>
                </a:lnTo>
                <a:lnTo>
                  <a:pt x="522844" y="47328"/>
                </a:lnTo>
                <a:lnTo>
                  <a:pt x="482721" y="27241"/>
                </a:lnTo>
                <a:lnTo>
                  <a:pt x="439841" y="12382"/>
                </a:lnTo>
                <a:lnTo>
                  <a:pt x="394620" y="3164"/>
                </a:lnTo>
                <a:lnTo>
                  <a:pt x="347471" y="0"/>
                </a:lnTo>
                <a:close/>
              </a:path>
            </a:pathLst>
          </a:custGeom>
          <a:solidFill>
            <a:srgbClr val="CACACA"/>
          </a:solidFill>
        </p:spPr>
        <p:txBody>
          <a:bodyPr wrap="square" lIns="0" tIns="0" rIns="0" bIns="0" rtlCol="0"/>
          <a:lstStyle/>
          <a:p>
            <a:endParaRPr sz="1350"/>
          </a:p>
        </p:txBody>
      </p:sp>
      <p:cxnSp>
        <p:nvCxnSpPr>
          <p:cNvPr id="161" name="Прямая со стрелкой 160"/>
          <p:cNvCxnSpPr/>
          <p:nvPr/>
        </p:nvCxnSpPr>
        <p:spPr>
          <a:xfrm>
            <a:off x="5989588" y="1610024"/>
            <a:ext cx="6308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>
            <a:endCxn id="131" idx="1"/>
          </p:cNvCxnSpPr>
          <p:nvPr/>
        </p:nvCxnSpPr>
        <p:spPr>
          <a:xfrm>
            <a:off x="6732240" y="2276872"/>
            <a:ext cx="396119" cy="10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>
            <a:cxnSpLocks/>
          </p:cNvCxnSpPr>
          <p:nvPr/>
        </p:nvCxnSpPr>
        <p:spPr>
          <a:xfrm flipV="1">
            <a:off x="6989106" y="3467455"/>
            <a:ext cx="412003" cy="113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Прямая со стрелкой 169"/>
          <p:cNvCxnSpPr>
            <a:cxnSpLocks/>
          </p:cNvCxnSpPr>
          <p:nvPr/>
        </p:nvCxnSpPr>
        <p:spPr>
          <a:xfrm>
            <a:off x="6805610" y="4558114"/>
            <a:ext cx="6454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5508104" y="2119430"/>
            <a:ext cx="0" cy="4194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 стрелкой 177"/>
          <p:cNvCxnSpPr/>
          <p:nvPr/>
        </p:nvCxnSpPr>
        <p:spPr>
          <a:xfrm flipH="1">
            <a:off x="5847307" y="2561462"/>
            <a:ext cx="247733" cy="2352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 стрелкой 183"/>
          <p:cNvCxnSpPr>
            <a:cxnSpLocks/>
          </p:cNvCxnSpPr>
          <p:nvPr/>
        </p:nvCxnSpPr>
        <p:spPr>
          <a:xfrm flipH="1">
            <a:off x="5847307" y="3478835"/>
            <a:ext cx="36064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Прямая со стрелкой 187"/>
          <p:cNvCxnSpPr>
            <a:cxnSpLocks/>
          </p:cNvCxnSpPr>
          <p:nvPr/>
        </p:nvCxnSpPr>
        <p:spPr>
          <a:xfrm flipH="1" flipV="1">
            <a:off x="5508105" y="3743344"/>
            <a:ext cx="561836" cy="5375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TextBox 195"/>
          <p:cNvSpPr txBox="1"/>
          <p:nvPr/>
        </p:nvSpPr>
        <p:spPr>
          <a:xfrm>
            <a:off x="2987824" y="2780928"/>
            <a:ext cx="11269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доходы – 58517,2</a:t>
            </a:r>
          </a:p>
        </p:txBody>
      </p:sp>
      <p:sp>
        <p:nvSpPr>
          <p:cNvPr id="197" name="TextBox 196"/>
          <p:cNvSpPr txBox="1"/>
          <p:nvPr/>
        </p:nvSpPr>
        <p:spPr>
          <a:xfrm>
            <a:off x="4749065" y="2820099"/>
            <a:ext cx="12775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Неналоговые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доходы – 4984,5</a:t>
            </a:r>
          </a:p>
        </p:txBody>
      </p:sp>
      <p:pic>
        <p:nvPicPr>
          <p:cNvPr id="201" name="Содержимое 4" descr="1200px-Flag_of_Karachay-Cherkessia.svg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202" name="Рисунок 201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1" name="TextBox 60"/>
          <p:cNvSpPr txBox="1"/>
          <p:nvPr/>
        </p:nvSpPr>
        <p:spPr>
          <a:xfrm>
            <a:off x="2651504" y="169419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30879,0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07704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5425,2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763688" y="299695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8312,0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051720" y="39330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7960,0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2843808" y="443711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5941,0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5292080" y="1628800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4542,6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6084168" y="2132856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62,1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288586" y="3284732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100,0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116236" y="4391243"/>
            <a:ext cx="64807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279,8</a:t>
            </a:r>
          </a:p>
        </p:txBody>
      </p:sp>
    </p:spTree>
    <p:extLst>
      <p:ext uri="{BB962C8B-B14F-4D97-AF65-F5344CB8AC3E}">
        <p14:creationId xmlns:p14="http://schemas.microsoft.com/office/powerpoint/2010/main" val="18752507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415659" y="857250"/>
            <a:ext cx="2728340" cy="18699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" name="object 4"/>
          <p:cNvSpPr/>
          <p:nvPr/>
        </p:nvSpPr>
        <p:spPr>
          <a:xfrm>
            <a:off x="6557391" y="4626864"/>
            <a:ext cx="1572768" cy="103212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" name="object 5"/>
          <p:cNvSpPr/>
          <p:nvPr/>
        </p:nvSpPr>
        <p:spPr>
          <a:xfrm>
            <a:off x="6696456" y="5355793"/>
            <a:ext cx="74581" cy="10326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6028182" y="3650741"/>
            <a:ext cx="2567178" cy="110871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6500242" y="3155823"/>
            <a:ext cx="1504187" cy="678942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6036182" y="2456307"/>
            <a:ext cx="2578608" cy="964692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6499098" y="5145785"/>
            <a:ext cx="914400" cy="789812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6054472" y="4053077"/>
            <a:ext cx="2132837" cy="95326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6496813" y="3391281"/>
            <a:ext cx="2133980" cy="96469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6043041" y="2548891"/>
            <a:ext cx="2034540" cy="109042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6513958" y="2100833"/>
            <a:ext cx="2076830" cy="878967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/>
          <p:nvPr/>
        </p:nvSpPr>
        <p:spPr>
          <a:xfrm>
            <a:off x="7286625" y="2366009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5" name="object 15"/>
          <p:cNvSpPr txBox="1"/>
          <p:nvPr/>
        </p:nvSpPr>
        <p:spPr>
          <a:xfrm>
            <a:off x="7505224" y="2387823"/>
            <a:ext cx="449104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dirty="0">
                <a:solidFill>
                  <a:srgbClr val="404040"/>
                </a:solidFill>
                <a:latin typeface="Impact"/>
                <a:cs typeface="Impact"/>
              </a:rPr>
              <a:t>Дот</a:t>
            </a: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а</a:t>
            </a:r>
            <a:r>
              <a:rPr sz="900" spc="-4" dirty="0">
                <a:solidFill>
                  <a:srgbClr val="404040"/>
                </a:solidFill>
                <a:latin typeface="Impact"/>
                <a:cs typeface="Impact"/>
              </a:rPr>
              <a:t>ции</a:t>
            </a:r>
            <a:endParaRPr sz="900">
              <a:latin typeface="Impact"/>
              <a:cs typeface="Impact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819137" y="2197989"/>
            <a:ext cx="492633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7" name="object 17"/>
          <p:cNvSpPr/>
          <p:nvPr/>
        </p:nvSpPr>
        <p:spPr>
          <a:xfrm>
            <a:off x="6179057" y="2826638"/>
            <a:ext cx="884682" cy="216027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8" name="object 18"/>
          <p:cNvSpPr txBox="1"/>
          <p:nvPr/>
        </p:nvSpPr>
        <p:spPr>
          <a:xfrm>
            <a:off x="6341173" y="2223668"/>
            <a:ext cx="699611" cy="78162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R="3810" algn="r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A</a:t>
            </a:r>
            <a:endParaRPr sz="2700" dirty="0">
              <a:latin typeface="Impact"/>
              <a:cs typeface="Impact"/>
            </a:endParaRPr>
          </a:p>
          <a:p>
            <a:pPr marL="9525">
              <a:spcBef>
                <a:spcPts val="1680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Субвенции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439787" y="2923795"/>
            <a:ext cx="493776" cy="498347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0" name="object 20"/>
          <p:cNvSpPr txBox="1"/>
          <p:nvPr/>
        </p:nvSpPr>
        <p:spPr>
          <a:xfrm>
            <a:off x="7468647" y="2949664"/>
            <a:ext cx="208598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B</a:t>
            </a:r>
            <a:endParaRPr sz="2700">
              <a:latin typeface="Impact"/>
              <a:cs typeface="Impact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244333" y="3765041"/>
            <a:ext cx="884682" cy="286893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2" name="object 22"/>
          <p:cNvSpPr txBox="1"/>
          <p:nvPr/>
        </p:nvSpPr>
        <p:spPr>
          <a:xfrm>
            <a:off x="7430739" y="3839432"/>
            <a:ext cx="511969" cy="1481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900" spc="-8" dirty="0">
                <a:solidFill>
                  <a:srgbClr val="404040"/>
                </a:solidFill>
                <a:latin typeface="Impact"/>
                <a:cs typeface="Impact"/>
              </a:rPr>
              <a:t>Субсидии</a:t>
            </a:r>
            <a:endParaRPr sz="900" dirty="0">
              <a:latin typeface="Impact"/>
              <a:cs typeface="Impact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715125" y="3544443"/>
            <a:ext cx="492633" cy="49720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24" name="object 24"/>
          <p:cNvSpPr txBox="1"/>
          <p:nvPr/>
        </p:nvSpPr>
        <p:spPr>
          <a:xfrm>
            <a:off x="6743509" y="3570160"/>
            <a:ext cx="209074" cy="42511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2700" dirty="0">
                <a:solidFill>
                  <a:srgbClr val="404040"/>
                </a:solidFill>
                <a:latin typeface="Impact"/>
                <a:cs typeface="Impact"/>
              </a:rPr>
              <a:t>C</a:t>
            </a:r>
            <a:endParaRPr sz="2700" dirty="0">
              <a:latin typeface="Impact"/>
              <a:cs typeface="Impac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546057" y="4361851"/>
            <a:ext cx="884682" cy="272605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ru-RU" sz="9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</a:rPr>
              <a:t>Межбюджетные трансферты</a:t>
            </a:r>
            <a:endParaRPr sz="9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8400" y="2145697"/>
            <a:ext cx="5642983" cy="2148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0" name="object 30"/>
          <p:cNvSpPr/>
          <p:nvPr/>
        </p:nvSpPr>
        <p:spPr>
          <a:xfrm>
            <a:off x="1959101" y="2136267"/>
            <a:ext cx="670941" cy="281177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1" name="object 31"/>
          <p:cNvSpPr/>
          <p:nvPr/>
        </p:nvSpPr>
        <p:spPr>
          <a:xfrm>
            <a:off x="3346704" y="2136267"/>
            <a:ext cx="651509" cy="281177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32" name="object 32"/>
          <p:cNvSpPr/>
          <p:nvPr/>
        </p:nvSpPr>
        <p:spPr>
          <a:xfrm>
            <a:off x="4713733" y="2136267"/>
            <a:ext cx="670940" cy="281177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graphicFrame>
        <p:nvGraphicFramePr>
          <p:cNvPr id="33" name="object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57572"/>
              </p:ext>
            </p:extLst>
          </p:nvPr>
        </p:nvGraphicFramePr>
        <p:xfrm>
          <a:off x="312227" y="2182472"/>
          <a:ext cx="5866830" cy="223880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8844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8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484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2025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2026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2027 год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300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3238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88900" marR="137795" algn="just">
                        <a:lnSpc>
                          <a:spcPct val="100000"/>
                        </a:lnSpc>
                      </a:pP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поступления </a:t>
                      </a:r>
                      <a:r>
                        <a:rPr sz="1100" b="1" spc="-2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 </a:t>
                      </a:r>
                      <a:r>
                        <a:rPr sz="1100" b="1" spc="-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других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бюджетов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бюджетной  </a:t>
                      </a: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системы</a:t>
                      </a:r>
                      <a:r>
                        <a:rPr sz="1100" b="1" spc="4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РФ: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29528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481284,4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480940,4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ru-RU"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480898,6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129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1100" b="1" spc="-15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66646,0</a:t>
                      </a: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66646,0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66646,0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8104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48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21923,5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21923,5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21923,5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8482">
                <a:tc>
                  <a:txBody>
                    <a:bodyPr/>
                    <a:lstStyle/>
                    <a:p>
                      <a:pPr marL="88900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sz="1100" b="1" spc="-1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  <a:endParaRPr sz="11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392714,9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392370,9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5"/>
                        </a:spcBef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392329,1</a:t>
                      </a:r>
                      <a:endParaRPr sz="1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7762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9" name="Заголовок 1"/>
          <p:cNvSpPr txBox="1">
            <a:spLocks/>
          </p:cNvSpPr>
          <p:nvPr/>
        </p:nvSpPr>
        <p:spPr>
          <a:xfrm>
            <a:off x="1978993" y="625998"/>
            <a:ext cx="5451746" cy="4987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t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</p:txBody>
      </p:sp>
      <p:pic>
        <p:nvPicPr>
          <p:cNvPr id="42" name="Содержимое 4" descr="1200px-Flag_of_Karachay-Cherkessia.svg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3" name="Рисунок 42" descr="kchr_gerb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0720AF-D40F-4051-8B46-1330C1C13415}"/>
              </a:ext>
            </a:extLst>
          </p:cNvPr>
          <p:cNvSpPr txBox="1"/>
          <p:nvPr/>
        </p:nvSpPr>
        <p:spPr>
          <a:xfrm>
            <a:off x="5321624" y="1918912"/>
            <a:ext cx="936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 err="1"/>
              <a:t>Тыс.руб</a:t>
            </a:r>
            <a:r>
              <a:rPr lang="ru-RU" sz="1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881279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/>
          <p:nvPr/>
        </p:nvSpPr>
        <p:spPr>
          <a:xfrm>
            <a:off x="3563888" y="2039068"/>
            <a:ext cx="978408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" name="object 6"/>
          <p:cNvSpPr/>
          <p:nvPr/>
        </p:nvSpPr>
        <p:spPr>
          <a:xfrm>
            <a:off x="5192082" y="4588918"/>
            <a:ext cx="978408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" name="object 7"/>
          <p:cNvSpPr/>
          <p:nvPr/>
        </p:nvSpPr>
        <p:spPr>
          <a:xfrm>
            <a:off x="5171946" y="5824078"/>
            <a:ext cx="978408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8" name="object 8"/>
          <p:cNvSpPr/>
          <p:nvPr/>
        </p:nvSpPr>
        <p:spPr>
          <a:xfrm>
            <a:off x="5174815" y="5395990"/>
            <a:ext cx="978408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9" name="object 9"/>
          <p:cNvSpPr/>
          <p:nvPr/>
        </p:nvSpPr>
        <p:spPr>
          <a:xfrm>
            <a:off x="5183380" y="4173659"/>
            <a:ext cx="978408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0" name="object 10"/>
          <p:cNvSpPr/>
          <p:nvPr/>
        </p:nvSpPr>
        <p:spPr>
          <a:xfrm>
            <a:off x="5192654" y="4993915"/>
            <a:ext cx="977265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1" name="object 11"/>
          <p:cNvSpPr/>
          <p:nvPr/>
        </p:nvSpPr>
        <p:spPr>
          <a:xfrm>
            <a:off x="5170279" y="3735684"/>
            <a:ext cx="977265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" name="object 12"/>
          <p:cNvSpPr/>
          <p:nvPr/>
        </p:nvSpPr>
        <p:spPr>
          <a:xfrm>
            <a:off x="5114521" y="2907662"/>
            <a:ext cx="978408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3" name="object 13"/>
          <p:cNvSpPr/>
          <p:nvPr/>
        </p:nvSpPr>
        <p:spPr>
          <a:xfrm>
            <a:off x="5141023" y="2463922"/>
            <a:ext cx="925404" cy="586360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4" name="object 14"/>
          <p:cNvSpPr txBox="1"/>
          <p:nvPr/>
        </p:nvSpPr>
        <p:spPr>
          <a:xfrm>
            <a:off x="3695710" y="1778943"/>
            <a:ext cx="633663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sz="1200" b="1" spc="-83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329373" y="2040789"/>
            <a:ext cx="977264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49" name="object 49"/>
          <p:cNvSpPr/>
          <p:nvPr/>
        </p:nvSpPr>
        <p:spPr>
          <a:xfrm>
            <a:off x="3651818" y="4576233"/>
            <a:ext cx="977264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0" name="object 50"/>
          <p:cNvSpPr/>
          <p:nvPr/>
        </p:nvSpPr>
        <p:spPr>
          <a:xfrm>
            <a:off x="3657656" y="5824076"/>
            <a:ext cx="978407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1" name="object 51"/>
          <p:cNvSpPr/>
          <p:nvPr/>
        </p:nvSpPr>
        <p:spPr>
          <a:xfrm>
            <a:off x="3650675" y="5405824"/>
            <a:ext cx="978407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2" name="object 52"/>
          <p:cNvSpPr/>
          <p:nvPr/>
        </p:nvSpPr>
        <p:spPr>
          <a:xfrm>
            <a:off x="3668848" y="4164519"/>
            <a:ext cx="1008112" cy="5760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3" name="object 53"/>
          <p:cNvSpPr/>
          <p:nvPr/>
        </p:nvSpPr>
        <p:spPr>
          <a:xfrm>
            <a:off x="3667275" y="4985095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4" name="object 54"/>
          <p:cNvSpPr/>
          <p:nvPr/>
        </p:nvSpPr>
        <p:spPr>
          <a:xfrm>
            <a:off x="3626030" y="3737740"/>
            <a:ext cx="978407" cy="556640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5" name="object 55"/>
          <p:cNvSpPr/>
          <p:nvPr/>
        </p:nvSpPr>
        <p:spPr>
          <a:xfrm>
            <a:off x="3595566" y="2907662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6" name="object 56"/>
          <p:cNvSpPr/>
          <p:nvPr/>
        </p:nvSpPr>
        <p:spPr>
          <a:xfrm>
            <a:off x="3596986" y="2478781"/>
            <a:ext cx="977264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7" name="object 57"/>
          <p:cNvSpPr txBox="1"/>
          <p:nvPr/>
        </p:nvSpPr>
        <p:spPr>
          <a:xfrm>
            <a:off x="4505453" y="1778943"/>
            <a:ext cx="63557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sz="1200" b="1" spc="-83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5082282" y="2040789"/>
            <a:ext cx="977265" cy="55664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59" name="object 59"/>
          <p:cNvSpPr/>
          <p:nvPr/>
        </p:nvSpPr>
        <p:spPr>
          <a:xfrm>
            <a:off x="4410462" y="4576233"/>
            <a:ext cx="978407" cy="55664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0" name="object 60"/>
          <p:cNvSpPr/>
          <p:nvPr/>
        </p:nvSpPr>
        <p:spPr>
          <a:xfrm>
            <a:off x="4440486" y="5824077"/>
            <a:ext cx="977265" cy="55664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1" name="object 61"/>
          <p:cNvSpPr/>
          <p:nvPr/>
        </p:nvSpPr>
        <p:spPr>
          <a:xfrm>
            <a:off x="4427984" y="5388605"/>
            <a:ext cx="977265" cy="5577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2" name="object 62"/>
          <p:cNvSpPr/>
          <p:nvPr/>
        </p:nvSpPr>
        <p:spPr>
          <a:xfrm>
            <a:off x="4376674" y="4148940"/>
            <a:ext cx="977264" cy="5577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3" name="object 63"/>
          <p:cNvSpPr/>
          <p:nvPr/>
        </p:nvSpPr>
        <p:spPr>
          <a:xfrm>
            <a:off x="4435280" y="4978616"/>
            <a:ext cx="978407" cy="55664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4" name="object 64"/>
          <p:cNvSpPr/>
          <p:nvPr/>
        </p:nvSpPr>
        <p:spPr>
          <a:xfrm>
            <a:off x="4375189" y="3727837"/>
            <a:ext cx="978408" cy="557784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5" name="object 65"/>
          <p:cNvSpPr/>
          <p:nvPr/>
        </p:nvSpPr>
        <p:spPr>
          <a:xfrm>
            <a:off x="4344162" y="2902195"/>
            <a:ext cx="978407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66" name="object 66"/>
          <p:cNvSpPr/>
          <p:nvPr/>
        </p:nvSpPr>
        <p:spPr>
          <a:xfrm>
            <a:off x="4357470" y="2469777"/>
            <a:ext cx="977265" cy="556641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78" name="object 78"/>
          <p:cNvSpPr txBox="1"/>
          <p:nvPr/>
        </p:nvSpPr>
        <p:spPr>
          <a:xfrm>
            <a:off x="5298847" y="1778943"/>
            <a:ext cx="642520" cy="19428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 algn="ctr">
              <a:spcBef>
                <a:spcPts val="75"/>
              </a:spcBef>
            </a:pPr>
            <a:r>
              <a:rPr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RU" sz="1200" b="1" spc="-8" dirty="0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sz="1200" b="1" spc="-8" dirty="0" err="1">
                <a:solidFill>
                  <a:srgbClr val="58585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Заголовок 1"/>
          <p:cNvSpPr txBox="1">
            <a:spLocks/>
          </p:cNvSpPr>
          <p:nvPr/>
        </p:nvSpPr>
        <p:spPr>
          <a:xfrm>
            <a:off x="2450591" y="513685"/>
            <a:ext cx="5361769" cy="4670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34290" rIns="0" bIns="0" anchor="t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Объем и структура расходов бюджета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107504" y="2121625"/>
            <a:ext cx="3165423" cy="33232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100558" y="3791330"/>
            <a:ext cx="3165422" cy="329299"/>
          </a:xfrm>
          <a:prstGeom prst="roundRect">
            <a:avLst/>
          </a:prstGeom>
          <a:solidFill>
            <a:srgbClr val="66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100558" y="4188888"/>
            <a:ext cx="3156047" cy="35834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85557" y="4619526"/>
            <a:ext cx="3187370" cy="38591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100558" y="5067985"/>
            <a:ext cx="3165422" cy="356910"/>
          </a:xfrm>
          <a:prstGeom prst="roundRect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122504" y="5458507"/>
            <a:ext cx="3165423" cy="372324"/>
          </a:xfrm>
          <a:prstGeom prst="roundRect">
            <a:avLst/>
          </a:prstGeom>
          <a:solidFill>
            <a:srgbClr val="D9839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116706" y="5878155"/>
            <a:ext cx="3165423" cy="383448"/>
          </a:xfrm>
          <a:prstGeom prst="roundRect">
            <a:avLst/>
          </a:prstGeom>
          <a:solidFill>
            <a:srgbClr val="C0408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116279" y="2539621"/>
            <a:ext cx="3165424" cy="362574"/>
          </a:xfrm>
          <a:prstGeom prst="roundRect">
            <a:avLst/>
          </a:prstGeom>
          <a:solidFill>
            <a:srgbClr val="D6E1F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122853" y="3015947"/>
            <a:ext cx="3165423" cy="341214"/>
          </a:xfrm>
          <a:prstGeom prst="roundRect">
            <a:avLst/>
          </a:prstGeom>
          <a:solidFill>
            <a:srgbClr val="7CC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TextBox 96"/>
          <p:cNvSpPr txBox="1"/>
          <p:nvPr/>
        </p:nvSpPr>
        <p:spPr>
          <a:xfrm>
            <a:off x="119489" y="216467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Общегосударственные вопросы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107576" y="2562110"/>
            <a:ext cx="3138141" cy="412934"/>
          </a:xfrm>
          <a:prstGeom prst="rect">
            <a:avLst/>
          </a:prstGeom>
          <a:noFill/>
          <a:ln>
            <a:solidFill>
              <a:srgbClr val="336699"/>
            </a:solidFill>
          </a:ln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5" dirty="0">
                <a:cs typeface="Segoe UI Semibold"/>
              </a:rPr>
              <a:t>Национальная</a:t>
            </a:r>
          </a:p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ru-RU" sz="1000" spc="-10" dirty="0">
                <a:cs typeface="Segoe UI Semibold"/>
              </a:rPr>
              <a:t>безопасность</a:t>
            </a:r>
            <a:r>
              <a:rPr lang="ru-RU" sz="1000" spc="20" dirty="0">
                <a:cs typeface="Segoe UI Semibold"/>
              </a:rPr>
              <a:t> </a:t>
            </a:r>
            <a:r>
              <a:rPr lang="ru-RU" sz="1000" spc="-5" dirty="0">
                <a:cs typeface="Segoe UI Semibold"/>
              </a:rPr>
              <a:t>и п</a:t>
            </a:r>
            <a:r>
              <a:rPr lang="ru-RU" sz="1000" spc="-10" dirty="0">
                <a:cs typeface="Segoe UI Semibold"/>
              </a:rPr>
              <a:t>рав</a:t>
            </a:r>
            <a:r>
              <a:rPr lang="ru-RU" sz="1000" dirty="0">
                <a:cs typeface="Segoe UI Semibold"/>
              </a:rPr>
              <a:t>о</a:t>
            </a:r>
            <a:r>
              <a:rPr lang="ru-RU" sz="1000" spc="-5" dirty="0">
                <a:cs typeface="Segoe UI Semibold"/>
              </a:rPr>
              <a:t>охр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ните</a:t>
            </a:r>
            <a:r>
              <a:rPr lang="ru-RU" sz="1000" dirty="0">
                <a:cs typeface="Segoe UI Semibold"/>
              </a:rPr>
              <a:t>л</a:t>
            </a:r>
            <a:r>
              <a:rPr lang="ru-RU" sz="1000" spc="-5" dirty="0">
                <a:cs typeface="Segoe UI Semibold"/>
              </a:rPr>
              <a:t>ьн</a:t>
            </a:r>
            <a:r>
              <a:rPr lang="ru-RU" sz="1000" spc="-10" dirty="0">
                <a:cs typeface="Segoe UI Semibold"/>
              </a:rPr>
              <a:t>а</a:t>
            </a:r>
            <a:r>
              <a:rPr lang="ru-RU" sz="1000" spc="-5" dirty="0">
                <a:cs typeface="Segoe UI Semibold"/>
              </a:rPr>
              <a:t>я  деятельность</a:t>
            </a:r>
            <a:endParaRPr lang="ru-RU" sz="1000" dirty="0">
              <a:cs typeface="Segoe UI Semibold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144254" y="3065671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Национальная экономика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167011" y="381779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Образование</a:t>
            </a:r>
          </a:p>
        </p:txBody>
      </p:sp>
      <p:sp>
        <p:nvSpPr>
          <p:cNvPr id="103" name="TextBox 102"/>
          <p:cNvSpPr txBox="1"/>
          <p:nvPr/>
        </p:nvSpPr>
        <p:spPr>
          <a:xfrm>
            <a:off x="167011" y="4244948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Культура, кинематография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28692" y="4608333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Социальная политика</a:t>
            </a:r>
          </a:p>
        </p:txBody>
      </p:sp>
      <p:sp>
        <p:nvSpPr>
          <p:cNvPr id="105" name="TextBox 104"/>
          <p:cNvSpPr txBox="1"/>
          <p:nvPr/>
        </p:nvSpPr>
        <p:spPr>
          <a:xfrm>
            <a:off x="128692" y="5047677"/>
            <a:ext cx="20604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Физическая культура и спорт</a:t>
            </a:r>
          </a:p>
        </p:txBody>
      </p:sp>
      <p:pic>
        <p:nvPicPr>
          <p:cNvPr id="108" name="Содержимое 4" descr="1200px-Flag_of_Karachay-Cherkessia.svg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09" name="Рисунок 108" descr="kchr_gerb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110" name="TextBox 109"/>
          <p:cNvSpPr txBox="1"/>
          <p:nvPr/>
        </p:nvSpPr>
        <p:spPr>
          <a:xfrm>
            <a:off x="157356" y="5458507"/>
            <a:ext cx="250939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Средства массовой информации</a:t>
            </a:r>
          </a:p>
        </p:txBody>
      </p:sp>
      <p:pic>
        <p:nvPicPr>
          <p:cNvPr id="111" name="Рисунок 1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6620" y="4069949"/>
            <a:ext cx="2455748" cy="2806141"/>
          </a:xfrm>
          <a:prstGeom prst="rect">
            <a:avLst/>
          </a:prstGeom>
        </p:spPr>
      </p:pic>
      <p:sp>
        <p:nvSpPr>
          <p:cNvPr id="112" name="TextBox 111"/>
          <p:cNvSpPr txBox="1"/>
          <p:nvPr/>
        </p:nvSpPr>
        <p:spPr>
          <a:xfrm>
            <a:off x="157356" y="5899097"/>
            <a:ext cx="315343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dirty="0"/>
              <a:t>Межбюджетные трансферты 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796438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36278,7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4505571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36573,1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85219" y="21216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36523,1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796438" y="259362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3753,1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600490" y="25904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4046,6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341057" y="2581264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4046,6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812102" y="303396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8218,2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4621738" y="305028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8536,8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5377919" y="301731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8773,2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385482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380125,0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5403401" y="384999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384155,7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4586557" y="381779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382435,9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3909741" y="42760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13670,6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4607695" y="4285621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14238,7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405249" y="426718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14238,7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864984" y="465661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56397,6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629082" y="468167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55774,4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5439097" y="466971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57555,0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3858774" y="5059142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17169,0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4669878" y="5064838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17299,5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5410730" y="5087633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17299,5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3949798" y="5504125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4696038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6" name="TextBox 115"/>
          <p:cNvSpPr txBox="1"/>
          <p:nvPr/>
        </p:nvSpPr>
        <p:spPr>
          <a:xfrm>
            <a:off x="5430274" y="5473019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178,9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3943355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21567,5</a:t>
            </a:r>
          </a:p>
        </p:txBody>
      </p:sp>
      <p:sp>
        <p:nvSpPr>
          <p:cNvPr id="118" name="TextBox 117"/>
          <p:cNvSpPr txBox="1"/>
          <p:nvPr/>
        </p:nvSpPr>
        <p:spPr>
          <a:xfrm>
            <a:off x="5417751" y="5899837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21567,5</a:t>
            </a:r>
          </a:p>
        </p:txBody>
      </p:sp>
      <p:sp>
        <p:nvSpPr>
          <p:cNvPr id="119" name="TextBox 118"/>
          <p:cNvSpPr txBox="1"/>
          <p:nvPr/>
        </p:nvSpPr>
        <p:spPr>
          <a:xfrm>
            <a:off x="4636393" y="5884346"/>
            <a:ext cx="7200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21567,5</a:t>
            </a:r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107505" y="3406385"/>
            <a:ext cx="3165422" cy="32929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000" dirty="0">
                <a:solidFill>
                  <a:prstClr val="black"/>
                </a:solidFill>
              </a:rPr>
              <a:t>Охрана окружающей среды</a:t>
            </a:r>
          </a:p>
        </p:txBody>
      </p:sp>
      <p:sp>
        <p:nvSpPr>
          <p:cNvPr id="121" name="object 55"/>
          <p:cNvSpPr/>
          <p:nvPr/>
        </p:nvSpPr>
        <p:spPr>
          <a:xfrm>
            <a:off x="3610125" y="3353503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2" name="TextBox 121"/>
          <p:cNvSpPr txBox="1"/>
          <p:nvPr/>
        </p:nvSpPr>
        <p:spPr>
          <a:xfrm>
            <a:off x="3909003" y="3459979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59,8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4653477" y="3410720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64,8</a:t>
            </a:r>
          </a:p>
        </p:txBody>
      </p:sp>
      <p:sp>
        <p:nvSpPr>
          <p:cNvPr id="124" name="object 55"/>
          <p:cNvSpPr/>
          <p:nvPr/>
        </p:nvSpPr>
        <p:spPr>
          <a:xfrm>
            <a:off x="4370413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5" name="TextBox 124"/>
          <p:cNvSpPr txBox="1"/>
          <p:nvPr/>
        </p:nvSpPr>
        <p:spPr>
          <a:xfrm>
            <a:off x="4733294" y="3474074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58,2</a:t>
            </a:r>
          </a:p>
        </p:txBody>
      </p:sp>
      <p:sp>
        <p:nvSpPr>
          <p:cNvPr id="126" name="object 55"/>
          <p:cNvSpPr/>
          <p:nvPr/>
        </p:nvSpPr>
        <p:spPr>
          <a:xfrm>
            <a:off x="5131475" y="3338954"/>
            <a:ext cx="977264" cy="557784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350"/>
          </a:p>
        </p:txBody>
      </p:sp>
      <p:sp>
        <p:nvSpPr>
          <p:cNvPr id="127" name="TextBox 126"/>
          <p:cNvSpPr txBox="1"/>
          <p:nvPr/>
        </p:nvSpPr>
        <p:spPr>
          <a:xfrm>
            <a:off x="5535998" y="3487041"/>
            <a:ext cx="5262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62,1</a:t>
            </a:r>
          </a:p>
        </p:txBody>
      </p:sp>
    </p:spTree>
    <p:extLst>
      <p:ext uri="{BB962C8B-B14F-4D97-AF65-F5344CB8AC3E}">
        <p14:creationId xmlns:p14="http://schemas.microsoft.com/office/powerpoint/2010/main" val="12087528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2025 год </a:t>
            </a:r>
            <a:endParaRPr sz="2000" b="1" spc="-4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1324554830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2026 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3" name="Диаграмма 2">
            <a:extLst>
              <a:ext uri="{FF2B5EF4-FFF2-40B4-BE49-F238E27FC236}">
                <a16:creationId xmlns:a16="http://schemas.microsoft.com/office/drawing/2014/main" id="{3FCA8762-BCB8-D4AA-B3EA-64E9A14B2A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0226953"/>
              </p:ext>
            </p:extLst>
          </p:nvPr>
        </p:nvGraphicFramePr>
        <p:xfrm>
          <a:off x="434939" y="1124744"/>
          <a:ext cx="8274121" cy="54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775743674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81214384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 bright="70000" contrast="-70000"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lang="ru-RU" sz="2000" b="1" spc="-9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Расходы бюджета Адыге-Хабльского муниципального района </a:t>
            </a:r>
            <a:r>
              <a:rPr lang="ru-RU" sz="2000" b="1" spc="-4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2027 год 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18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19" name="Рисунок 1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875241940"/>
              </p:ext>
            </p:extLst>
          </p:nvPr>
        </p:nvGraphicFramePr>
        <p:xfrm>
          <a:off x="395536" y="980728"/>
          <a:ext cx="8280920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292857375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020798"/>
            <a:ext cx="7704856" cy="565022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394963" y="3209395"/>
            <a:ext cx="2435053" cy="1853742"/>
          </a:xfrm>
          <a:prstGeom prst="ellipse">
            <a:avLst/>
          </a:prstGeom>
          <a:solidFill>
            <a:schemeClr val="bg2">
              <a:lumMod val="75000"/>
              <a:alpha val="82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высшего должностного лица субъекта РФ и муниципального образования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1182,8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1182,8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1182,8</a:t>
            </a:r>
          </a:p>
        </p:txBody>
      </p:sp>
      <p:sp>
        <p:nvSpPr>
          <p:cNvPr id="8" name="Овал 7"/>
          <p:cNvSpPr/>
          <p:nvPr/>
        </p:nvSpPr>
        <p:spPr>
          <a:xfrm>
            <a:off x="1403648" y="1020797"/>
            <a:ext cx="2808312" cy="2336195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ln>
            <a:solidFill>
              <a:schemeClr val="accent1">
                <a:shade val="50000"/>
              </a:schemeClr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законодательных  органов государственной власти и представительных органов муниципальных образований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558,3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558,3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558,3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" name="Овал 8"/>
          <p:cNvSpPr/>
          <p:nvPr/>
        </p:nvSpPr>
        <p:spPr>
          <a:xfrm>
            <a:off x="4683280" y="4868763"/>
            <a:ext cx="2527220" cy="206016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Функционирование исполнительной власти субъектов РФ, местных администраций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16452,4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16696,8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16696,8</a:t>
            </a:r>
          </a:p>
        </p:txBody>
      </p:sp>
      <p:sp>
        <p:nvSpPr>
          <p:cNvPr id="10" name="Овал 9"/>
          <p:cNvSpPr/>
          <p:nvPr/>
        </p:nvSpPr>
        <p:spPr>
          <a:xfrm>
            <a:off x="4947484" y="1020796"/>
            <a:ext cx="2720860" cy="233619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деятельности финансовых, налоговых и таможенных органов и органов финансового (финансово-бюджетного) надзора</a:t>
            </a:r>
            <a:r>
              <a:rPr lang="ru-RU" sz="1200" b="1" dirty="0"/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8090,1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8090,1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8090,1</a:t>
            </a:r>
          </a:p>
        </p:txBody>
      </p:sp>
      <p:sp>
        <p:nvSpPr>
          <p:cNvPr id="11" name="Овал 10"/>
          <p:cNvSpPr/>
          <p:nvPr/>
        </p:nvSpPr>
        <p:spPr>
          <a:xfrm>
            <a:off x="6240774" y="3209395"/>
            <a:ext cx="2358593" cy="1861545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Резервные фонды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100,0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100,0 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100,0 </a:t>
            </a:r>
          </a:p>
        </p:txBody>
      </p:sp>
      <p:sp>
        <p:nvSpPr>
          <p:cNvPr id="12" name="Овал 11"/>
          <p:cNvSpPr/>
          <p:nvPr/>
        </p:nvSpPr>
        <p:spPr>
          <a:xfrm>
            <a:off x="1403648" y="4910506"/>
            <a:ext cx="2597082" cy="2060166"/>
          </a:xfrm>
          <a:prstGeom prst="ellipse">
            <a:avLst/>
          </a:prstGeom>
          <a:solidFill>
            <a:schemeClr val="bg2">
              <a:lumMod val="75000"/>
              <a:alpha val="80000"/>
            </a:schemeClr>
          </a:solidFill>
          <a:effectLst/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общегосударственные вопросы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9890,7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9890,7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9890,7</a:t>
            </a:r>
          </a:p>
        </p:txBody>
      </p:sp>
    </p:spTree>
    <p:extLst>
      <p:ext uri="{BB962C8B-B14F-4D97-AF65-F5344CB8AC3E}">
        <p14:creationId xmlns:p14="http://schemas.microsoft.com/office/powerpoint/2010/main" val="2911162811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78B803-52DA-48FD-8E2F-27A61A2D63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39985">
            <a:off x="3009019" y="4234481"/>
            <a:ext cx="3125959" cy="232792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D6227A-17A1-4133-81F9-164BB0D339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54538">
            <a:off x="3168549" y="1239374"/>
            <a:ext cx="3045760" cy="228432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09209" y="435783"/>
            <a:ext cx="7056784" cy="6591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безопасность</a:t>
            </a:r>
            <a:r>
              <a:rPr lang="ru-RU" b="1" spc="2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 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и п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рав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ните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л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ьн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я  деятельность,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077220">
            <a:off x="755576" y="1212787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Защита населения и территории от последствий  чрезвычайных ситуаций природного и техногенного характера, гражданская оборона</a:t>
            </a: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200" dirty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3332,7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3317,7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3317,7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867054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Национальная </a:t>
            </a:r>
            <a:r>
              <a:rPr lang="ru-RU" b="1" spc="-10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экономика</a:t>
            </a: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 rot="21054880">
            <a:off x="755576" y="4229305"/>
            <a:ext cx="2808312" cy="2570276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Сельское хозяйство и рыболовство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3228,0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3228,0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3228,0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F18E49EB-D4BA-6248-13E8-EFDF85CA996F}"/>
              </a:ext>
            </a:extLst>
          </p:cNvPr>
          <p:cNvSpPr/>
          <p:nvPr/>
        </p:nvSpPr>
        <p:spPr>
          <a:xfrm rot="612616">
            <a:off x="5799386" y="1212787"/>
            <a:ext cx="2808312" cy="2570276"/>
          </a:xfrm>
          <a:prstGeom prst="ellipse">
            <a:avLst/>
          </a:prstGeom>
          <a:solidFill>
            <a:srgbClr val="E73B19">
              <a:alpha val="78824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безопасности и правоохранительной деятельности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420,4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728,9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728,9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FDE51EE0-BC7C-CEF5-A827-084A90B34E8D}"/>
              </a:ext>
            </a:extLst>
          </p:cNvPr>
          <p:cNvSpPr/>
          <p:nvPr/>
        </p:nvSpPr>
        <p:spPr>
          <a:xfrm rot="591754">
            <a:off x="5799386" y="4287724"/>
            <a:ext cx="2808312" cy="2570276"/>
          </a:xfrm>
          <a:prstGeom prst="ellipse">
            <a:avLst/>
          </a:prstGeom>
          <a:solidFill>
            <a:srgbClr val="56CA6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национальной экономики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120,0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2026г. – 120,0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2027г. – 120,0  </a:t>
            </a:r>
          </a:p>
        </p:txBody>
      </p:sp>
    </p:spTree>
    <p:extLst>
      <p:ext uri="{BB962C8B-B14F-4D97-AF65-F5344CB8AC3E}">
        <p14:creationId xmlns:p14="http://schemas.microsoft.com/office/powerpoint/2010/main" val="362913932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B6B3B5-A159-942B-032A-812B52012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16" y="908720"/>
            <a:ext cx="8604956" cy="5715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Охрана окружающей среды,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183294" y="941149"/>
            <a:ext cx="2669400" cy="2304256"/>
          </a:xfrm>
          <a:prstGeom prst="ellipse">
            <a:avLst/>
          </a:prstGeom>
          <a:solidFill>
            <a:srgbClr val="BCF63C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Охрана окружающей среды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59,8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58,2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62,1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475656" y="3330834"/>
            <a:ext cx="6840760" cy="43538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Дорожное хозяйство (дорожные фонды) тыс. руб.</a:t>
            </a:r>
          </a:p>
        </p:txBody>
      </p:sp>
      <p:sp>
        <p:nvSpPr>
          <p:cNvPr id="7" name="Овал 6"/>
          <p:cNvSpPr/>
          <p:nvPr/>
        </p:nvSpPr>
        <p:spPr>
          <a:xfrm>
            <a:off x="3183294" y="3861048"/>
            <a:ext cx="2880320" cy="2304256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Дорожное хозяйство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2025 г. – 4870,2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2026 г. – 5188,8</a:t>
            </a:r>
          </a:p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2027 г. – 5425,2 </a:t>
            </a:r>
          </a:p>
        </p:txBody>
      </p:sp>
    </p:spTree>
    <p:extLst>
      <p:ext uri="{BB962C8B-B14F-4D97-AF65-F5344CB8AC3E}">
        <p14:creationId xmlns:p14="http://schemas.microsoft.com/office/powerpoint/2010/main" val="1114931869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64958B4-0122-45AC-ABBF-F803696619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7" y="1161310"/>
            <a:ext cx="8100900" cy="54006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1282154">
            <a:off x="251520" y="1340768"/>
            <a:ext cx="2880320" cy="2554070"/>
          </a:xfrm>
          <a:prstGeom prst="ellipse">
            <a:avLst/>
          </a:prstGeom>
          <a:solidFill>
            <a:srgbClr val="FF8BBA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 образование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99276,9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99895,2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2027 г. – 101615,0</a:t>
            </a: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227633" y="2573675"/>
            <a:ext cx="2808312" cy="2570276"/>
          </a:xfrm>
          <a:prstGeom prst="ellipse">
            <a:avLst/>
          </a:prstGeom>
          <a:solidFill>
            <a:srgbClr val="9BCBF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образование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263160,8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264823,8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264823,8</a:t>
            </a:r>
          </a:p>
        </p:txBody>
      </p:sp>
      <p:sp>
        <p:nvSpPr>
          <p:cNvPr id="9" name="Овал 8"/>
          <p:cNvSpPr/>
          <p:nvPr/>
        </p:nvSpPr>
        <p:spPr>
          <a:xfrm rot="341977">
            <a:off x="6312266" y="1292541"/>
            <a:ext cx="2771800" cy="2592288"/>
          </a:xfrm>
          <a:prstGeom prst="ellipse">
            <a:avLst/>
          </a:prstGeom>
          <a:solidFill>
            <a:srgbClr val="C1C1FF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образование де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тей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 – 9952,6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 – 9982,2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 – 9982,2</a:t>
            </a:r>
          </a:p>
        </p:txBody>
      </p:sp>
      <p:sp>
        <p:nvSpPr>
          <p:cNvPr id="10" name="Овал 9"/>
          <p:cNvSpPr/>
          <p:nvPr/>
        </p:nvSpPr>
        <p:spPr>
          <a:xfrm rot="21067805">
            <a:off x="287524" y="4117447"/>
            <a:ext cx="2808312" cy="2570276"/>
          </a:xfrm>
          <a:prstGeom prst="ellipse">
            <a:avLst/>
          </a:prstGeom>
          <a:solidFill>
            <a:srgbClr val="FBCCB7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Молодежная политика и оздоровление детей</a:t>
            </a:r>
            <a:endParaRPr lang="ru-RU" sz="1200" b="1" dirty="0"/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15,0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15,0  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15,0 </a:t>
            </a:r>
          </a:p>
        </p:txBody>
      </p:sp>
      <p:sp>
        <p:nvSpPr>
          <p:cNvPr id="11" name="Овал 10"/>
          <p:cNvSpPr/>
          <p:nvPr/>
        </p:nvSpPr>
        <p:spPr>
          <a:xfrm rot="416276">
            <a:off x="6239575" y="4135324"/>
            <a:ext cx="2880320" cy="2624540"/>
          </a:xfrm>
          <a:prstGeom prst="ellipse">
            <a:avLst/>
          </a:prstGeom>
          <a:solidFill>
            <a:srgbClr val="C6F3BF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образования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7719,7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7719,7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7719,7</a:t>
            </a:r>
          </a:p>
        </p:txBody>
      </p:sp>
    </p:spTree>
    <p:extLst>
      <p:ext uri="{BB962C8B-B14F-4D97-AF65-F5344CB8AC3E}">
        <p14:creationId xmlns:p14="http://schemas.microsoft.com/office/powerpoint/2010/main" val="1491613097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1E1E188-6261-42C9-B507-472F46FAE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12" y="1885804"/>
            <a:ext cx="8028384" cy="4495438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982916" y="149352"/>
            <a:ext cx="7178675" cy="792480"/>
          </a:xfrm>
          <a:custGeom>
            <a:avLst/>
            <a:gdLst/>
            <a:ahLst/>
            <a:cxnLst/>
            <a:rect l="l" t="t" r="r" b="b"/>
            <a:pathLst>
              <a:path w="7178675" h="792480">
                <a:moveTo>
                  <a:pt x="7046150" y="0"/>
                </a:moveTo>
                <a:lnTo>
                  <a:pt x="132016" y="0"/>
                </a:lnTo>
                <a:lnTo>
                  <a:pt x="90289" y="6724"/>
                </a:lnTo>
                <a:lnTo>
                  <a:pt x="54049" y="25452"/>
                </a:lnTo>
                <a:lnTo>
                  <a:pt x="25471" y="54013"/>
                </a:lnTo>
                <a:lnTo>
                  <a:pt x="6730" y="90237"/>
                </a:lnTo>
                <a:lnTo>
                  <a:pt x="0" y="131952"/>
                </a:lnTo>
                <a:lnTo>
                  <a:pt x="0" y="660019"/>
                </a:lnTo>
                <a:lnTo>
                  <a:pt x="6730" y="701734"/>
                </a:lnTo>
                <a:lnTo>
                  <a:pt x="25471" y="737958"/>
                </a:lnTo>
                <a:lnTo>
                  <a:pt x="54049" y="766519"/>
                </a:lnTo>
                <a:lnTo>
                  <a:pt x="90289" y="785247"/>
                </a:lnTo>
                <a:lnTo>
                  <a:pt x="132016" y="791972"/>
                </a:lnTo>
                <a:lnTo>
                  <a:pt x="7046150" y="791972"/>
                </a:lnTo>
                <a:lnTo>
                  <a:pt x="7087879" y="785247"/>
                </a:lnTo>
                <a:lnTo>
                  <a:pt x="7124134" y="766519"/>
                </a:lnTo>
                <a:lnTo>
                  <a:pt x="7152732" y="737958"/>
                </a:lnTo>
                <a:lnTo>
                  <a:pt x="7171492" y="701734"/>
                </a:lnTo>
                <a:lnTo>
                  <a:pt x="7178230" y="660019"/>
                </a:lnTo>
                <a:lnTo>
                  <a:pt x="7178230" y="131952"/>
                </a:lnTo>
                <a:lnTo>
                  <a:pt x="7171492" y="90237"/>
                </a:lnTo>
                <a:lnTo>
                  <a:pt x="7152732" y="54013"/>
                </a:lnTo>
                <a:lnTo>
                  <a:pt x="7124134" y="25452"/>
                </a:lnTo>
                <a:lnTo>
                  <a:pt x="7087879" y="6724"/>
                </a:lnTo>
                <a:lnTo>
                  <a:pt x="7046150" y="0"/>
                </a:lnTo>
                <a:close/>
              </a:path>
            </a:pathLst>
          </a:cu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04312" y="583823"/>
            <a:ext cx="4083911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68604" y="1080008"/>
            <a:ext cx="8476615" cy="65787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635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БЮДЖЕТ </a:t>
            </a:r>
            <a:r>
              <a:rPr sz="1400" spc="-20" dirty="0">
                <a:latin typeface="Arial"/>
                <a:cs typeface="Arial"/>
              </a:rPr>
              <a:t>(от </a:t>
            </a:r>
            <a:r>
              <a:rPr sz="1400" spc="-10" dirty="0">
                <a:latin typeface="Arial"/>
                <a:cs typeface="Arial"/>
              </a:rPr>
              <a:t>старонормандского </a:t>
            </a:r>
            <a:r>
              <a:rPr sz="1400" i="1" spc="-5" dirty="0">
                <a:latin typeface="Arial"/>
                <a:cs typeface="Arial"/>
              </a:rPr>
              <a:t>bougette </a:t>
            </a:r>
            <a:r>
              <a:rPr sz="1400" spc="-5" dirty="0">
                <a:latin typeface="Arial"/>
                <a:cs typeface="Arial"/>
              </a:rPr>
              <a:t>— </a:t>
            </a:r>
            <a:r>
              <a:rPr sz="1400" spc="-10" dirty="0">
                <a:latin typeface="Arial"/>
                <a:cs typeface="Arial"/>
              </a:rPr>
              <a:t>кошелёк, сумка, </a:t>
            </a:r>
            <a:r>
              <a:rPr sz="1400" spc="-5" dirty="0">
                <a:latin typeface="Arial"/>
                <a:cs typeface="Arial"/>
              </a:rPr>
              <a:t>кожаный </a:t>
            </a:r>
            <a:r>
              <a:rPr sz="1400" spc="-10" dirty="0">
                <a:latin typeface="Arial"/>
                <a:cs typeface="Arial"/>
              </a:rPr>
              <a:t>мешок, мешок </a:t>
            </a:r>
            <a:r>
              <a:rPr sz="1400" spc="-5" dirty="0">
                <a:latin typeface="Arial"/>
                <a:cs typeface="Arial"/>
              </a:rPr>
              <a:t>с  </a:t>
            </a:r>
            <a:r>
              <a:rPr sz="1400" spc="-10" dirty="0">
                <a:latin typeface="Arial"/>
                <a:cs typeface="Arial"/>
              </a:rPr>
              <a:t>деньгами) </a:t>
            </a:r>
            <a:r>
              <a:rPr sz="1400" spc="-5" dirty="0">
                <a:latin typeface="Arial"/>
                <a:cs typeface="Arial"/>
              </a:rPr>
              <a:t>– </a:t>
            </a:r>
            <a:r>
              <a:rPr sz="1400" spc="-10" dirty="0">
                <a:latin typeface="Arial"/>
                <a:cs typeface="Arial"/>
              </a:rPr>
              <a:t>форма образования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расходования </a:t>
            </a:r>
            <a:r>
              <a:rPr sz="1400" spc="-10" dirty="0">
                <a:latin typeface="Arial"/>
                <a:cs typeface="Arial"/>
              </a:rPr>
              <a:t>денежных средств, </a:t>
            </a:r>
            <a:r>
              <a:rPr sz="1400" spc="-15" dirty="0">
                <a:latin typeface="Arial"/>
                <a:cs typeface="Arial"/>
              </a:rPr>
              <a:t>предназначенных  </a:t>
            </a:r>
            <a:r>
              <a:rPr sz="1400" spc="-5" dirty="0">
                <a:latin typeface="Arial"/>
                <a:cs typeface="Arial"/>
              </a:rPr>
              <a:t>для </a:t>
            </a:r>
            <a:r>
              <a:rPr sz="1400" spc="-10" dirty="0">
                <a:latin typeface="Arial"/>
                <a:cs typeface="Arial"/>
              </a:rPr>
              <a:t>финансового обеспечения </a:t>
            </a:r>
            <a:r>
              <a:rPr sz="1400" spc="-15" dirty="0">
                <a:latin typeface="Arial"/>
                <a:cs typeface="Arial"/>
              </a:rPr>
              <a:t>задач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5" dirty="0">
                <a:latin typeface="Arial"/>
                <a:cs typeface="Arial"/>
              </a:rPr>
              <a:t>функций государства </a:t>
            </a:r>
            <a:r>
              <a:rPr sz="1400" spc="-5" dirty="0">
                <a:latin typeface="Arial"/>
                <a:cs typeface="Arial"/>
              </a:rPr>
              <a:t>и </a:t>
            </a:r>
            <a:r>
              <a:rPr sz="1400" spc="-10" dirty="0">
                <a:latin typeface="Arial"/>
                <a:cs typeface="Arial"/>
              </a:rPr>
              <a:t>местного</a:t>
            </a:r>
            <a:r>
              <a:rPr sz="1400" spc="270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самоуправления</a:t>
            </a:r>
            <a:endParaRPr sz="1400" dirty="0">
              <a:latin typeface="Arial"/>
              <a:cs typeface="Arial"/>
            </a:endParaRPr>
          </a:p>
        </p:txBody>
      </p:sp>
      <p:pic>
        <p:nvPicPr>
          <p:cNvPr id="26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27" name="Рисунок 26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333C0D9-035C-41E7-82B9-7BE4FBB7F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80728"/>
            <a:ext cx="8064896" cy="554461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Культура, кинематография,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 rot="21235127">
            <a:off x="1422446" y="1506988"/>
            <a:ext cx="2808312" cy="2570276"/>
          </a:xfrm>
          <a:prstGeom prst="ellipse">
            <a:avLst/>
          </a:prstGeom>
          <a:solidFill>
            <a:srgbClr val="F4AAF0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12915,2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13483,3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13483,3</a:t>
            </a:r>
          </a:p>
        </p:txBody>
      </p:sp>
      <p:sp>
        <p:nvSpPr>
          <p:cNvPr id="10" name="Овал 9"/>
          <p:cNvSpPr/>
          <p:nvPr/>
        </p:nvSpPr>
        <p:spPr>
          <a:xfrm rot="316676">
            <a:off x="5478873" y="3656740"/>
            <a:ext cx="2808312" cy="2570276"/>
          </a:xfrm>
          <a:prstGeom prst="ellipse">
            <a:avLst/>
          </a:prstGeom>
          <a:solidFill>
            <a:srgbClr val="AAAEF4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культуры, кинематографии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755,4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755,4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755,4</a:t>
            </a:r>
          </a:p>
        </p:txBody>
      </p:sp>
    </p:spTree>
    <p:extLst>
      <p:ext uri="{BB962C8B-B14F-4D97-AF65-F5344CB8AC3E}">
        <p14:creationId xmlns:p14="http://schemas.microsoft.com/office/powerpoint/2010/main" val="3033250133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1B5346-F8EE-4425-84E6-377753F7AB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5" y="1310233"/>
            <a:ext cx="8991110" cy="538006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03648" y="620688"/>
            <a:ext cx="6840760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 font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Социальная политика, </a:t>
            </a:r>
            <a:r>
              <a:rPr lang="ru-RU" sz="20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 rot="20986525">
            <a:off x="251520" y="1255005"/>
            <a:ext cx="2808312" cy="2554070"/>
          </a:xfrm>
          <a:prstGeom prst="ellipse">
            <a:avLst/>
          </a:prstGeom>
          <a:solidFill>
            <a:srgbClr val="F6F892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Пенсионное обеспечение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2275,0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2395,3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4167,7</a:t>
            </a:r>
          </a:p>
        </p:txBody>
      </p:sp>
      <p:sp>
        <p:nvSpPr>
          <p:cNvPr id="9" name="Овал 8"/>
          <p:cNvSpPr/>
          <p:nvPr/>
        </p:nvSpPr>
        <p:spPr>
          <a:xfrm rot="656216">
            <a:off x="6117076" y="1163018"/>
            <a:ext cx="2771800" cy="2592288"/>
          </a:xfrm>
          <a:prstGeom prst="ellipse">
            <a:avLst/>
          </a:prstGeom>
          <a:solidFill>
            <a:srgbClr val="F8C8F1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Социальное обеспечение населения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 – 26331,4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 – 26331,4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 – 26331,4</a:t>
            </a:r>
          </a:p>
        </p:txBody>
      </p:sp>
      <p:sp>
        <p:nvSpPr>
          <p:cNvPr id="10" name="Овал 9"/>
          <p:cNvSpPr/>
          <p:nvPr/>
        </p:nvSpPr>
        <p:spPr>
          <a:xfrm rot="21095688">
            <a:off x="251520" y="4135323"/>
            <a:ext cx="2808312" cy="2601807"/>
          </a:xfrm>
          <a:prstGeom prst="ellipse">
            <a:avLst/>
          </a:prstGeom>
          <a:solidFill>
            <a:srgbClr val="C0F2D7">
              <a:alpha val="80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Охрана семьи и детства</a:t>
            </a:r>
            <a:endParaRPr lang="ru-RU" sz="1200" b="1" dirty="0"/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16791,6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16100,0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16100,0</a:t>
            </a:r>
          </a:p>
        </p:txBody>
      </p:sp>
      <p:sp>
        <p:nvSpPr>
          <p:cNvPr id="11" name="Овал 10"/>
          <p:cNvSpPr/>
          <p:nvPr/>
        </p:nvSpPr>
        <p:spPr>
          <a:xfrm rot="502763">
            <a:off x="6087820" y="3995428"/>
            <a:ext cx="2880320" cy="2624540"/>
          </a:xfrm>
          <a:prstGeom prst="ellipse">
            <a:avLst/>
          </a:prstGeom>
          <a:solidFill>
            <a:srgbClr val="FDB5C1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вопросы в области социальной политики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2025 г. – 10999,6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– 10947,7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2027 г. – 10955,9</a:t>
            </a:r>
          </a:p>
        </p:txBody>
      </p:sp>
    </p:spTree>
    <p:extLst>
      <p:ext uri="{BB962C8B-B14F-4D97-AF65-F5344CB8AC3E}">
        <p14:creationId xmlns:p14="http://schemas.microsoft.com/office/powerpoint/2010/main" val="887617564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6A58674-FAEE-49E6-9C68-6566BB1C7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312" y="979984"/>
            <a:ext cx="8136904" cy="5688632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19719" y="486862"/>
            <a:ext cx="6996697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Физическая культура и спорт,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447159" y="3825044"/>
            <a:ext cx="2310696" cy="2119450"/>
          </a:xfrm>
          <a:prstGeom prst="ellipse">
            <a:avLst/>
          </a:prstGeom>
          <a:solidFill>
            <a:srgbClr val="D2A1D3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Спорт высших достижений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12305,0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– 12344,9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2027 г. – 12344,9</a:t>
            </a:r>
          </a:p>
        </p:txBody>
      </p:sp>
      <p:sp>
        <p:nvSpPr>
          <p:cNvPr id="10" name="Овал 9"/>
          <p:cNvSpPr/>
          <p:nvPr/>
        </p:nvSpPr>
        <p:spPr>
          <a:xfrm rot="588167">
            <a:off x="5605500" y="1562497"/>
            <a:ext cx="2459329" cy="2200869"/>
          </a:xfrm>
          <a:prstGeom prst="ellipse">
            <a:avLst/>
          </a:prstGeom>
          <a:solidFill>
            <a:srgbClr val="B1EDDF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Другие вопросы в области физической культуры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1358,9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1358,9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1358,9</a:t>
            </a:r>
          </a:p>
        </p:txBody>
      </p:sp>
      <p:sp>
        <p:nvSpPr>
          <p:cNvPr id="9" name="Овал 8"/>
          <p:cNvSpPr/>
          <p:nvPr/>
        </p:nvSpPr>
        <p:spPr>
          <a:xfrm rot="20525063">
            <a:off x="1598605" y="1444621"/>
            <a:ext cx="2459329" cy="2200869"/>
          </a:xfrm>
          <a:prstGeom prst="ellipse">
            <a:avLst/>
          </a:prstGeom>
          <a:solidFill>
            <a:srgbClr val="B1EDDF">
              <a:alpha val="79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Физическая культура</a:t>
            </a:r>
            <a:endParaRPr lang="ru-RU" sz="1200" dirty="0">
              <a:solidFill>
                <a:schemeClr val="tx1"/>
              </a:solidFill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3505,1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3595,7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3595,7</a:t>
            </a:r>
          </a:p>
        </p:txBody>
      </p:sp>
    </p:spTree>
    <p:extLst>
      <p:ext uri="{BB962C8B-B14F-4D97-AF65-F5344CB8AC3E}">
        <p14:creationId xmlns:p14="http://schemas.microsoft.com/office/powerpoint/2010/main" val="21889153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84975">
            <a:off x="3737579" y="3776019"/>
            <a:ext cx="5218942" cy="26592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9979">
            <a:off x="683568" y="902411"/>
            <a:ext cx="4045699" cy="302906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387959" y="481626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Средства массовой информации,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8" name="Овал 7"/>
          <p:cNvSpPr/>
          <p:nvPr/>
        </p:nvSpPr>
        <p:spPr>
          <a:xfrm>
            <a:off x="3026045" y="1185514"/>
            <a:ext cx="2808312" cy="2570276"/>
          </a:xfrm>
          <a:prstGeom prst="ellipse">
            <a:avLst/>
          </a:prstGeom>
          <a:solidFill>
            <a:srgbClr val="9F91C1">
              <a:alpha val="83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Периодическая печать и издательство </a:t>
            </a:r>
            <a:r>
              <a:rPr lang="ru-RU" sz="1200" dirty="0">
                <a:solidFill>
                  <a:schemeClr val="tx1"/>
                </a:solidFill>
              </a:rPr>
              <a:t> 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178,9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178,9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178,9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309209" y="3867054"/>
            <a:ext cx="7056784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b="1" spc="-5" dirty="0">
                <a:solidFill>
                  <a:schemeClr val="accent1">
                    <a:lumMod val="75000"/>
                  </a:schemeClr>
                </a:solidFill>
                <a:cs typeface="Segoe UI Semibold"/>
              </a:rPr>
              <a:t>Межбюджетные трансферты, тыс. руб.</a:t>
            </a:r>
            <a:endParaRPr lang="ru-RU" b="1" dirty="0">
              <a:solidFill>
                <a:schemeClr val="accent1">
                  <a:lumMod val="75000"/>
                </a:schemeClr>
              </a:solidFill>
              <a:cs typeface="Segoe UI Semibold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130313" y="4306219"/>
            <a:ext cx="2808312" cy="2570276"/>
          </a:xfrm>
          <a:prstGeom prst="ellipse">
            <a:avLst/>
          </a:prstGeom>
          <a:solidFill>
            <a:srgbClr val="FFCCCC">
              <a:alpha val="81000"/>
            </a:srgbClr>
          </a:soli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</a:rPr>
              <a:t>Дотации на выравнивание бюджетной обеспеченности сельских поселений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– 21567,6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– 21567,6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2027 г. – 21567,6</a:t>
            </a:r>
          </a:p>
        </p:txBody>
      </p:sp>
    </p:spTree>
    <p:extLst>
      <p:ext uri="{BB962C8B-B14F-4D97-AF65-F5344CB8AC3E}">
        <p14:creationId xmlns:p14="http://schemas.microsoft.com/office/powerpoint/2010/main" val="755020171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MUNICIPALPROGRAMM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79898" y="2647743"/>
            <a:ext cx="1935977" cy="1535430"/>
          </a:xfrm>
          <a:prstGeom prst="rect">
            <a:avLst/>
          </a:prstGeom>
          <a:ln>
            <a:noFill/>
          </a:ln>
          <a:effectLst>
            <a:softEdge rad="38100"/>
          </a:effectLst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67744" y="908720"/>
            <a:ext cx="4891181" cy="4415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800" b="1" spc="-9" dirty="0">
                <a:solidFill>
                  <a:srgbClr val="0070C0"/>
                </a:solidFill>
              </a:rPr>
              <a:t>Муниципальные</a:t>
            </a:r>
            <a:r>
              <a:rPr sz="2800" b="1" spc="-13" dirty="0">
                <a:solidFill>
                  <a:srgbClr val="0070C0"/>
                </a:solidFill>
              </a:rPr>
              <a:t> </a:t>
            </a:r>
            <a:r>
              <a:rPr sz="2800" b="1" spc="-4" dirty="0">
                <a:solidFill>
                  <a:srgbClr val="0070C0"/>
                </a:solidFill>
              </a:rPr>
              <a:t>программы</a:t>
            </a:r>
          </a:p>
        </p:txBody>
      </p:sp>
      <p:sp>
        <p:nvSpPr>
          <p:cNvPr id="16" name="object 16"/>
          <p:cNvSpPr/>
          <p:nvPr/>
        </p:nvSpPr>
        <p:spPr>
          <a:xfrm>
            <a:off x="295822" y="4150040"/>
            <a:ext cx="7923352" cy="588717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288003" y="4145894"/>
            <a:ext cx="7481573" cy="646759"/>
          </a:xfrm>
          <a:prstGeom prst="rect">
            <a:avLst/>
          </a:prstGeom>
          <a:noFill/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36709" y="4175583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36709" y="4175583"/>
            <a:ext cx="7841903" cy="4355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  <a:effectLst/>
        </p:spPr>
        <p:txBody>
          <a:bodyPr vert="horz" wrap="square" lIns="0" tIns="35064" rIns="0" bIns="0" rtlCol="0">
            <a:spAutoFit/>
          </a:bodyPr>
          <a:lstStyle/>
          <a:p>
            <a:pPr marL="331164" indent="-251573">
              <a:spcBef>
                <a:spcPts val="276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4" dirty="0">
                <a:latin typeface="Times New Roman"/>
                <a:cs typeface="Times New Roman"/>
              </a:rPr>
              <a:t>цель программы </a:t>
            </a:r>
            <a:r>
              <a:rPr sz="1300" dirty="0">
                <a:latin typeface="Times New Roman"/>
                <a:cs typeface="Times New Roman"/>
              </a:rPr>
              <a:t>- </a:t>
            </a:r>
            <a:r>
              <a:rPr sz="1300" spc="-9" dirty="0">
                <a:latin typeface="Times New Roman"/>
                <a:cs typeface="Times New Roman"/>
              </a:rPr>
              <a:t>получение </a:t>
            </a:r>
            <a:r>
              <a:rPr sz="1300" spc="-18" dirty="0">
                <a:latin typeface="Times New Roman"/>
                <a:cs typeface="Times New Roman"/>
              </a:rPr>
              <a:t>комплексного </a:t>
            </a:r>
            <a:r>
              <a:rPr sz="1300" spc="-4" dirty="0">
                <a:latin typeface="Times New Roman"/>
                <a:cs typeface="Times New Roman"/>
              </a:rPr>
              <a:t>эффекта </a:t>
            </a:r>
            <a:r>
              <a:rPr sz="1300" spc="-9" dirty="0">
                <a:latin typeface="Times New Roman"/>
                <a:cs typeface="Times New Roman"/>
              </a:rPr>
              <a:t>от </a:t>
            </a:r>
            <a:r>
              <a:rPr sz="1300" spc="-4" dirty="0">
                <a:latin typeface="Times New Roman"/>
                <a:cs typeface="Times New Roman"/>
              </a:rPr>
              <a:t>реализации предусмотренных </a:t>
            </a:r>
            <a:r>
              <a:rPr sz="1300" dirty="0">
                <a:latin typeface="Times New Roman"/>
                <a:cs typeface="Times New Roman"/>
              </a:rPr>
              <a:t>в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программе</a:t>
            </a:r>
            <a:endParaRPr sz="1300" dirty="0">
              <a:latin typeface="Times New Roman"/>
              <a:cs typeface="Times New Roman"/>
            </a:endParaRPr>
          </a:p>
          <a:p>
            <a:pPr marL="331164">
              <a:spcBef>
                <a:spcPts val="4"/>
              </a:spcBef>
            </a:pPr>
            <a:r>
              <a:rPr sz="1300" spc="-4" dirty="0">
                <a:latin typeface="Times New Roman"/>
                <a:cs typeface="Times New Roman"/>
              </a:rPr>
              <a:t>мероприятий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295822" y="4729083"/>
            <a:ext cx="7923352" cy="58871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288003" y="4723556"/>
            <a:ext cx="7793034" cy="64675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336709" y="4754281"/>
            <a:ext cx="7841686" cy="5023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336709" y="4754281"/>
            <a:ext cx="7841903" cy="436078"/>
          </a:xfrm>
          <a:prstGeom prst="rect">
            <a:avLst/>
          </a:prstGeom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5621" rIns="0" bIns="0" rtlCol="0">
            <a:spAutoFit/>
          </a:bodyPr>
          <a:lstStyle/>
          <a:p>
            <a:pPr marL="331164" marR="229310" indent="-251573">
              <a:spcBef>
                <a:spcPts val="280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300" b="1" spc="-13" dirty="0">
                <a:latin typeface="Times New Roman"/>
                <a:cs typeface="Times New Roman"/>
              </a:rPr>
              <a:t>задачи </a:t>
            </a:r>
            <a:r>
              <a:rPr sz="1300" b="1" spc="-4" dirty="0">
                <a:latin typeface="Times New Roman"/>
                <a:cs typeface="Times New Roman"/>
              </a:rPr>
              <a:t>программы </a:t>
            </a:r>
            <a:r>
              <a:rPr sz="1300" b="1" dirty="0">
                <a:latin typeface="Times New Roman"/>
                <a:cs typeface="Times New Roman"/>
              </a:rPr>
              <a:t>- </a:t>
            </a:r>
            <a:r>
              <a:rPr sz="1300" spc="-4" dirty="0">
                <a:latin typeface="Times New Roman"/>
                <a:cs typeface="Times New Roman"/>
              </a:rPr>
              <a:t>разрешение </a:t>
            </a:r>
            <a:r>
              <a:rPr sz="1300" spc="-9" dirty="0">
                <a:latin typeface="Times New Roman"/>
                <a:cs typeface="Times New Roman"/>
              </a:rPr>
              <a:t>конкретных инфраструктурных, </a:t>
            </a:r>
            <a:r>
              <a:rPr sz="1300" spc="-4" dirty="0">
                <a:latin typeface="Times New Roman"/>
                <a:cs typeface="Times New Roman"/>
              </a:rPr>
              <a:t>социально-экономических, природно-  ресурсных </a:t>
            </a:r>
            <a:r>
              <a:rPr sz="1300" spc="-9" dirty="0" err="1">
                <a:latin typeface="Times New Roman"/>
                <a:cs typeface="Times New Roman"/>
              </a:rPr>
              <a:t>проблем</a:t>
            </a:r>
            <a:r>
              <a:rPr sz="1300" spc="-9" dirty="0">
                <a:latin typeface="Times New Roman"/>
                <a:cs typeface="Times New Roman"/>
              </a:rPr>
              <a:t> </a:t>
            </a:r>
            <a:r>
              <a:rPr sz="1300" spc="-4" dirty="0" err="1">
                <a:latin typeface="Times New Roman"/>
                <a:cs typeface="Times New Roman"/>
              </a:rPr>
              <a:t>развития</a:t>
            </a:r>
            <a:r>
              <a:rPr sz="1300" spc="-4" dirty="0">
                <a:latin typeface="Times New Roman"/>
                <a:cs typeface="Times New Roman"/>
              </a:rPr>
              <a:t> </a:t>
            </a:r>
            <a:r>
              <a:rPr lang="ru-RU" sz="1300" spc="-4" dirty="0">
                <a:latin typeface="Times New Roman"/>
                <a:cs typeface="Times New Roman"/>
              </a:rPr>
              <a:t> Адыге-Хабльского</a:t>
            </a:r>
            <a:r>
              <a:rPr sz="1300" spc="-18" dirty="0">
                <a:latin typeface="Times New Roman"/>
                <a:cs typeface="Times New Roman"/>
              </a:rPr>
              <a:t> </a:t>
            </a:r>
            <a:r>
              <a:rPr sz="1300" spc="-9" dirty="0">
                <a:latin typeface="Times New Roman"/>
                <a:cs typeface="Times New Roman"/>
              </a:rPr>
              <a:t>муниципального</a:t>
            </a:r>
            <a:r>
              <a:rPr sz="1300" spc="-26" dirty="0">
                <a:latin typeface="Times New Roman"/>
                <a:cs typeface="Times New Roman"/>
              </a:rPr>
              <a:t> </a:t>
            </a:r>
            <a:r>
              <a:rPr sz="1300" spc="-4" dirty="0">
                <a:latin typeface="Times New Roman"/>
                <a:cs typeface="Times New Roman"/>
              </a:rPr>
              <a:t>района</a:t>
            </a:r>
            <a:endParaRPr sz="1300" dirty="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297126" y="5339911"/>
            <a:ext cx="7922049" cy="561077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294519" y="5338529"/>
            <a:ext cx="7252213" cy="60944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37708" y="5365339"/>
            <a:ext cx="7840709" cy="4744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37708" y="5365339"/>
            <a:ext cx="7840817" cy="4058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marR="811490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программное мероприятие </a:t>
            </a:r>
            <a:r>
              <a:rPr sz="1200" b="1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запланированная </a:t>
            </a:r>
            <a:r>
              <a:rPr sz="1200" spc="-9" dirty="0">
                <a:latin typeface="Times New Roman"/>
                <a:cs typeface="Times New Roman"/>
              </a:rPr>
              <a:t>конкретная </a:t>
            </a:r>
            <a:r>
              <a:rPr sz="1200" dirty="0">
                <a:latin typeface="Times New Roman"/>
                <a:cs typeface="Times New Roman"/>
              </a:rPr>
              <a:t>деятельность, </a:t>
            </a:r>
            <a:r>
              <a:rPr sz="1200" spc="-4" dirty="0">
                <a:latin typeface="Times New Roman"/>
                <a:cs typeface="Times New Roman"/>
              </a:rPr>
              <a:t>направленная </a:t>
            </a:r>
            <a:r>
              <a:rPr sz="1200" dirty="0">
                <a:latin typeface="Times New Roman"/>
                <a:cs typeface="Times New Roman"/>
              </a:rPr>
              <a:t>на реализацию  поставленных в программе</a:t>
            </a:r>
            <a:r>
              <a:rPr sz="1200" spc="-61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задач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88003" y="5895461"/>
            <a:ext cx="7931171" cy="755935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285397" y="5892696"/>
            <a:ext cx="7890772" cy="802922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328227" y="5920844"/>
            <a:ext cx="7850157" cy="6698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328228" y="5920844"/>
            <a:ext cx="7850591" cy="5905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75000"/>
              </a:schemeClr>
            </a:solidFill>
          </a:ln>
        </p:spPr>
        <p:txBody>
          <a:bodyPr vert="horz" wrap="square" lIns="0" tIns="36178" rIns="0" bIns="0" rtlCol="0">
            <a:spAutoFit/>
          </a:bodyPr>
          <a:lstStyle/>
          <a:p>
            <a:pPr marL="331164" indent="-251573">
              <a:spcBef>
                <a:spcPts val="285"/>
              </a:spcBef>
              <a:buFont typeface="Wingdings"/>
              <a:buChar char=""/>
              <a:tabLst>
                <a:tab pos="331164" algn="l"/>
                <a:tab pos="331720" algn="l"/>
              </a:tabLst>
            </a:pPr>
            <a:r>
              <a:rPr sz="1200" b="1" spc="-4" dirty="0">
                <a:latin typeface="Times New Roman"/>
                <a:cs typeface="Times New Roman"/>
              </a:rPr>
              <a:t>исполнители программных мероприятий </a:t>
            </a:r>
            <a:r>
              <a:rPr sz="1200" dirty="0">
                <a:latin typeface="Times New Roman"/>
                <a:cs typeface="Times New Roman"/>
              </a:rPr>
              <a:t>- </a:t>
            </a:r>
            <a:r>
              <a:rPr sz="1200" spc="-4" dirty="0">
                <a:latin typeface="Times New Roman"/>
                <a:cs typeface="Times New Roman"/>
              </a:rPr>
              <a:t>ответственные за </a:t>
            </a:r>
            <a:r>
              <a:rPr sz="1200" dirty="0">
                <a:latin typeface="Times New Roman"/>
                <a:cs typeface="Times New Roman"/>
              </a:rPr>
              <a:t>реализацию </a:t>
            </a:r>
            <a:r>
              <a:rPr sz="1200" spc="-9" dirty="0">
                <a:latin typeface="Times New Roman"/>
                <a:cs typeface="Times New Roman"/>
              </a:rPr>
              <a:t>конкретных</a:t>
            </a:r>
            <a:r>
              <a:rPr sz="1200" dirty="0">
                <a:latin typeface="Times New Roman"/>
                <a:cs typeface="Times New Roman"/>
              </a:rPr>
              <a:t> программных</a:t>
            </a:r>
          </a:p>
          <a:p>
            <a:pPr marL="331164"/>
            <a:r>
              <a:rPr sz="1200" dirty="0">
                <a:latin typeface="Times New Roman"/>
                <a:cs typeface="Times New Roman"/>
              </a:rPr>
              <a:t>мероприятий органы местного </a:t>
            </a:r>
            <a:r>
              <a:rPr sz="1200" spc="-4" dirty="0">
                <a:latin typeface="Times New Roman"/>
                <a:cs typeface="Times New Roman"/>
              </a:rPr>
              <a:t>самоуправления, </a:t>
            </a:r>
            <a:r>
              <a:rPr sz="1200" dirty="0">
                <a:latin typeface="Times New Roman"/>
                <a:cs typeface="Times New Roman"/>
              </a:rPr>
              <a:t>а </a:t>
            </a:r>
            <a:r>
              <a:rPr sz="1200" spc="-4" dirty="0">
                <a:latin typeface="Times New Roman"/>
                <a:cs typeface="Times New Roman"/>
              </a:rPr>
              <a:t>также </a:t>
            </a:r>
            <a:r>
              <a:rPr sz="1200" dirty="0">
                <a:latin typeface="Times New Roman"/>
                <a:cs typeface="Times New Roman"/>
              </a:rPr>
              <a:t>любое </a:t>
            </a:r>
            <a:r>
              <a:rPr sz="1200" spc="-4" dirty="0">
                <a:latin typeface="Times New Roman"/>
                <a:cs typeface="Times New Roman"/>
              </a:rPr>
              <a:t>юридическое </a:t>
            </a:r>
            <a:r>
              <a:rPr sz="1200" dirty="0">
                <a:latin typeface="Times New Roman"/>
                <a:cs typeface="Times New Roman"/>
              </a:rPr>
              <a:t>лицо или любое физическое лицо,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в</a:t>
            </a:r>
          </a:p>
          <a:p>
            <a:pPr marL="331164"/>
            <a:r>
              <a:rPr sz="1200" spc="-13" dirty="0">
                <a:latin typeface="Times New Roman"/>
                <a:cs typeface="Times New Roman"/>
              </a:rPr>
              <a:t>том </a:t>
            </a:r>
            <a:r>
              <a:rPr sz="1200" dirty="0">
                <a:latin typeface="Times New Roman"/>
                <a:cs typeface="Times New Roman"/>
              </a:rPr>
              <a:t>числе </a:t>
            </a:r>
            <a:r>
              <a:rPr sz="1200" spc="-4" dirty="0">
                <a:latin typeface="Times New Roman"/>
                <a:cs typeface="Times New Roman"/>
              </a:rPr>
              <a:t>индивидуальный предприниматель, определяемые </a:t>
            </a:r>
            <a:r>
              <a:rPr sz="1200" dirty="0">
                <a:latin typeface="Times New Roman"/>
                <a:cs typeface="Times New Roman"/>
              </a:rPr>
              <a:t>в </a:t>
            </a:r>
            <a:r>
              <a:rPr sz="1200" spc="-4" dirty="0">
                <a:latin typeface="Times New Roman"/>
                <a:cs typeface="Times New Roman"/>
              </a:rPr>
              <a:t>соответствии </a:t>
            </a:r>
            <a:r>
              <a:rPr sz="1200" dirty="0">
                <a:latin typeface="Times New Roman"/>
                <a:cs typeface="Times New Roman"/>
              </a:rPr>
              <a:t>с </a:t>
            </a:r>
            <a:r>
              <a:rPr sz="1200" spc="-9" dirty="0">
                <a:latin typeface="Times New Roman"/>
                <a:cs typeface="Times New Roman"/>
              </a:rPr>
              <a:t>действующим</a:t>
            </a:r>
            <a:r>
              <a:rPr sz="1200" spc="48" dirty="0">
                <a:latin typeface="Times New Roman"/>
                <a:cs typeface="Times New Roman"/>
              </a:rPr>
              <a:t> </a:t>
            </a:r>
            <a:r>
              <a:rPr sz="1200" spc="-13" dirty="0">
                <a:latin typeface="Times New Roman"/>
                <a:cs typeface="Times New Roman"/>
              </a:rPr>
              <a:t>законодательством</a:t>
            </a:r>
            <a:endParaRPr sz="1200" dirty="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4294967295"/>
          </p:nvPr>
        </p:nvSpPr>
        <p:spPr>
          <a:xfrm>
            <a:off x="8959273" y="6611908"/>
            <a:ext cx="184618" cy="599521"/>
          </a:xfrm>
          <a:prstGeom prst="rect">
            <a:avLst/>
          </a:prstGeom>
        </p:spPr>
        <p:txBody>
          <a:bodyPr vert="horz" wrap="square" lIns="0" tIns="45083" rIns="0" bIns="0" rtlCol="0">
            <a:spAutoFit/>
          </a:bodyPr>
          <a:lstStyle/>
          <a:p>
            <a:pPr marL="22263">
              <a:spcBef>
                <a:spcPts val="355"/>
              </a:spcBef>
            </a:pPr>
            <a:fld id="{81D60167-4931-47E6-BA6A-407CBD079E47}" type="slidenum">
              <a:rPr spc="-4" dirty="0"/>
              <a:pPr marL="22263">
                <a:spcBef>
                  <a:spcPts val="355"/>
                </a:spcBef>
              </a:pPr>
              <a:t>34</a:t>
            </a:fld>
            <a:endParaRPr spc="-4" dirty="0"/>
          </a:p>
        </p:txBody>
      </p:sp>
      <p:sp>
        <p:nvSpPr>
          <p:cNvPr id="32" name="object 32"/>
          <p:cNvSpPr txBox="1"/>
          <p:nvPr/>
        </p:nvSpPr>
        <p:spPr>
          <a:xfrm>
            <a:off x="205989" y="1594626"/>
            <a:ext cx="8382724" cy="182455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328937" algn="just">
              <a:spcBef>
                <a:spcPts val="88"/>
              </a:spcBef>
              <a:tabLst>
                <a:tab pos="2463412" algn="l"/>
                <a:tab pos="3642800" algn="l"/>
                <a:tab pos="4503825" algn="l"/>
                <a:tab pos="4758181" algn="l"/>
                <a:tab pos="5443885" algn="l"/>
                <a:tab pos="5461695" algn="l"/>
                <a:tab pos="5795642" algn="l"/>
                <a:tab pos="6251478" algn="l"/>
                <a:tab pos="7384670" algn="l"/>
                <a:tab pos="7764813" algn="l"/>
              </a:tabLst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Муниципальная </a:t>
            </a:r>
            <a:r>
              <a:rPr sz="1400" b="1" i="1" dirty="0"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(далее программа)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увязанный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задачам,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ресурсам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срокам выполнения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льн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э</a:t>
            </a:r>
            <a:r>
              <a:rPr sz="1400" spc="-6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мич</a:t>
            </a:r>
            <a:r>
              <a:rPr sz="1400" spc="26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ки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ор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низ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ци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6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sz="1400" spc="-48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оз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йс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ве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нны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х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,	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sz="1400" spc="-70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чно–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ис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26" dirty="0" err="1">
                <a:latin typeface="Times New Roman" pitchFamily="18" charset="0"/>
                <a:cs typeface="Times New Roman" pitchFamily="18" charset="0"/>
              </a:rPr>
              <a:t>е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4" dirty="0" err="1">
                <a:latin typeface="Times New Roman" pitchFamily="18" charset="0"/>
                <a:cs typeface="Times New Roman" pitchFamily="18" charset="0"/>
              </a:rPr>
              <a:t>о</a:t>
            </a:r>
            <a:r>
              <a:rPr sz="1400" spc="-22" dirty="0" err="1">
                <a:latin typeface="Times New Roman" pitchFamily="18" charset="0"/>
                <a:cs typeface="Times New Roman" pitchFamily="18" charset="0"/>
              </a:rPr>
              <a:t>в</a:t>
            </a:r>
            <a:r>
              <a:rPr sz="1400" spc="-39" dirty="0" err="1">
                <a:latin typeface="Times New Roman" pitchFamily="18" charset="0"/>
                <a:cs typeface="Times New Roman" pitchFamily="18" charset="0"/>
              </a:rPr>
              <a:t>а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те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л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ь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ких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 err="1">
                <a:latin typeface="Times New Roman" pitchFamily="18" charset="0"/>
                <a:cs typeface="Times New Roman" pitchFamily="18" charset="0"/>
              </a:rPr>
              <a:t>д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у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гих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 мероприятий,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обеспечивающих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эффективное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решение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	системных	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проблем</a:t>
            </a:r>
            <a:r>
              <a:rPr lang="ru-RU" sz="1400" spc="-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3" dirty="0" err="1">
                <a:latin typeface="Times New Roman" pitchFamily="18" charset="0"/>
                <a:cs typeface="Times New Roman" pitchFamily="18" charset="0"/>
              </a:rPr>
              <a:t>экономического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400" spc="-1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 err="1">
                <a:latin typeface="Times New Roman" pitchFamily="18" charset="0"/>
                <a:cs typeface="Times New Roman" pitchFamily="18" charset="0"/>
              </a:rPr>
              <a:t>социального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экологического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sz="1400" spc="-22" dirty="0">
                <a:latin typeface="Times New Roman" pitchFamily="18" charset="0"/>
                <a:cs typeface="Times New Roman" pitchFamily="18" charset="0"/>
              </a:rPr>
              <a:t>культурного </a:t>
            </a:r>
            <a:r>
              <a:rPr sz="1400" spc="-4" dirty="0" err="1">
                <a:latin typeface="Times New Roman" pitchFamily="18" charset="0"/>
                <a:cs typeface="Times New Roman" pitchFamily="18" charset="0"/>
              </a:rPr>
              <a:t>развития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spc="-4" dirty="0">
                <a:latin typeface="Times New Roman" pitchFamily="18" charset="0"/>
                <a:cs typeface="Times New Roman" pitchFamily="18" charset="0"/>
              </a:rPr>
              <a:t> Адыге-Хабльского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муниципального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района, полностью или частично 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финансируемых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из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районного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бюджета,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разработанных на срок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одного</a:t>
            </a:r>
            <a:r>
              <a:rPr sz="1400" spc="-39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года.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  <a:p>
            <a:pPr marL="11132" marR="676798">
              <a:spcBef>
                <a:spcPts val="657"/>
              </a:spcBef>
            </a:pPr>
            <a:r>
              <a:rPr sz="1400" b="1" i="1" spc="-4" dirty="0">
                <a:latin typeface="Times New Roman" pitchFamily="18" charset="0"/>
                <a:cs typeface="Times New Roman" pitchFamily="18" charset="0"/>
              </a:rPr>
              <a:t>Подпрограмма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sz="1400" spc="4" dirty="0">
                <a:latin typeface="Times New Roman" pitchFamily="18" charset="0"/>
                <a:cs typeface="Times New Roman" pitchFamily="18" charset="0"/>
              </a:rPr>
              <a:t>составная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часть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программы, представляющая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собой </a:t>
            </a:r>
            <a:r>
              <a:rPr sz="1400" spc="-18" dirty="0">
                <a:latin typeface="Times New Roman" pitchFamily="18" charset="0"/>
                <a:cs typeface="Times New Roman" pitchFamily="18" charset="0"/>
              </a:rPr>
              <a:t>комплекс</a:t>
            </a:r>
            <a:r>
              <a:rPr sz="1400" spc="272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мероприятий,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направленных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на  решение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sz="1400" spc="-13" dirty="0">
                <a:latin typeface="Times New Roman" pitchFamily="18" charset="0"/>
                <a:cs typeface="Times New Roman" pitchFamily="18" charset="0"/>
              </a:rPr>
              <a:t>задач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программы,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объединенных </a:t>
            </a:r>
            <a:r>
              <a:rPr sz="1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sz="1400" spc="-9" dirty="0">
                <a:latin typeface="Times New Roman" pitchFamily="18" charset="0"/>
                <a:cs typeface="Times New Roman" pitchFamily="18" charset="0"/>
              </a:rPr>
              <a:t>одному</a:t>
            </a:r>
            <a:r>
              <a:rPr sz="1400" spc="-83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sz="1400" spc="-4" dirty="0">
                <a:latin typeface="Times New Roman" pitchFamily="18" charset="0"/>
                <a:cs typeface="Times New Roman" pitchFamily="18" charset="0"/>
              </a:rPr>
              <a:t>признаку</a:t>
            </a:r>
            <a:endParaRPr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" name="Содержимое 4" descr="1200px-Flag_of_Karachay-Cherkessia.svg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35" name="Рисунок 34" descr="kchr_gerb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0083888"/>
              </p:ext>
            </p:extLst>
          </p:nvPr>
        </p:nvGraphicFramePr>
        <p:xfrm>
          <a:off x="251520" y="1052736"/>
          <a:ext cx="8712967" cy="59352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00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  <a:endParaRPr lang="ru-RU" sz="14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74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2025г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2026г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2027г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культуры и искусства Адыге-Хабльского муниципального района на 2022 год и плановый период 2023-2026 годы.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13094,1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13662,2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13662,2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муниципальной системы образования в Адыге-Хабльском муниципальном районе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374982,9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377293,8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379013,6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защита населения Адыге-Хабльского муниципального района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52682,0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52288,0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52296,2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Управление муниципальными финансами Адыге-Хабльского муниципального района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30462,8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30322,5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30322,5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терроризма и экстремизма в Адыге-Хабльском муниципальном районе на 2022-2026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802,9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802,9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31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Обеспечение жильем молодых</a:t>
                      </a:r>
                      <a:r>
                        <a:rPr lang="ru-RU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семей на 2024-2026 годы</a:t>
                      </a:r>
                    </a:p>
                    <a:p>
                      <a:pPr algn="l" fontAlgn="ctr"/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349,5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субъектов малого и среднего предпринимательства Адыге-Хабльского муниципального района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712901716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Комплексные  меры противодействия злоупотреблению наркотическими средствами и их незаконному обороту в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Адыге-Хабльском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3074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Противодействие коррупции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14638695"/>
                  </a:ext>
                </a:extLst>
              </a:tr>
              <a:tr h="1110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образовательного учреждения дополнительного образование детей " Детская музыкальная школа а. Адыге-Хабль"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4917,5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4917,5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67965053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Доступная среда  в Адыге-Хабльском муниципальном районе на 2021-2026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92098020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91503550"/>
                  </a:ext>
                </a:extLst>
              </a:tr>
              <a:tr h="1142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Молодежная политика в Адыге-Хабльском муниципальном районе на 2023-2026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93280842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2025 год и плановый период 2026-2027 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98491"/>
              </p:ext>
            </p:extLst>
          </p:nvPr>
        </p:nvGraphicFramePr>
        <p:xfrm>
          <a:off x="179512" y="1268760"/>
          <a:ext cx="8712968" cy="46542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845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081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099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chemeClr val="tx1"/>
                          </a:solidFill>
                          <a:latin typeface="Times New Roman"/>
                        </a:rPr>
                        <a:t>Сумма, тыс. рублей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99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2025г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2026г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latin typeface="Times New Roman"/>
                        </a:rPr>
                        <a:t>2027г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Профилактика правонарушений в Адыге-Хабльском муниципальном районе на 2024-2026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9817700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спортивная школа а. Адыге-Хабль на 2022-2025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7379,8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7380,3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7380,3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спортивная школа имени С.Э. Дерева  на 2022-2025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4925,2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4964,6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4964,6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 дорожном фонде в Адыге-Хабльском муниципальном районе на 2024-2026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4870,2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5188,8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5425,2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Развитие муниципального казенного учреждения ФОК "Сосруко" на 2023-2026 годы"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3505,1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3595,7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3595,7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Бесплатное предоставление земельных участков гражданам, имеющих трех и более детей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120,0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206844594"/>
                  </a:ext>
                </a:extLst>
              </a:tr>
              <a:tr h="4179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на территории Адыге-Хабльского муниципального района на 2023-2025 годы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59,8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58,2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62,1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333632124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территорий от чрезвычайных ситуаций, обеспечения пожарной безопасности и безопасности людей на водных объектах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Адыге-Хабльского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муниципального района на 2023-2026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35,0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836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498118,3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500854,6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502822,8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object 2"/>
          <p:cNvSpPr txBox="1">
            <a:spLocks noGrp="1"/>
          </p:cNvSpPr>
          <p:nvPr>
            <p:ph type="title"/>
          </p:nvPr>
        </p:nvSpPr>
        <p:spPr>
          <a:xfrm>
            <a:off x="1547664" y="404664"/>
            <a:ext cx="6624736" cy="6262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algn="ctr">
              <a:spcBef>
                <a:spcPts val="83"/>
              </a:spcBef>
            </a:pPr>
            <a:r>
              <a:rPr sz="2000" b="1" spc="-9" dirty="0" err="1">
                <a:solidFill>
                  <a:srgbClr val="0070C0"/>
                </a:solidFill>
              </a:rPr>
              <a:t>Муниципальные</a:t>
            </a:r>
            <a:r>
              <a:rPr sz="2000" b="1" spc="-13" dirty="0">
                <a:solidFill>
                  <a:srgbClr val="0070C0"/>
                </a:solidFill>
              </a:rPr>
              <a:t> </a:t>
            </a:r>
            <a:r>
              <a:rPr sz="2000" b="1" spc="-4" dirty="0" err="1">
                <a:solidFill>
                  <a:srgbClr val="0070C0"/>
                </a:solidFill>
              </a:rPr>
              <a:t>программы</a:t>
            </a:r>
            <a:r>
              <a:rPr lang="ru-RU" sz="2000" b="1" spc="-4" dirty="0">
                <a:solidFill>
                  <a:srgbClr val="0070C0"/>
                </a:solidFill>
              </a:rPr>
              <a:t> на 2025 год и плановый период 2026-2027 годы</a:t>
            </a:r>
            <a:endParaRPr sz="2000" b="1" spc="-4" dirty="0">
              <a:solidFill>
                <a:srgbClr val="0070C0"/>
              </a:solidFill>
            </a:endParaRPr>
          </a:p>
        </p:txBody>
      </p:sp>
      <p:pic>
        <p:nvPicPr>
          <p:cNvPr id="7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муниципальной системы образования в Адыге-Хабльском муниципальном районе на 2022-2026 годы»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D5DB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«Управление муниципальными финансами Адыге-Хабльского муниципального района на 2022-2026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FFE59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267744" y="2996952"/>
            <a:ext cx="228600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долгосрочной сбалансированности и устойчивости бюджета Адыге-Хабльского муниципального района, создание условий для повышения качества управления муниципальными финансами, создание условий для эффективного выполнения полномочий органов местного самоуправления, создание условий для устойчивого исполнения местных бюджетов муниципального района и сельских поселений, с использованием механизмов межбюджетных отношений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доступности качественного образования для удовлетворения потребностей граждан, общества и рынка труда путем обновления структуры и содержания образования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D8F8D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«Социальная защита населения Адыге-Хабльского муниципального района на 2022–2026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50496" y="764704"/>
            <a:ext cx="2411760" cy="1584176"/>
          </a:xfrm>
          <a:prstGeom prst="rect">
            <a:avLst/>
          </a:prstGeom>
          <a:solidFill>
            <a:srgbClr val="FADBD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культуры и искусства Адыге-Хабльского муниципального района на 2022 и плановый период 2023-2026 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427984" y="2996952"/>
            <a:ext cx="2376264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уровня и качества жизни пожилых граждан, инвалидов, семей с детьми и других социально незащищенных категорий граждан, проживающих на территории Адыге-Хабльского муниципального района;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-Снижение беспризорности среди несовершеннолетних; расширение охвата отдыхом и оздоровлением детей, в том числе детей, находящихся в трудной жизненной ситуации; укрепление и развитие социального института семьи, защита ее интересов и прав.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6750496" y="2794333"/>
            <a:ext cx="2339752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002060"/>
                </a:solidFill>
              </a:rPr>
              <a:t>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Сохранение и развитие культуры, как системы нравственных ценностей, создание условий для формирования и удовлетворения культурных запросов и духовных потребностей, развитие инициативы и реализация творческого потенциала в сфере культуры района.-Сохранение историко-культурного наследия района. Укрепление материально-технической базы сети учреждений культуры, повышение эффективности их деятельности, сохранение российской культурной самобытности и создание условий для обеспечения равной доступности культурных благ.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32248" cy="1584176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физической культуры и спорта в Адыге-Хабльском муниципальном районе на 2023-2026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32248" cy="4509120"/>
          </a:xfrm>
          <a:prstGeom prst="rect">
            <a:avLst/>
          </a:prstGeom>
          <a:solidFill>
            <a:srgbClr val="B6FBA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</a:t>
            </a:r>
            <a:r>
              <a:rPr lang="ru-RU" sz="1400" b="1" dirty="0">
                <a:solidFill>
                  <a:srgbClr val="002060"/>
                </a:solidFill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«Доступная среда в Адыге-Хабльском муниципальном районе на 2021-2026 годы»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C7F3FD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FBADA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терроризма и экстремизма в Адыге-Хабльском муниципальном районе на 2022-2026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64704"/>
            <a:ext cx="2411760" cy="1584176"/>
          </a:xfrm>
          <a:prstGeom prst="rect">
            <a:avLst/>
          </a:prstGeom>
          <a:solidFill>
            <a:srgbClr val="FEDAF1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образовательного учреждения дополнительного образования детей «ДМШ </a:t>
            </a:r>
            <a:r>
              <a:rPr lang="ru-RU" sz="13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2021-2025 годы</a:t>
            </a: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785992" y="2852936"/>
            <a:ext cx="23580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Получение полноценного начального музыкального образования, приобщение обучающихся к сокровищам национального и мирового музыкального искусства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0" y="2924944"/>
            <a:ext cx="2213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 для всестороннего развития личности, физического совершенствования и укрепления здоровья населения района в процессе физкультурно-оздоровительной и спортивной деятельности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2339752" y="2852936"/>
            <a:ext cx="2213992" cy="2533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безбарьерной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среды жизнедеятельности для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граждан; 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Реабилитация и социальная интеграция инвалидов и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маломобильных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групп граждан в общественную жизнь района.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499992" y="2924944"/>
            <a:ext cx="22139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Реализация государственной политики в области профилактики терроризма и экстремизма в Российской Федерации на территории Адыге-Хабльского муниципального района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692696"/>
            <a:ext cx="2267744" cy="167070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ctr"/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Муниципальная программа «Защита населения и территорий от чрезвычайных ситуаций, обеспечения пожарной безопасности и безопасности людей на водных объектах </a:t>
            </a:r>
            <a:r>
              <a:rPr lang="ru-RU" sz="1200" b="1" dirty="0" err="1">
                <a:solidFill>
                  <a:srgbClr val="000000"/>
                </a:solidFill>
                <a:latin typeface="Times New Roman"/>
              </a:rPr>
              <a:t>Адыге-Хабльского</a:t>
            </a:r>
            <a:r>
              <a:rPr lang="ru-RU" sz="1200" b="1" dirty="0">
                <a:solidFill>
                  <a:srgbClr val="000000"/>
                </a:solidFill>
                <a:latin typeface="Times New Roman"/>
              </a:rPr>
              <a:t> муниципального района на 2023-2026»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F1E4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692696"/>
            <a:ext cx="2232248" cy="1656184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«Противодействие коррупции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2023-2026 годы» 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78C0EC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20888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28700"/>
            <a:ext cx="2411760" cy="158417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-защита населения и территорий от чрезвычайных ситуаций, обеспечение безопасности людей на водных объектах;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-совершенствование способов и методов взаимодействия всех элементов системы обеспечения пожарной безопасности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3068960"/>
            <a:ext cx="22322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условий, затрудняющих возможность коррупционного поведения, и обеспечивающих снижение уровня коррупции в Адыге-Хабльском муниципальном районе;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безопасности граждан на территории Адыге-Хабльского муниципального района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19127" y="743216"/>
            <a:ext cx="2402489" cy="1569660"/>
          </a:xfrm>
          <a:prstGeom prst="rect">
            <a:avLst/>
          </a:prstGeom>
          <a:solidFill>
            <a:srgbClr val="F9967B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Муниципальная программа «Комплексные меры противодействия злоупотреблению наркотическими средствами и их незаконному обороту в Адыге-Хабльском муниципальном районе на 2023-2026 годы»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3068960"/>
            <a:ext cx="241176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сокращение незаконного потребления наркотических средств и психотропных веществ в Адыге-Хабльском муниципальном районе, обеспечение условий, способствующих снижению показателей незаконного оборота наркотиков, поэтапного сокращения наркомании и связанных с ней правонарушений до уровня минимальной опасности для общества.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08B3656-F54E-43FC-A135-6D1D93F2ED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300" y="2320290"/>
            <a:ext cx="2280211" cy="4566300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0386804-FDF0-4E4B-94A4-A0BB64BF4C50}"/>
              </a:ext>
            </a:extLst>
          </p:cNvPr>
          <p:cNvSpPr txBox="1"/>
          <p:nvPr/>
        </p:nvSpPr>
        <p:spPr>
          <a:xfrm>
            <a:off x="5110163" y="2447421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</a:t>
            </a:r>
            <a:r>
              <a:rPr lang="ru-RU" dirty="0"/>
              <a:t>: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CDE0A3CA-1354-4F25-87C9-9970A594F318}"/>
              </a:ext>
            </a:extLst>
          </p:cNvPr>
          <p:cNvSpPr/>
          <p:nvPr/>
        </p:nvSpPr>
        <p:spPr>
          <a:xfrm>
            <a:off x="4442016" y="3084327"/>
            <a:ext cx="2232248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формирование действенной системы профилактики правонарушений на территории района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1FF480B2-0A24-481B-AB9F-FE4249549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0364" y="692696"/>
            <a:ext cx="2310829" cy="1656184"/>
          </a:xfrm>
          <a:prstGeom prst="rect">
            <a:avLst/>
          </a:prstGeom>
          <a:scene3d>
            <a:camera prst="orthographicFront"/>
            <a:lightRig rig="threePt" dir="t"/>
          </a:scene3d>
          <a:sp3d contourW="12700" prstMaterial="matte">
            <a:bevelB w="114300" prst="artDeco"/>
            <a:contourClr>
              <a:schemeClr val="tx2">
                <a:lumMod val="75000"/>
              </a:schemeClr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59988E1-4968-4FFB-BA86-9BA18F578421}"/>
              </a:ext>
            </a:extLst>
          </p:cNvPr>
          <p:cNvSpPr txBox="1"/>
          <p:nvPr/>
        </p:nvSpPr>
        <p:spPr>
          <a:xfrm>
            <a:off x="4508013" y="612847"/>
            <a:ext cx="19931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«Профилактика правонарушений в Адыге-Хабльском муниципальном районе</a:t>
            </a: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 2024-2026 годы»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0" y="928687"/>
            <a:ext cx="1152004" cy="9167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316863" y="1027303"/>
            <a:ext cx="7475220" cy="7581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3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ДОХОДЫ БЮДЖЕТА </a:t>
            </a:r>
            <a:r>
              <a:rPr sz="1600" spc="-5" dirty="0">
                <a:latin typeface="Arial"/>
                <a:cs typeface="Arial"/>
              </a:rPr>
              <a:t>– поступающие в </a:t>
            </a:r>
            <a:r>
              <a:rPr sz="1600" spc="-20" dirty="0">
                <a:latin typeface="Arial"/>
                <a:cs typeface="Arial"/>
              </a:rPr>
              <a:t>бюджет </a:t>
            </a:r>
            <a:r>
              <a:rPr sz="1600" spc="-10" dirty="0">
                <a:latin typeface="Arial"/>
                <a:cs typeface="Arial"/>
              </a:rPr>
              <a:t>денежные</a:t>
            </a:r>
            <a:r>
              <a:rPr sz="1600" spc="204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средства,</a:t>
            </a:r>
            <a:endParaRPr sz="16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600" spc="-5" dirty="0">
                <a:latin typeface="Arial"/>
                <a:cs typeface="Arial"/>
              </a:rPr>
              <a:t>за </a:t>
            </a:r>
            <a:r>
              <a:rPr sz="1600" spc="-10" dirty="0">
                <a:latin typeface="Arial"/>
                <a:cs typeface="Arial"/>
              </a:rPr>
              <a:t>исключением средств, являющихся </a:t>
            </a:r>
            <a:r>
              <a:rPr sz="1600" spc="-5" dirty="0">
                <a:latin typeface="Arial"/>
                <a:cs typeface="Arial"/>
              </a:rPr>
              <a:t>в </a:t>
            </a:r>
            <a:r>
              <a:rPr sz="1600" spc="-15" dirty="0">
                <a:latin typeface="Arial"/>
                <a:cs typeface="Arial"/>
              </a:rPr>
              <a:t>соответствии </a:t>
            </a:r>
            <a:r>
              <a:rPr sz="1600" spc="-5" dirty="0">
                <a:latin typeface="Arial"/>
                <a:cs typeface="Arial"/>
              </a:rPr>
              <a:t>с </a:t>
            </a:r>
            <a:r>
              <a:rPr sz="1600" spc="-15" dirty="0">
                <a:latin typeface="Arial"/>
                <a:cs typeface="Arial"/>
              </a:rPr>
              <a:t>Бюджетным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10" dirty="0">
                <a:latin typeface="Arial"/>
                <a:cs typeface="Arial"/>
              </a:rPr>
              <a:t>кодексом</a:t>
            </a:r>
            <a:endParaRPr sz="1600" dirty="0">
              <a:latin typeface="Arial"/>
              <a:cs typeface="Arial"/>
            </a:endParaRPr>
          </a:p>
          <a:p>
            <a:pPr marL="278130">
              <a:lnSpc>
                <a:spcPct val="100000"/>
              </a:lnSpc>
              <a:spcBef>
                <a:spcPts val="5"/>
              </a:spcBef>
            </a:pPr>
            <a:r>
              <a:rPr sz="1600" spc="-10" dirty="0">
                <a:latin typeface="Arial"/>
                <a:cs typeface="Arial"/>
              </a:rPr>
              <a:t>Российской </a:t>
            </a:r>
            <a:r>
              <a:rPr sz="1600" spc="-15" dirty="0">
                <a:latin typeface="Arial"/>
                <a:cs typeface="Arial"/>
              </a:rPr>
              <a:t>Федерации </a:t>
            </a:r>
            <a:r>
              <a:rPr sz="1600" spc="-10" dirty="0">
                <a:latin typeface="Arial"/>
                <a:cs typeface="Arial"/>
              </a:rPr>
              <a:t>источниками финансирования дефицита</a:t>
            </a:r>
            <a:r>
              <a:rPr sz="1600" spc="275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55777" y="583823"/>
            <a:ext cx="3885536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214287" y="2847720"/>
            <a:ext cx="2700655" cy="3426460"/>
          </a:xfrm>
          <a:custGeom>
            <a:avLst/>
            <a:gdLst/>
            <a:ahLst/>
            <a:cxnLst/>
            <a:rect l="l" t="t" r="r" b="b"/>
            <a:pathLst>
              <a:path w="2700655" h="3426460">
                <a:moveTo>
                  <a:pt x="0" y="3426028"/>
                </a:moveTo>
                <a:lnTo>
                  <a:pt x="2700528" y="3426028"/>
                </a:lnTo>
                <a:lnTo>
                  <a:pt x="2700528" y="0"/>
                </a:lnTo>
                <a:lnTo>
                  <a:pt x="0" y="0"/>
                </a:lnTo>
                <a:lnTo>
                  <a:pt x="0" y="3426028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214287" y="2673807"/>
            <a:ext cx="2700655" cy="3600450"/>
          </a:xfrm>
          <a:custGeom>
            <a:avLst/>
            <a:gdLst/>
            <a:ahLst/>
            <a:cxnLst/>
            <a:rect l="l" t="t" r="r" b="b"/>
            <a:pathLst>
              <a:path w="2700655" h="3600450">
                <a:moveTo>
                  <a:pt x="0" y="3599941"/>
                </a:moveTo>
                <a:lnTo>
                  <a:pt x="2700528" y="3599941"/>
                </a:lnTo>
                <a:lnTo>
                  <a:pt x="2700528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1566417" y="2975863"/>
            <a:ext cx="1269365" cy="8794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indent="153670">
              <a:lnSpc>
                <a:spcPct val="100000"/>
              </a:lnSpc>
              <a:spcBef>
                <a:spcPts val="105"/>
              </a:spcBef>
              <a:tabLst>
                <a:tab pos="66421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  </a:t>
            </a:r>
            <a:r>
              <a:rPr sz="1400" spc="-30" dirty="0">
                <a:latin typeface="Arial"/>
                <a:cs typeface="Arial"/>
              </a:rPr>
              <a:t>у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spc="-40" dirty="0">
                <a:latin typeface="Arial"/>
                <a:cs typeface="Arial"/>
              </a:rPr>
              <a:t>в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dirty="0">
                <a:latin typeface="Arial"/>
                <a:cs typeface="Arial"/>
              </a:rPr>
              <a:t>нных</a:t>
            </a:r>
          </a:p>
          <a:p>
            <a:pPr marL="276860" marR="5080" indent="211454" algn="r">
              <a:lnSpc>
                <a:spcPct val="100000"/>
              </a:lnSpc>
            </a:pP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де</a:t>
            </a:r>
            <a:r>
              <a:rPr sz="1400" dirty="0">
                <a:latin typeface="Arial"/>
                <a:cs typeface="Arial"/>
              </a:rPr>
              <a:t>к</a:t>
            </a:r>
            <a:r>
              <a:rPr sz="1400" spc="15" dirty="0">
                <a:latin typeface="Arial"/>
                <a:cs typeface="Arial"/>
              </a:rPr>
              <a:t>с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м  </a:t>
            </a:r>
            <a:r>
              <a:rPr sz="1400" spc="-5" dirty="0">
                <a:latin typeface="Arial"/>
                <a:cs typeface="Arial"/>
              </a:rPr>
              <a:t>Ф</a:t>
            </a:r>
            <a:r>
              <a:rPr sz="1400" spc="-4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2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рац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,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305714" y="2975863"/>
            <a:ext cx="1094105" cy="1092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пления  </a:t>
            </a:r>
            <a:r>
              <a:rPr sz="1400" spc="-10" dirty="0">
                <a:latin typeface="Arial"/>
                <a:cs typeface="Arial"/>
              </a:rPr>
              <a:t>налогов,  Налоговым  Российской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05714" y="4042613"/>
            <a:ext cx="2406650" cy="19469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horz" wrap="square" lIns="0" tIns="13335" rIns="0" bIns="0" rtlCol="0">
            <a:spAutoFit/>
          </a:bodyPr>
          <a:lstStyle/>
          <a:p>
            <a:pPr marL="172085" marR="852805" indent="-172720" algn="r">
              <a:lnSpc>
                <a:spcPct val="100000"/>
              </a:lnSpc>
              <a:spcBef>
                <a:spcPts val="10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30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доходы</a:t>
            </a:r>
            <a:endParaRPr sz="1400" dirty="0">
              <a:latin typeface="Arial"/>
              <a:cs typeface="Arial"/>
            </a:endParaRPr>
          </a:p>
          <a:p>
            <a:pPr marR="849630" algn="r"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физических</a:t>
            </a:r>
            <a:r>
              <a:rPr sz="1400" spc="-6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акцизы;</a:t>
            </a:r>
            <a:endParaRPr sz="1400" dirty="0">
              <a:latin typeface="Arial"/>
              <a:cs typeface="Arial"/>
            </a:endParaRPr>
          </a:p>
          <a:p>
            <a:pPr marL="172085" marR="54927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dirty="0">
                <a:latin typeface="Arial"/>
                <a:cs typeface="Arial"/>
              </a:rPr>
              <a:t>налог на</a:t>
            </a:r>
            <a:r>
              <a:rPr sz="1400" spc="-1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имущество  физических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лиц;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5" dirty="0">
                <a:latin typeface="Arial"/>
                <a:cs typeface="Arial"/>
              </a:rPr>
              <a:t>транспортный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земельный</a:t>
            </a:r>
            <a:r>
              <a:rPr sz="1400" spc="-4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налог;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государственная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пошлина;</a:t>
            </a:r>
            <a:endParaRPr sz="1400" dirty="0">
              <a:latin typeface="Arial"/>
              <a:cs typeface="Arial"/>
            </a:endParaRPr>
          </a:p>
          <a:p>
            <a:pPr marL="172085" indent="-172720">
              <a:lnSpc>
                <a:spcPct val="100000"/>
              </a:lnSpc>
              <a:buFont typeface="Wingdings"/>
              <a:buChar char=""/>
              <a:tabLst>
                <a:tab pos="17272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59938" y="2863342"/>
            <a:ext cx="3024505" cy="3410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vert="horz" wrap="square" lIns="0" tIns="125730" rIns="0" bIns="0" rtlCol="0">
            <a:spAutoFit/>
          </a:bodyPr>
          <a:lstStyle/>
          <a:p>
            <a:pPr marL="91440" marR="82550">
              <a:lnSpc>
                <a:spcPct val="100000"/>
              </a:lnSpc>
              <a:spcBef>
                <a:spcPts val="990"/>
              </a:spcBef>
              <a:tabLst>
                <a:tab pos="1323340" algn="l"/>
                <a:tab pos="1407160" algn="l"/>
                <a:tab pos="1647825" algn="l"/>
                <a:tab pos="1978660" algn="l"/>
                <a:tab pos="2391410" algn="l"/>
              </a:tabLst>
            </a:pPr>
            <a:r>
              <a:rPr sz="1400" dirty="0">
                <a:latin typeface="Arial"/>
                <a:cs typeface="Arial"/>
              </a:rPr>
              <a:t>Пос</a:t>
            </a:r>
            <a:r>
              <a:rPr sz="1400" spc="20" dirty="0">
                <a:latin typeface="Arial"/>
                <a:cs typeface="Arial"/>
              </a:rPr>
              <a:t>т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плени</a:t>
            </a:r>
            <a:r>
              <a:rPr sz="1400" dirty="0">
                <a:latin typeface="Arial"/>
                <a:cs typeface="Arial"/>
              </a:rPr>
              <a:t>я	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пл</a:t>
            </a:r>
            <a:r>
              <a:rPr sz="1400" spc="-40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ты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  </a:t>
            </a:r>
            <a:r>
              <a:rPr sz="1400" spc="-5" dirty="0">
                <a:latin typeface="Arial"/>
                <a:cs typeface="Arial"/>
              </a:rPr>
              <a:t>пошлин </a:t>
            </a:r>
            <a:r>
              <a:rPr sz="1400" dirty="0">
                <a:latin typeface="Arial"/>
                <a:cs typeface="Arial"/>
              </a:rPr>
              <a:t>и сборов, </a:t>
            </a:r>
            <a:r>
              <a:rPr sz="1400" spc="-10" dirty="0">
                <a:latin typeface="Arial"/>
                <a:cs typeface="Arial"/>
              </a:rPr>
              <a:t>установленных  </a:t>
            </a:r>
            <a:r>
              <a:rPr sz="140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20" dirty="0">
                <a:latin typeface="Arial"/>
                <a:cs typeface="Arial"/>
              </a:rPr>
              <a:t>т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во</a:t>
            </a:r>
            <a:r>
              <a:rPr sz="1400" dirty="0">
                <a:latin typeface="Arial"/>
                <a:cs typeface="Arial"/>
              </a:rPr>
              <a:t>м	</a:t>
            </a:r>
            <a:r>
              <a:rPr sz="1400" spc="-65" dirty="0">
                <a:latin typeface="Arial"/>
                <a:cs typeface="Arial"/>
              </a:rPr>
              <a:t>Р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сс</a:t>
            </a:r>
            <a:r>
              <a:rPr sz="1400" spc="-5" dirty="0">
                <a:latin typeface="Arial"/>
                <a:cs typeface="Arial"/>
              </a:rPr>
              <a:t>ий</a:t>
            </a:r>
            <a:r>
              <a:rPr sz="1400" dirty="0">
                <a:latin typeface="Arial"/>
                <a:cs typeface="Arial"/>
              </a:rPr>
              <a:t>с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ой  </a:t>
            </a:r>
            <a:r>
              <a:rPr sz="1400" spc="-10" dirty="0">
                <a:latin typeface="Arial"/>
                <a:cs typeface="Arial"/>
              </a:rPr>
              <a:t>Федерации, </a:t>
            </a:r>
            <a:r>
              <a:rPr sz="1400" dirty="0">
                <a:latin typeface="Arial"/>
                <a:cs typeface="Arial"/>
              </a:rPr>
              <a:t>а </a:t>
            </a:r>
            <a:r>
              <a:rPr sz="1400" spc="-10" dirty="0">
                <a:latin typeface="Arial"/>
                <a:cs typeface="Arial"/>
              </a:rPr>
              <a:t>также </a:t>
            </a:r>
            <a:r>
              <a:rPr sz="1400" spc="-5" dirty="0">
                <a:latin typeface="Arial"/>
                <a:cs typeface="Arial"/>
              </a:rPr>
              <a:t>штрафов </a:t>
            </a:r>
            <a:r>
              <a:rPr sz="1400" spc="-10" dirty="0">
                <a:latin typeface="Arial"/>
                <a:cs typeface="Arial"/>
              </a:rPr>
              <a:t>за  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15" dirty="0">
                <a:latin typeface="Arial"/>
                <a:cs typeface="Arial"/>
              </a:rPr>
              <a:t>ар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spc="-5" dirty="0">
                <a:latin typeface="Arial"/>
                <a:cs typeface="Arial"/>
              </a:rPr>
              <a:t>ше</a:t>
            </a:r>
            <a:r>
              <a:rPr sz="1400" spc="5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е		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15" dirty="0">
                <a:latin typeface="Arial"/>
                <a:cs typeface="Arial"/>
              </a:rPr>
              <a:t>а</a:t>
            </a:r>
            <a:r>
              <a:rPr sz="1400" spc="5" dirty="0">
                <a:latin typeface="Arial"/>
                <a:cs typeface="Arial"/>
              </a:rPr>
              <a:t>к</a:t>
            </a:r>
            <a:r>
              <a:rPr sz="1400" spc="-5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40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5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spc="-65" dirty="0">
                <a:latin typeface="Arial"/>
                <a:cs typeface="Arial"/>
              </a:rPr>
              <a:t>е</a:t>
            </a:r>
            <a:r>
              <a:rPr sz="1400" spc="-5" dirty="0">
                <a:latin typeface="Arial"/>
                <a:cs typeface="Arial"/>
              </a:rPr>
              <a:t>л</a:t>
            </a:r>
            <a:r>
              <a:rPr sz="1400" spc="-15" dirty="0">
                <a:latin typeface="Arial"/>
                <a:cs typeface="Arial"/>
              </a:rPr>
              <a:t>ь</a:t>
            </a:r>
            <a:r>
              <a:rPr sz="1400" spc="-10" dirty="0">
                <a:latin typeface="Arial"/>
                <a:cs typeface="Arial"/>
              </a:rPr>
              <a:t>с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ва</a:t>
            </a:r>
            <a:r>
              <a:rPr sz="1400" dirty="0">
                <a:latin typeface="Arial"/>
                <a:cs typeface="Arial"/>
              </a:rPr>
              <a:t>,  </a:t>
            </a:r>
            <a:r>
              <a:rPr sz="1400" spc="-5" dirty="0">
                <a:latin typeface="Arial"/>
                <a:cs typeface="Arial"/>
              </a:rPr>
              <a:t>например:</a:t>
            </a:r>
            <a:endParaRPr sz="1400" dirty="0">
              <a:latin typeface="Arial"/>
              <a:cs typeface="Arial"/>
            </a:endParaRPr>
          </a:p>
          <a:p>
            <a:pPr marL="289560" marR="107950" indent="-198120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spc="-10" dirty="0">
                <a:latin typeface="Arial"/>
                <a:cs typeface="Arial"/>
              </a:rPr>
              <a:t>использования  </a:t>
            </a:r>
            <a:r>
              <a:rPr sz="1400" spc="-5" dirty="0">
                <a:latin typeface="Arial"/>
                <a:cs typeface="Arial"/>
              </a:rPr>
              <a:t>имущества, </a:t>
            </a:r>
            <a:r>
              <a:rPr sz="1400" spc="-15" dirty="0">
                <a:latin typeface="Arial"/>
                <a:cs typeface="Arial"/>
              </a:rPr>
              <a:t>находящегося </a:t>
            </a:r>
            <a:r>
              <a:rPr sz="1400" dirty="0">
                <a:latin typeface="Arial"/>
                <a:cs typeface="Arial"/>
              </a:rPr>
              <a:t>в  </a:t>
            </a:r>
            <a:r>
              <a:rPr sz="1400" spc="-5" dirty="0">
                <a:latin typeface="Arial"/>
                <a:cs typeface="Arial"/>
              </a:rPr>
              <a:t>муниципальной</a:t>
            </a:r>
            <a:r>
              <a:rPr sz="1400" spc="-2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собственности;</a:t>
            </a:r>
            <a:endParaRPr sz="1400" dirty="0">
              <a:latin typeface="Arial"/>
              <a:cs typeface="Arial"/>
            </a:endParaRPr>
          </a:p>
          <a:p>
            <a:pPr marL="289560" marR="356870" indent="-19812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5" dirty="0">
                <a:latin typeface="Arial"/>
                <a:cs typeface="Arial"/>
              </a:rPr>
              <a:t>доходы </a:t>
            </a:r>
            <a:r>
              <a:rPr sz="1400" spc="-20" dirty="0">
                <a:latin typeface="Arial"/>
                <a:cs typeface="Arial"/>
              </a:rPr>
              <a:t>от </a:t>
            </a:r>
            <a:r>
              <a:rPr sz="1400" dirty="0">
                <a:latin typeface="Arial"/>
                <a:cs typeface="Arial"/>
              </a:rPr>
              <a:t>оказания</a:t>
            </a:r>
            <a:r>
              <a:rPr sz="1400" spc="-8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платных  </a:t>
            </a:r>
            <a:r>
              <a:rPr sz="1400" spc="-10" dirty="0">
                <a:latin typeface="Arial"/>
                <a:cs typeface="Arial"/>
              </a:rPr>
              <a:t>услуг </a:t>
            </a:r>
            <a:r>
              <a:rPr sz="1400" spc="-5" dirty="0">
                <a:latin typeface="Arial"/>
                <a:cs typeface="Arial"/>
              </a:rPr>
              <a:t>(работ) </a:t>
            </a:r>
            <a:r>
              <a:rPr sz="1400" dirty="0">
                <a:latin typeface="Arial"/>
                <a:cs typeface="Arial"/>
              </a:rPr>
              <a:t>и </a:t>
            </a:r>
            <a:r>
              <a:rPr sz="1400" spc="-5" dirty="0">
                <a:latin typeface="Arial"/>
                <a:cs typeface="Arial"/>
              </a:rPr>
              <a:t>компенсации  </a:t>
            </a:r>
            <a:r>
              <a:rPr sz="1400" spc="-15" dirty="0">
                <a:latin typeface="Arial"/>
                <a:cs typeface="Arial"/>
              </a:rPr>
              <a:t>затрат</a:t>
            </a:r>
            <a:r>
              <a:rPr sz="1400" spc="-55" dirty="0">
                <a:latin typeface="Arial"/>
                <a:cs typeface="Arial"/>
              </a:rPr>
              <a:t> </a:t>
            </a:r>
            <a:r>
              <a:rPr sz="1400" spc="-10" dirty="0">
                <a:latin typeface="Arial"/>
                <a:cs typeface="Arial"/>
              </a:rPr>
              <a:t>государства;</a:t>
            </a:r>
            <a:endParaRPr sz="1400" dirty="0">
              <a:latin typeface="Arial"/>
              <a:cs typeface="Arial"/>
            </a:endParaRPr>
          </a:p>
          <a:p>
            <a:pPr marL="289560" marR="145415" indent="-198120" algn="just">
              <a:lnSpc>
                <a:spcPct val="100000"/>
              </a:lnSpc>
              <a:spcBef>
                <a:spcPts val="5"/>
              </a:spcBef>
              <a:buFont typeface="Wingdings"/>
              <a:buChar char=""/>
              <a:tabLst>
                <a:tab pos="279400" algn="l"/>
              </a:tabLst>
            </a:pPr>
            <a:r>
              <a:rPr sz="1400" dirty="0">
                <a:latin typeface="Arial"/>
                <a:cs typeface="Arial"/>
              </a:rPr>
              <a:t>штрафы, </a:t>
            </a:r>
            <a:r>
              <a:rPr sz="1400" spc="-5" dirty="0">
                <a:latin typeface="Arial"/>
                <a:cs typeface="Arial"/>
              </a:rPr>
              <a:t>санкции,</a:t>
            </a:r>
            <a:r>
              <a:rPr sz="1400" spc="-100" dirty="0">
                <a:latin typeface="Arial"/>
                <a:cs typeface="Arial"/>
              </a:rPr>
              <a:t> </a:t>
            </a:r>
            <a:r>
              <a:rPr sz="1400" spc="-5" dirty="0">
                <a:latin typeface="Arial"/>
                <a:cs typeface="Arial"/>
              </a:rPr>
              <a:t>возмещение  </a:t>
            </a:r>
            <a:r>
              <a:rPr sz="1400" spc="-15" dirty="0">
                <a:latin typeface="Arial"/>
                <a:cs typeface="Arial"/>
              </a:rPr>
              <a:t>ущерба;</a:t>
            </a:r>
            <a:endParaRPr sz="1400" dirty="0">
              <a:latin typeface="Arial"/>
              <a:cs typeface="Arial"/>
            </a:endParaRPr>
          </a:p>
          <a:p>
            <a:pPr marL="279400" indent="-187960" algn="just">
              <a:lnSpc>
                <a:spcPct val="100000"/>
              </a:lnSpc>
              <a:buFont typeface="Wingdings"/>
              <a:buChar char=""/>
              <a:tabLst>
                <a:tab pos="279400" algn="l"/>
              </a:tabLst>
            </a:pPr>
            <a:r>
              <a:rPr sz="1400" spc="-10" dirty="0">
                <a:latin typeface="Arial"/>
                <a:cs typeface="Arial"/>
              </a:rPr>
              <a:t>другие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6215126" y="2865373"/>
            <a:ext cx="2700020" cy="3397885"/>
          </a:xfrm>
          <a:custGeom>
            <a:avLst/>
            <a:gdLst/>
            <a:ahLst/>
            <a:cxnLst/>
            <a:rect l="l" t="t" r="r" b="b"/>
            <a:pathLst>
              <a:path w="2700020" h="3397885">
                <a:moveTo>
                  <a:pt x="0" y="3397491"/>
                </a:moveTo>
                <a:lnTo>
                  <a:pt x="2700020" y="3397491"/>
                </a:lnTo>
                <a:lnTo>
                  <a:pt x="2700020" y="0"/>
                </a:lnTo>
                <a:lnTo>
                  <a:pt x="0" y="0"/>
                </a:lnTo>
                <a:lnTo>
                  <a:pt x="0" y="339749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215126" y="2662923"/>
            <a:ext cx="2700020" cy="3600450"/>
          </a:xfrm>
          <a:custGeom>
            <a:avLst/>
            <a:gdLst/>
            <a:ahLst/>
            <a:cxnLst/>
            <a:rect l="l" t="t" r="r" b="b"/>
            <a:pathLst>
              <a:path w="2700020" h="3600450">
                <a:moveTo>
                  <a:pt x="0" y="3599941"/>
                </a:moveTo>
                <a:lnTo>
                  <a:pt x="2700020" y="3599941"/>
                </a:lnTo>
                <a:lnTo>
                  <a:pt x="2700020" y="0"/>
                </a:lnTo>
                <a:lnTo>
                  <a:pt x="0" y="0"/>
                </a:lnTo>
                <a:lnTo>
                  <a:pt x="0" y="3599941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7748016" y="2964942"/>
            <a:ext cx="1089660" cy="23939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534670" algn="l"/>
              </a:tabLst>
            </a:pPr>
            <a:r>
              <a:rPr sz="1400" spc="-40" dirty="0">
                <a:latin typeface="Arial"/>
                <a:cs typeface="Arial"/>
              </a:rPr>
              <a:t>о</a:t>
            </a:r>
            <a:r>
              <a:rPr sz="1400" dirty="0">
                <a:latin typeface="Arial"/>
                <a:cs typeface="Arial"/>
              </a:rPr>
              <a:t>т	</a:t>
            </a:r>
            <a:r>
              <a:rPr sz="1400" spc="-15" dirty="0">
                <a:latin typeface="Arial"/>
                <a:cs typeface="Arial"/>
              </a:rPr>
              <a:t>др</a:t>
            </a:r>
            <a:r>
              <a:rPr sz="1400" spc="-20" dirty="0">
                <a:latin typeface="Arial"/>
                <a:cs typeface="Arial"/>
              </a:rPr>
              <a:t>у</a:t>
            </a:r>
            <a:r>
              <a:rPr sz="1400" dirty="0">
                <a:latin typeface="Arial"/>
                <a:cs typeface="Arial"/>
              </a:rPr>
              <a:t>г</a:t>
            </a:r>
            <a:r>
              <a:rPr sz="1400" spc="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х</a:t>
            </a:r>
            <a:endParaRPr sz="1400">
              <a:latin typeface="Arial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6307582" y="2964942"/>
            <a:ext cx="1135380" cy="6661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Поступления  </a:t>
            </a:r>
            <a:r>
              <a:rPr sz="1400" spc="-15" dirty="0">
                <a:latin typeface="Arial"/>
                <a:cs typeface="Arial"/>
              </a:rPr>
              <a:t>бюджетов  </a:t>
            </a:r>
            <a:r>
              <a:rPr sz="1400" dirty="0">
                <a:latin typeface="Arial"/>
                <a:cs typeface="Arial"/>
              </a:rPr>
              <a:t>т</a:t>
            </a:r>
            <a:r>
              <a:rPr sz="1400" spc="-15" dirty="0">
                <a:latin typeface="Arial"/>
                <a:cs typeface="Arial"/>
              </a:rPr>
              <a:t>р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spc="-10" dirty="0">
                <a:latin typeface="Arial"/>
                <a:cs typeface="Arial"/>
              </a:rPr>
              <a:t>н</a:t>
            </a:r>
            <a:r>
              <a:rPr sz="1400" dirty="0">
                <a:latin typeface="Arial"/>
                <a:cs typeface="Arial"/>
              </a:rPr>
              <a:t>сфе</a:t>
            </a:r>
            <a:r>
              <a:rPr sz="1400" spc="-55" dirty="0">
                <a:latin typeface="Arial"/>
                <a:cs typeface="Arial"/>
              </a:rPr>
              <a:t>р</a:t>
            </a:r>
            <a:r>
              <a:rPr sz="1400" dirty="0">
                <a:latin typeface="Arial"/>
                <a:cs typeface="Arial"/>
              </a:rPr>
              <a:t>ты</a:t>
            </a:r>
            <a:r>
              <a:rPr sz="1400" spc="-15" dirty="0">
                <a:latin typeface="Arial"/>
                <a:cs typeface="Arial"/>
              </a:rPr>
              <a:t>)</a:t>
            </a:r>
            <a:r>
              <a:rPr sz="1400" dirty="0">
                <a:latin typeface="Arial"/>
                <a:cs typeface="Arial"/>
              </a:rPr>
              <a:t>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7475219" y="3178301"/>
            <a:ext cx="136334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64795" marR="5080" indent="-26543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Arial"/>
                <a:cs typeface="Arial"/>
              </a:rPr>
              <a:t>(</a:t>
            </a:r>
            <a:r>
              <a:rPr sz="1400" spc="-20" dirty="0">
                <a:latin typeface="Arial"/>
                <a:cs typeface="Arial"/>
              </a:rPr>
              <a:t>м</a:t>
            </a:r>
            <a:r>
              <a:rPr sz="1400" spc="-30" dirty="0">
                <a:latin typeface="Arial"/>
                <a:cs typeface="Arial"/>
              </a:rPr>
              <a:t>е</a:t>
            </a:r>
            <a:r>
              <a:rPr sz="1400" spc="5" dirty="0">
                <a:latin typeface="Arial"/>
                <a:cs typeface="Arial"/>
              </a:rPr>
              <a:t>ж</a:t>
            </a:r>
            <a:r>
              <a:rPr sz="1400" dirty="0">
                <a:latin typeface="Arial"/>
                <a:cs typeface="Arial"/>
              </a:rPr>
              <a:t>б</a:t>
            </a:r>
            <a:r>
              <a:rPr sz="1400" spc="-35" dirty="0">
                <a:latin typeface="Arial"/>
                <a:cs typeface="Arial"/>
              </a:rPr>
              <a:t>ю</a:t>
            </a:r>
            <a:r>
              <a:rPr sz="1400" spc="-5" dirty="0">
                <a:latin typeface="Arial"/>
                <a:cs typeface="Arial"/>
              </a:rPr>
              <a:t>д</a:t>
            </a:r>
            <a:r>
              <a:rPr sz="1400" spc="-10" dirty="0">
                <a:latin typeface="Arial"/>
                <a:cs typeface="Arial"/>
              </a:rPr>
              <a:t>ж</a:t>
            </a:r>
            <a:r>
              <a:rPr sz="1400" spc="-50" dirty="0">
                <a:latin typeface="Arial"/>
                <a:cs typeface="Arial"/>
              </a:rPr>
              <a:t>е</a:t>
            </a:r>
            <a:r>
              <a:rPr sz="1400" spc="-10" dirty="0">
                <a:latin typeface="Arial"/>
                <a:cs typeface="Arial"/>
              </a:rPr>
              <a:t>т</a:t>
            </a:r>
            <a:r>
              <a:rPr sz="1400" dirty="0">
                <a:latin typeface="Arial"/>
                <a:cs typeface="Arial"/>
              </a:rPr>
              <a:t>ные  </a:t>
            </a:r>
            <a:r>
              <a:rPr sz="1400" spc="-15" dirty="0">
                <a:latin typeface="Arial"/>
                <a:cs typeface="Arial"/>
              </a:rPr>
              <a:t>о</a:t>
            </a:r>
            <a:r>
              <a:rPr sz="1400" spc="-5" dirty="0">
                <a:latin typeface="Arial"/>
                <a:cs typeface="Arial"/>
              </a:rPr>
              <a:t>р</a:t>
            </a:r>
            <a:r>
              <a:rPr sz="1400" spc="-35" dirty="0">
                <a:latin typeface="Arial"/>
                <a:cs typeface="Arial"/>
              </a:rPr>
              <a:t>г</a:t>
            </a:r>
            <a:r>
              <a:rPr sz="1400" spc="-5" dirty="0">
                <a:latin typeface="Arial"/>
                <a:cs typeface="Arial"/>
              </a:rPr>
              <a:t>а</a:t>
            </a:r>
            <a:r>
              <a:rPr sz="1400" dirty="0">
                <a:latin typeface="Arial"/>
                <a:cs typeface="Arial"/>
              </a:rPr>
              <a:t>н</a:t>
            </a:r>
            <a:r>
              <a:rPr sz="1400" spc="-5" dirty="0">
                <a:latin typeface="Arial"/>
                <a:cs typeface="Arial"/>
              </a:rPr>
              <a:t>и</a:t>
            </a:r>
            <a:r>
              <a:rPr sz="1400" spc="-10" dirty="0">
                <a:latin typeface="Arial"/>
                <a:cs typeface="Arial"/>
              </a:rPr>
              <a:t>з</a:t>
            </a:r>
            <a:r>
              <a:rPr sz="1400" spc="-5" dirty="0">
                <a:latin typeface="Arial"/>
                <a:cs typeface="Arial"/>
              </a:rPr>
              <a:t>ац</a:t>
            </a:r>
            <a:r>
              <a:rPr sz="1400" spc="-10" dirty="0">
                <a:latin typeface="Arial"/>
                <a:cs typeface="Arial"/>
              </a:rPr>
              <a:t>и</a:t>
            </a:r>
            <a:r>
              <a:rPr sz="1400" dirty="0">
                <a:latin typeface="Arial"/>
                <a:cs typeface="Arial"/>
              </a:rPr>
              <a:t>й,</a:t>
            </a:r>
            <a:endParaRPr sz="140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307582" y="3604971"/>
            <a:ext cx="252857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Arial"/>
                <a:cs typeface="Arial"/>
              </a:rPr>
              <a:t>граждан (кроме налоговых</a:t>
            </a:r>
            <a:r>
              <a:rPr sz="1400" spc="35" dirty="0">
                <a:latin typeface="Arial"/>
                <a:cs typeface="Arial"/>
              </a:rPr>
              <a:t> </a:t>
            </a:r>
            <a:r>
              <a:rPr sz="1400" dirty="0">
                <a:latin typeface="Arial"/>
                <a:cs typeface="Arial"/>
              </a:rPr>
              <a:t>и</a:t>
            </a:r>
            <a:endParaRPr sz="14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r>
              <a:rPr sz="1400" spc="-5" dirty="0">
                <a:latin typeface="Arial"/>
                <a:cs typeface="Arial"/>
              </a:rPr>
              <a:t>неналоговых</a:t>
            </a:r>
            <a:r>
              <a:rPr sz="1400" spc="-25" dirty="0">
                <a:latin typeface="Arial"/>
                <a:cs typeface="Arial"/>
              </a:rPr>
              <a:t> </a:t>
            </a:r>
            <a:r>
              <a:rPr sz="1400" spc="-15" dirty="0">
                <a:latin typeface="Arial"/>
                <a:cs typeface="Arial"/>
              </a:rPr>
              <a:t>доходов)</a:t>
            </a:r>
            <a:endParaRPr sz="1400">
              <a:latin typeface="Arial"/>
              <a:cs typeface="Arial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НАЛОГОВЫЕ</a:t>
            </a:r>
          </a:p>
          <a:p>
            <a:pPr algn="ctr"/>
            <a:r>
              <a:rPr lang="ru-RU" b="1" dirty="0">
                <a:latin typeface="Arial" pitchFamily="34" charset="0"/>
                <a:cs typeface="Arial" pitchFamily="34" charset="0"/>
              </a:rPr>
              <a:t> ДОХОДЫ</a:t>
            </a:r>
            <a:endParaRPr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14287" y="2234768"/>
            <a:ext cx="2700655" cy="613410"/>
          </a:xfrm>
          <a:custGeom>
            <a:avLst/>
            <a:gdLst/>
            <a:ahLst/>
            <a:cxnLst/>
            <a:rect l="l" t="t" r="r" b="b"/>
            <a:pathLst>
              <a:path w="2700655" h="613410">
                <a:moveTo>
                  <a:pt x="0" y="612952"/>
                </a:moveTo>
                <a:lnTo>
                  <a:pt x="2700528" y="612952"/>
                </a:lnTo>
                <a:lnTo>
                  <a:pt x="2700528" y="0"/>
                </a:lnTo>
                <a:lnTo>
                  <a:pt x="0" y="0"/>
                </a:lnTo>
                <a:lnTo>
                  <a:pt x="0" y="61295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3059938" y="2250389"/>
            <a:ext cx="3024505" cy="613410"/>
          </a:xfrm>
          <a:prstGeom prst="rect">
            <a:avLst/>
          </a:prstGeom>
          <a:solidFill>
            <a:srgbClr val="FFC000"/>
          </a:solidFill>
          <a:ln w="26288">
            <a:solidFill>
              <a:srgbClr val="6E6EBB"/>
            </a:solidFill>
          </a:ln>
        </p:spPr>
        <p:txBody>
          <a:bodyPr vert="horz" wrap="square" lIns="0" tIns="26670" rIns="0" bIns="0" rtlCol="0">
            <a:spAutoFit/>
          </a:bodyPr>
          <a:lstStyle/>
          <a:p>
            <a:pPr marL="992505" marR="589280" indent="-393700">
              <a:lnSpc>
                <a:spcPct val="100000"/>
              </a:lnSpc>
              <a:spcBef>
                <a:spcPts val="210"/>
              </a:spcBef>
            </a:pPr>
            <a:r>
              <a:rPr sz="1800" b="1" spc="-5" dirty="0">
                <a:latin typeface="Arial"/>
                <a:cs typeface="Arial"/>
              </a:rPr>
              <a:t>НЕ</a:t>
            </a:r>
            <a:r>
              <a:rPr sz="1800" b="1" spc="-10" dirty="0">
                <a:latin typeface="Arial"/>
                <a:cs typeface="Arial"/>
              </a:rPr>
              <a:t>Н</a:t>
            </a:r>
            <a:r>
              <a:rPr sz="1800" b="1" spc="-30" dirty="0">
                <a:latin typeface="Arial"/>
                <a:cs typeface="Arial"/>
              </a:rPr>
              <a:t>А</a:t>
            </a:r>
            <a:r>
              <a:rPr sz="1800" b="1" dirty="0">
                <a:latin typeface="Arial"/>
                <a:cs typeface="Arial"/>
              </a:rPr>
              <a:t>ЛО</a:t>
            </a:r>
            <a:r>
              <a:rPr sz="1800" b="1" spc="-25" dirty="0">
                <a:latin typeface="Arial"/>
                <a:cs typeface="Arial"/>
              </a:rPr>
              <a:t>Г</a:t>
            </a:r>
            <a:r>
              <a:rPr sz="1800" b="1" dirty="0">
                <a:latin typeface="Arial"/>
                <a:cs typeface="Arial"/>
              </a:rPr>
              <a:t>ОВЫЕ  </a:t>
            </a:r>
            <a:r>
              <a:rPr sz="1800" b="1" spc="-30" dirty="0">
                <a:latin typeface="Arial"/>
                <a:cs typeface="Arial"/>
              </a:rPr>
              <a:t>ДОХОДЫ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6215126" y="2253373"/>
            <a:ext cx="2700020" cy="612140"/>
          </a:xfrm>
          <a:custGeom>
            <a:avLst/>
            <a:gdLst/>
            <a:ahLst/>
            <a:cxnLst/>
            <a:rect l="l" t="t" r="r" b="b"/>
            <a:pathLst>
              <a:path w="2700020" h="612139">
                <a:moveTo>
                  <a:pt x="0" y="612000"/>
                </a:moveTo>
                <a:lnTo>
                  <a:pt x="2700020" y="612000"/>
                </a:lnTo>
                <a:lnTo>
                  <a:pt x="2700020" y="0"/>
                </a:lnTo>
                <a:lnTo>
                  <a:pt x="0" y="0"/>
                </a:lnTo>
                <a:lnTo>
                  <a:pt x="0" y="61200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6215126" y="2253373"/>
            <a:ext cx="2700020" cy="61214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26034" rIns="0" bIns="0" rtlCol="0">
            <a:spAutoFit/>
          </a:bodyPr>
          <a:lstStyle/>
          <a:p>
            <a:pPr marL="473075" marR="276225" indent="-189230">
              <a:lnSpc>
                <a:spcPct val="100000"/>
              </a:lnSpc>
              <a:spcBef>
                <a:spcPts val="204"/>
              </a:spcBef>
            </a:pPr>
            <a:r>
              <a:rPr sz="1800" b="1" dirty="0">
                <a:latin typeface="Arial"/>
                <a:cs typeface="Arial"/>
              </a:rPr>
              <a:t>БЕЗ</a:t>
            </a:r>
            <a:r>
              <a:rPr sz="1800" b="1" spc="-50" dirty="0">
                <a:latin typeface="Arial"/>
                <a:cs typeface="Arial"/>
              </a:rPr>
              <a:t>В</a:t>
            </a:r>
            <a:r>
              <a:rPr sz="1800" b="1" dirty="0">
                <a:latin typeface="Arial"/>
                <a:cs typeface="Arial"/>
              </a:rPr>
              <a:t>ОЗМЕЗДНЫЕ  </a:t>
            </a:r>
            <a:r>
              <a:rPr sz="1800" b="1" spc="-10" dirty="0">
                <a:latin typeface="Arial"/>
                <a:cs typeface="Arial"/>
              </a:rPr>
              <a:t>ПОСТУПЛЕНИЯ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428750" y="2019045"/>
            <a:ext cx="6286500" cy="1905"/>
          </a:xfrm>
          <a:custGeom>
            <a:avLst/>
            <a:gdLst/>
            <a:ahLst/>
            <a:cxnLst/>
            <a:rect l="l" t="t" r="r" b="b"/>
            <a:pathLst>
              <a:path w="6286500" h="1905">
                <a:moveTo>
                  <a:pt x="0" y="0"/>
                </a:moveTo>
                <a:lnTo>
                  <a:pt x="6286500" y="1524"/>
                </a:lnTo>
              </a:path>
            </a:pathLst>
          </a:custGeom>
          <a:ln w="28575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378966" y="2020442"/>
            <a:ext cx="132715" cy="21463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36256" y="2018919"/>
            <a:ext cx="132715" cy="214502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4516882" y="2018919"/>
            <a:ext cx="132587" cy="2145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301243" y="1457705"/>
            <a:ext cx="53911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spc="-5" dirty="0">
                <a:latin typeface="Bookman Old Style"/>
                <a:cs typeface="Bookman Old Style"/>
              </a:rPr>
              <a:t>Бю</a:t>
            </a:r>
            <a:r>
              <a:rPr sz="900" b="1" dirty="0">
                <a:latin typeface="Bookman Old Style"/>
                <a:cs typeface="Bookman Old Style"/>
              </a:rPr>
              <a:t>д</a:t>
            </a:r>
            <a:r>
              <a:rPr sz="900" b="1" spc="-5" dirty="0">
                <a:latin typeface="Bookman Old Style"/>
                <a:cs typeface="Bookman Old Style"/>
              </a:rPr>
              <a:t>ж</a:t>
            </a:r>
            <a:r>
              <a:rPr sz="900" b="1" spc="5" dirty="0">
                <a:latin typeface="Bookman Old Style"/>
                <a:cs typeface="Bookman Old Style"/>
              </a:rPr>
              <a:t>е</a:t>
            </a:r>
            <a:r>
              <a:rPr sz="900" b="1" dirty="0">
                <a:latin typeface="Bookman Old Style"/>
                <a:cs typeface="Bookman Old Style"/>
              </a:rPr>
              <a:t>т</a:t>
            </a:r>
            <a:endParaRPr sz="900" dirty="0">
              <a:latin typeface="Bookman Old Style"/>
              <a:cs typeface="Bookman Old Style"/>
            </a:endParaRPr>
          </a:p>
        </p:txBody>
      </p:sp>
      <p:pic>
        <p:nvPicPr>
          <p:cNvPr id="41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2" name="Рисунок 41" descr="kchr_gerb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4704"/>
            <a:ext cx="2267744" cy="1584176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«Дорожный фонд в Адыге-Хабльском муниципальном районе на 2024-2026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48880"/>
            <a:ext cx="2267744" cy="4509120"/>
          </a:xfrm>
          <a:prstGeom prst="rect">
            <a:avLst/>
          </a:prstGeom>
          <a:solidFill>
            <a:srgbClr val="8DE3A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67744" y="764704"/>
            <a:ext cx="2232248" cy="1584176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«Спортивная школа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а.Адыге-Хабль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на 2023-2026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267744" y="2348880"/>
            <a:ext cx="2232248" cy="4509120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499992" y="2348880"/>
            <a:ext cx="2232248" cy="4509120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732240" y="2348880"/>
            <a:ext cx="2411760" cy="4509120"/>
          </a:xfrm>
          <a:prstGeom prst="rect">
            <a:avLst/>
          </a:prstGeom>
          <a:solidFill>
            <a:srgbClr val="F7BFE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3955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43808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148064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80312" y="249289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499992" y="764704"/>
            <a:ext cx="2232248" cy="1584176"/>
          </a:xfrm>
          <a:prstGeom prst="rect">
            <a:avLst/>
          </a:prstGeom>
          <a:solidFill>
            <a:srgbClr val="FFFF99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732240" y="764704"/>
            <a:ext cx="2411760" cy="1584176"/>
          </a:xfrm>
          <a:prstGeom prst="rect">
            <a:avLst/>
          </a:prstGeom>
          <a:solidFill>
            <a:srgbClr val="F7BFE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3068960"/>
            <a:ext cx="2267744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обеспечение сохранности автомобильных дорог общего пользования местного значения на территории Адыге-Хабльского муниципального района;</a:t>
            </a:r>
          </a:p>
          <a:p>
            <a:pPr lvl="0" algn="ctr">
              <a:buFontTx/>
              <a:buChar char="-"/>
            </a:pP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увеличение срока службы дорожных покрытий, сооружений;</a:t>
            </a:r>
          </a:p>
          <a:p>
            <a:pPr lvl="0"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улучшение технического и санитарного состояния автомобильных дорог общего пользования местного значения на территории Адыге-Хабльского муниципального района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267744" y="3068960"/>
            <a:ext cx="223224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-обеспечение необходимых условий для личного развития, укрепления здоровья и профессионального определения обучающихся;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-удовлетворение потребности детей в занятиях физической культурой и спортом;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-формирование основы здорового образа жизни у детей и подростков;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-осуществление работы по профилактике и предупреждению правонарушений и вредных привычек;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спортивного мастерства обучающихся и достижение высоких спортивных результатов. </a:t>
            </a:r>
          </a:p>
          <a:p>
            <a:pPr lvl="0"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4427984" y="764704"/>
            <a:ext cx="237626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«Спортивная школа  </a:t>
            </a:r>
            <a:r>
              <a:rPr lang="ru-RU" sz="1400" b="1" dirty="0" err="1">
                <a:latin typeface="Times New Roman" pitchFamily="18" charset="0"/>
                <a:cs typeface="Times New Roman" pitchFamily="18" charset="0"/>
              </a:rPr>
              <a:t>им.С.Э.Дерева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» на 2023-2026 годы» 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32240" y="836712"/>
            <a:ext cx="24117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Муниципальная программа «Молодежная политика в Адыге-Хабльском муниципальном районе на 2023-2026 годы»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6732240" y="3068960"/>
            <a:ext cx="241176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создание благоприятных условий для всестороннего развития, успешной социализации молодежи, содействие развитию молодежных инициатив;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-содействие формированию личности молодого человека с активной жизненной позицией посредством обеспечения его прав, интересов и поддержки.</a:t>
            </a:r>
          </a:p>
          <a:p>
            <a:pPr lvl="0" algn="ctr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3072348"/>
            <a:ext cx="221399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-обеспечение необходимых условий для личного развития, укрепления здоровья и профессионального определения обучающихся;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-удовлетворение потребности детей в занятиях физической культурой и спортом;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-формирование основы здорового образа жизни у детей и подростков;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-осуществление работы по профилактике и предупреждению правонарушений и вредных привычек;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-повышение спортивного мастерства обучающихся и достижение высоких спортивных результатов. 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0" y="763373"/>
            <a:ext cx="2195736" cy="158417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«Охрана окружающей среды на территории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202-2026 годы»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0" y="2375844"/>
            <a:ext cx="2195736" cy="4482156"/>
          </a:xfrm>
          <a:prstGeom prst="rect">
            <a:avLst/>
          </a:prstGeom>
          <a:solidFill>
            <a:schemeClr val="accent4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7808" y="243946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195737" y="763373"/>
            <a:ext cx="2304255" cy="1584176"/>
          </a:xfrm>
          <a:prstGeom prst="rect">
            <a:avLst/>
          </a:prstGeom>
          <a:solidFill>
            <a:srgbClr val="F7BBF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муниципального казенного учреждения ФОК «Сосруко» на 2023-2026 годы»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87899" y="2370986"/>
            <a:ext cx="2312093" cy="4487014"/>
          </a:xfrm>
          <a:prstGeom prst="rect">
            <a:avLst/>
          </a:prstGeom>
          <a:solidFill>
            <a:srgbClr val="F7BBF8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80823" y="243946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896" y="2810880"/>
            <a:ext cx="22608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Обеспечение рационального природопользования;</a:t>
            </a:r>
          </a:p>
          <a:p>
            <a:pPr lvl="0" algn="ctr"/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-Охрана окружающей среды, как важнейшего условия улучшения качества жизни и здоровья населения </a:t>
            </a:r>
            <a:r>
              <a:rPr lang="ru-RU" sz="14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29814" y="2808798"/>
            <a:ext cx="2239845" cy="389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Создание современного физкультурно-оздоровительного комплекса, предоставляющего спектр физкультурно-оздоровительных и спортивных услуг, отвечающих интересам и требованиям широких слоев населения, в том числе подрастающего поколения;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Повышение интереса населения к занятиям физической культуры и спортом;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Пропаганда нравственных ценностей физической культуры и спорта.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05E0883-B8AA-D85F-9FEC-C1B838DB2366}"/>
              </a:ext>
            </a:extLst>
          </p:cNvPr>
          <p:cNvSpPr/>
          <p:nvPr/>
        </p:nvSpPr>
        <p:spPr>
          <a:xfrm>
            <a:off x="4532543" y="772773"/>
            <a:ext cx="2304255" cy="1584176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</a:t>
            </a: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«Обеспечение жильем молодых семей на 2024-2026 годы"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59533E-C9B4-76E3-89B7-1051D675ECA6}"/>
              </a:ext>
            </a:extLst>
          </p:cNvPr>
          <p:cNvSpPr/>
          <p:nvPr/>
        </p:nvSpPr>
        <p:spPr>
          <a:xfrm>
            <a:off x="4493468" y="2370986"/>
            <a:ext cx="2312093" cy="4487014"/>
          </a:xfrm>
          <a:prstGeom prst="rect">
            <a:avLst/>
          </a:prstGeom>
          <a:solidFill>
            <a:srgbClr val="B3B8FB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88ABE30-C975-6305-FFA9-35B06EE1C713}"/>
              </a:ext>
            </a:extLst>
          </p:cNvPr>
          <p:cNvSpPr txBox="1"/>
          <p:nvPr/>
        </p:nvSpPr>
        <p:spPr>
          <a:xfrm>
            <a:off x="5086832" y="246290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60EE321-9A4F-B34A-28BB-ED865A0E8F80}"/>
              </a:ext>
            </a:extLst>
          </p:cNvPr>
          <p:cNvSpPr txBox="1"/>
          <p:nvPr/>
        </p:nvSpPr>
        <p:spPr>
          <a:xfrm>
            <a:off x="4475762" y="2827286"/>
            <a:ext cx="229162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Выполнение государственных обязательств по обеспечению жильем категорий граждан, установленных федеральным законодательством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Предоставление государственной поддержки в решении жилищной проблемы молодым семьям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8EE8E96E-03FA-8139-8ABA-9B5E11D33F12}"/>
              </a:ext>
            </a:extLst>
          </p:cNvPr>
          <p:cNvSpPr/>
          <p:nvPr/>
        </p:nvSpPr>
        <p:spPr>
          <a:xfrm>
            <a:off x="6822108" y="763373"/>
            <a:ext cx="2304256" cy="1584176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sz="13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«Бесплатное предоставление земельных участков гражданам, имеющих трех и более детей, в Адыге-Хабльском муниципальном районе</a:t>
            </a:r>
          </a:p>
          <a:p>
            <a:pPr algn="ctr"/>
            <a:endParaRPr lang="ru-RU" sz="1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DAD7BAB-10BC-3B67-6CE0-CD91DBB8F15D}"/>
              </a:ext>
            </a:extLst>
          </p:cNvPr>
          <p:cNvSpPr/>
          <p:nvPr/>
        </p:nvSpPr>
        <p:spPr>
          <a:xfrm>
            <a:off x="6818190" y="2356949"/>
            <a:ext cx="2312093" cy="4487014"/>
          </a:xfrm>
          <a:prstGeom prst="rect">
            <a:avLst/>
          </a:prstGeom>
          <a:solidFill>
            <a:srgbClr val="EED3C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57D12EF-C384-61C4-60B9-0CA743B62DFD}"/>
              </a:ext>
            </a:extLst>
          </p:cNvPr>
          <p:cNvSpPr txBox="1"/>
          <p:nvPr/>
        </p:nvSpPr>
        <p:spPr>
          <a:xfrm>
            <a:off x="7441571" y="2462903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2C840F0-1B60-2E99-C9EC-1764EA9FA9BE}"/>
              </a:ext>
            </a:extLst>
          </p:cNvPr>
          <p:cNvSpPr txBox="1"/>
          <p:nvPr/>
        </p:nvSpPr>
        <p:spPr>
          <a:xfrm>
            <a:off x="6773494" y="2850049"/>
            <a:ext cx="229162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-Реализация закона Карачаево-Черкесской Республики «О бесплатном предоставлении земельных участков гражданам, имеющих трех и более детей, в Карачаево-Черкесской Республике»;</a:t>
            </a:r>
          </a:p>
          <a:p>
            <a:pPr algn="ctr"/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- Формирование земельных участков, государственная собственность на которые не разграничена, и их постановку на государственный кадастровый учет для предоставления многодетным семьям.</a:t>
            </a:r>
          </a:p>
        </p:txBody>
      </p:sp>
    </p:spTree>
    <p:extLst>
      <p:ext uri="{BB962C8B-B14F-4D97-AF65-F5344CB8AC3E}">
        <p14:creationId xmlns:p14="http://schemas.microsoft.com/office/powerpoint/2010/main" val="953474008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FD6B08-F62D-1E26-1624-D4181C557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70458">
            <a:off x="540047" y="1836729"/>
            <a:ext cx="5343354" cy="3635173"/>
          </a:xfrm>
          <a:prstGeom prst="rect">
            <a:avLst/>
          </a:prstGeom>
        </p:spPr>
      </p:pic>
      <p:pic>
        <p:nvPicPr>
          <p:cNvPr id="6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131840" y="17008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620688"/>
            <a:ext cx="2232248" cy="1653479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Муниципальная программа «Развитие субъектов малого и среднего предпринимательства </a:t>
            </a:r>
            <a:r>
              <a:rPr lang="ru-RU" sz="1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Адыге-Хабльского</a:t>
            </a:r>
            <a:r>
              <a:rPr lang="ru-RU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муниципального района на 2023-2026 годы»»</a:t>
            </a:r>
          </a:p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00192" y="2274167"/>
            <a:ext cx="2232248" cy="4509120"/>
          </a:xfrm>
          <a:prstGeom prst="rect">
            <a:avLst/>
          </a:prstGeom>
          <a:solidFill>
            <a:srgbClr val="BFEAF7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391583" y="252296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ЦЕЛЬ: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0" y="2492896"/>
            <a:ext cx="2195736" cy="30243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300192" y="3394435"/>
            <a:ext cx="2232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рационального природопользования;</a:t>
            </a:r>
          </a:p>
          <a:p>
            <a:pPr lvl="0" algn="ctr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-Охрана окружающей среды, как важнейшего условия улучшения качества жизни и здоровья населения Адыге-Хабльского муниципального района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4427984" y="3068960"/>
            <a:ext cx="230425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3791" y="584684"/>
            <a:ext cx="2305050" cy="1725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543" y="2263260"/>
            <a:ext cx="2292350" cy="4565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92896"/>
            <a:ext cx="1511300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85965" y="252296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Цель: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67943" y="3284984"/>
            <a:ext cx="21958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благоприятных условий для развития субъектов малого и среднего предпринимательства;</a:t>
            </a:r>
          </a:p>
          <a:p>
            <a:pPr marL="285750" indent="-285750" algn="ctr">
              <a:buFontTx/>
              <a:buChar char="-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Обеспечение занятости населения и развитие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самозанятости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50864770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поддержка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556792"/>
            <a:ext cx="8388424" cy="4968552"/>
          </a:xfrm>
          <a:prstGeom prst="rect">
            <a:avLst/>
          </a:prstGeom>
        </p:spPr>
      </p:pic>
      <p:sp>
        <p:nvSpPr>
          <p:cNvPr id="3" name="object 2"/>
          <p:cNvSpPr txBox="1">
            <a:spLocks/>
          </p:cNvSpPr>
          <p:nvPr/>
        </p:nvSpPr>
        <p:spPr>
          <a:xfrm>
            <a:off x="1403648" y="404664"/>
            <a:ext cx="6624736" cy="9340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0575" rIns="0" bIns="0" rtlCol="0">
            <a:spAutoFit/>
          </a:bodyPr>
          <a:lstStyle/>
          <a:p>
            <a:pPr marL="11132" marR="0" lvl="0" indent="0" algn="ctr" defTabSz="914400" rtl="0" eaLnBrk="1" fontAlgn="auto" latinLnBrk="0" hangingPunct="1">
              <a:lnSpc>
                <a:spcPct val="100000"/>
              </a:lnSpc>
              <a:spcBef>
                <a:spcPts val="8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-9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Распределение дотации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на выравнивание уровня бюджетной обеспеченности сельских</a:t>
            </a:r>
            <a:r>
              <a:rPr kumimoji="0" lang="ru-RU" sz="2000" b="1" i="0" u="none" strike="noStrike" kern="1200" cap="none" spc="-4" normalizeH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поселений 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2025 год, </a:t>
            </a:r>
            <a:r>
              <a:rPr kumimoji="0" lang="ru-RU" sz="2000" b="1" i="0" u="none" strike="noStrike" kern="1200" cap="none" spc="-4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тыс.руб</a:t>
            </a:r>
            <a:r>
              <a:rPr kumimoji="0" lang="ru-RU" sz="2000" b="1" i="0" u="none" strike="noStrike" kern="1200" cap="none" spc="-4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</a:p>
        </p:txBody>
      </p:sp>
      <p:pic>
        <p:nvPicPr>
          <p:cNvPr id="4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5" name="Рисунок 4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pic>
        <p:nvPicPr>
          <p:cNvPr id="11" name="Рисунок 10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92589397"/>
              </p:ext>
            </p:extLst>
          </p:nvPr>
        </p:nvGraphicFramePr>
        <p:xfrm>
          <a:off x="683568" y="1397000"/>
          <a:ext cx="7992888" cy="5128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2520280" cy="141277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НАШИ КОНТАКТЫ: </a:t>
            </a:r>
            <a:br>
              <a:rPr lang="ru-RU" dirty="0"/>
            </a:br>
            <a:r>
              <a:rPr lang="ru-RU" i="1" u="sng" dirty="0"/>
              <a:t>ФИНАНСОВОЕ УПРАВЛЕНИЕ</a:t>
            </a:r>
            <a:br>
              <a:rPr lang="ru-RU" dirty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708920"/>
            <a:ext cx="3096344" cy="180020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r>
              <a:rPr lang="ru-RU" sz="1600" b="1" u="sng" dirty="0"/>
              <a:t>Адрес управления:</a:t>
            </a:r>
          </a:p>
          <a:p>
            <a:r>
              <a:rPr lang="ru-RU" sz="1600" dirty="0"/>
              <a:t>369330, КЧР, </a:t>
            </a:r>
            <a:r>
              <a:rPr lang="ru-RU" sz="1600" dirty="0" err="1"/>
              <a:t>Адыге-Хабльский</a:t>
            </a:r>
            <a:r>
              <a:rPr lang="ru-RU" sz="1600" dirty="0"/>
              <a:t> муниципальный район, </a:t>
            </a:r>
            <a:r>
              <a:rPr lang="ru-RU" sz="1600" dirty="0" err="1"/>
              <a:t>а.Адыге-Хабль</a:t>
            </a:r>
            <a:r>
              <a:rPr lang="ru-RU" sz="1600" dirty="0"/>
              <a:t>, ул. Советская, 16</a:t>
            </a:r>
          </a:p>
          <a:p>
            <a:r>
              <a:rPr lang="ru-RU" sz="1600" b="1" u="sng" dirty="0"/>
              <a:t>Тел/факс: </a:t>
            </a:r>
            <a:r>
              <a:rPr lang="ru-RU" sz="1600" dirty="0"/>
              <a:t>(87870)  5-17-51</a:t>
            </a:r>
          </a:p>
          <a:p>
            <a:r>
              <a:rPr lang="ru-RU" sz="1600" b="1" u="sng" dirty="0" err="1"/>
              <a:t>Эл.почта</a:t>
            </a:r>
            <a:r>
              <a:rPr lang="ru-RU" sz="1600" b="1" u="sng" dirty="0"/>
              <a:t>: </a:t>
            </a:r>
            <a:r>
              <a:rPr lang="en-US" sz="1600" dirty="0"/>
              <a:t>a-habl@bk.ru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8" name="Рисунок 7" descr="kchr_gerb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4FDF36-D029-45E0-AF90-5AB2130EFFF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r="1562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1365959"/>
      </p:ext>
    </p:ext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677009"/>
            <a:ext cx="7992888" cy="5848335"/>
          </a:xfrm>
          <a:prstGeom prst="rect">
            <a:avLst/>
          </a:prstGeom>
          <a:blipFill dpi="0" rotWithShape="1">
            <a:blip r:embed="rId2" cstate="print">
              <a:alphaModFix amt="89000"/>
            </a:blip>
            <a:srcRect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0">
            <a:scrgbClr r="0" g="0" b="0"/>
          </a:lnRef>
          <a:fillRef idx="1003">
            <a:schemeClr val="lt1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ВНИМАНИЕ!!!</a:t>
            </a: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/>
              <a:t> </a:t>
            </a:r>
          </a:p>
        </p:txBody>
      </p:sp>
      <p:pic>
        <p:nvPicPr>
          <p:cNvPr id="3" name="Содержимое 4" descr="1200px-Flag_of_Karachay-Cherkessia.sv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4" name="Рисунок 3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500291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45003" y="1308714"/>
            <a:ext cx="3024336" cy="96815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Дотации 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(дар, пожертвование)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851920" y="1323043"/>
            <a:ext cx="4824536" cy="98665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0000"/>
                </a:solidFill>
              </a:rPr>
              <a:t>Предоставляются на безвозвратной основе на первоочередные расходы без установления конкретных целей использования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27977" y="257258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Субвенции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(«приходить на помощь»)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851920" y="2605006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финансирование «переданных» полномочий другим публично-правовым образованиям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5003" y="3962474"/>
            <a:ext cx="30243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Субсидии</a:t>
            </a:r>
          </a:p>
          <a:p>
            <a:pPr algn="ctr"/>
            <a:r>
              <a:rPr lang="ru-RU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(«поддержка»)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851920" y="3962474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Предоставляются на условиях долевого </a:t>
            </a:r>
            <a:r>
              <a:rPr lang="ru-RU" dirty="0" err="1">
                <a:solidFill>
                  <a:srgbClr val="000000"/>
                </a:solidFill>
              </a:rPr>
              <a:t>софинансирования</a:t>
            </a:r>
            <a:r>
              <a:rPr lang="ru-RU" dirty="0">
                <a:solidFill>
                  <a:srgbClr val="000000"/>
                </a:solidFill>
              </a:rPr>
              <a:t> расходов других бюджетов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72068" y="5381499"/>
            <a:ext cx="4824536" cy="115212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</a:rPr>
              <a:t>Носят безвозмездный и безвозвратный характер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1789" y="5381498"/>
            <a:ext cx="3024336" cy="115212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Иные межбюджетные трансферты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576125" y="1700808"/>
            <a:ext cx="275795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552313" y="3092613"/>
            <a:ext cx="299607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69339" y="4437112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589487" y="5911844"/>
            <a:ext cx="282581" cy="45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object 15">
            <a:extLst>
              <a:ext uri="{FF2B5EF4-FFF2-40B4-BE49-F238E27FC236}">
                <a16:creationId xmlns:a16="http://schemas.microsoft.com/office/drawing/2014/main" id="{1EF9C7C3-94D9-466D-BF7F-1CFC02131645}"/>
              </a:ext>
            </a:extLst>
          </p:cNvPr>
          <p:cNvSpPr txBox="1">
            <a:spLocks/>
          </p:cNvSpPr>
          <p:nvPr/>
        </p:nvSpPr>
        <p:spPr>
          <a:xfrm>
            <a:off x="2483768" y="128898"/>
            <a:ext cx="3937000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 anchor="b">
            <a:sp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5"/>
              </a:spcBef>
            </a:pP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lang="ru-RU" sz="25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8" name="object 16">
            <a:extLst>
              <a:ext uri="{FF2B5EF4-FFF2-40B4-BE49-F238E27FC236}">
                <a16:creationId xmlns:a16="http://schemas.microsoft.com/office/drawing/2014/main" id="{FDDB7DD5-83FA-4A8E-8A60-3CBEC11B89A3}"/>
              </a:ext>
            </a:extLst>
          </p:cNvPr>
          <p:cNvSpPr txBox="1"/>
          <p:nvPr/>
        </p:nvSpPr>
        <p:spPr>
          <a:xfrm>
            <a:off x="376146" y="763351"/>
            <a:ext cx="8340725" cy="442429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065" marR="5080" algn="ctr">
              <a:lnSpc>
                <a:spcPct val="100299"/>
              </a:lnSpc>
              <a:spcBef>
                <a:spcPts val="90"/>
              </a:spcBef>
            </a:pPr>
            <a:r>
              <a:rPr sz="1400" b="1" spc="-10" dirty="0">
                <a:solidFill>
                  <a:srgbClr val="C00000"/>
                </a:solidFill>
                <a:latin typeface="Bookman Old Style"/>
                <a:cs typeface="Bookman Old Style"/>
              </a:rPr>
              <a:t>МЕЖБЮДЖЕТНЫЕ ТРАНСФЕРТЫ </a:t>
            </a:r>
            <a:r>
              <a:rPr sz="1400" spc="-5" dirty="0">
                <a:solidFill>
                  <a:srgbClr val="000000"/>
                </a:solidFill>
                <a:latin typeface="Arial"/>
                <a:cs typeface="Arial"/>
              </a:rPr>
              <a:t>-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средства, предоставляемые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одним </a:t>
            </a:r>
            <a:r>
              <a:rPr sz="1400" spc="-20" dirty="0">
                <a:solidFill>
                  <a:srgbClr val="000000"/>
                </a:solidFill>
                <a:latin typeface="Arial"/>
                <a:cs typeface="Arial"/>
              </a:rPr>
              <a:t>бюджетом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 Федерации другому бюджету бюджетной </a:t>
            </a:r>
            <a:r>
              <a:rPr sz="1400" spc="-10" dirty="0">
                <a:solidFill>
                  <a:srgbClr val="000000"/>
                </a:solidFill>
                <a:latin typeface="Arial"/>
                <a:cs typeface="Arial"/>
              </a:rPr>
              <a:t>системы 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Российской</a:t>
            </a:r>
            <a:r>
              <a:rPr sz="1400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400" spc="-15" dirty="0">
                <a:solidFill>
                  <a:srgbClr val="000000"/>
                </a:solidFill>
                <a:latin typeface="Arial"/>
                <a:cs typeface="Arial"/>
              </a:rPr>
              <a:t>Федерации</a:t>
            </a:r>
            <a:endParaRPr sz="140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173777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37463" y="1196975"/>
            <a:ext cx="7795031" cy="56007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37463" y="1196721"/>
            <a:ext cx="7795259" cy="560705"/>
          </a:xfrm>
          <a:custGeom>
            <a:avLst/>
            <a:gdLst/>
            <a:ahLst/>
            <a:cxnLst/>
            <a:rect l="l" t="t" r="r" b="b"/>
            <a:pathLst>
              <a:path w="7795259" h="560705">
                <a:moveTo>
                  <a:pt x="0" y="280162"/>
                </a:moveTo>
                <a:lnTo>
                  <a:pt x="28882" y="245866"/>
                </a:lnTo>
                <a:lnTo>
                  <a:pt x="64351" y="229167"/>
                </a:lnTo>
                <a:lnTo>
                  <a:pt x="113273" y="212808"/>
                </a:lnTo>
                <a:lnTo>
                  <a:pt x="153154" y="202106"/>
                </a:lnTo>
                <a:lnTo>
                  <a:pt x="198700" y="191576"/>
                </a:lnTo>
                <a:lnTo>
                  <a:pt x="249787" y="181230"/>
                </a:lnTo>
                <a:lnTo>
                  <a:pt x="306290" y="171074"/>
                </a:lnTo>
                <a:lnTo>
                  <a:pt x="368082" y="161120"/>
                </a:lnTo>
                <a:lnTo>
                  <a:pt x="435039" y="151374"/>
                </a:lnTo>
                <a:lnTo>
                  <a:pt x="507035" y="141847"/>
                </a:lnTo>
                <a:lnTo>
                  <a:pt x="544883" y="137168"/>
                </a:lnTo>
                <a:lnTo>
                  <a:pt x="583944" y="132547"/>
                </a:lnTo>
                <a:lnTo>
                  <a:pt x="624202" y="127985"/>
                </a:lnTo>
                <a:lnTo>
                  <a:pt x="665642" y="123483"/>
                </a:lnTo>
                <a:lnTo>
                  <a:pt x="708247" y="119043"/>
                </a:lnTo>
                <a:lnTo>
                  <a:pt x="752003" y="114665"/>
                </a:lnTo>
                <a:lnTo>
                  <a:pt x="796893" y="110351"/>
                </a:lnTo>
                <a:lnTo>
                  <a:pt x="842901" y="106101"/>
                </a:lnTo>
                <a:lnTo>
                  <a:pt x="890013" y="101918"/>
                </a:lnTo>
                <a:lnTo>
                  <a:pt x="938212" y="97801"/>
                </a:lnTo>
                <a:lnTo>
                  <a:pt x="987482" y="93752"/>
                </a:lnTo>
                <a:lnTo>
                  <a:pt x="1037809" y="89773"/>
                </a:lnTo>
                <a:lnTo>
                  <a:pt x="1089176" y="85863"/>
                </a:lnTo>
                <a:lnTo>
                  <a:pt x="1141568" y="82026"/>
                </a:lnTo>
                <a:lnTo>
                  <a:pt x="1194968" y="78260"/>
                </a:lnTo>
                <a:lnTo>
                  <a:pt x="1249362" y="74569"/>
                </a:lnTo>
                <a:lnTo>
                  <a:pt x="1304734" y="70952"/>
                </a:lnTo>
                <a:lnTo>
                  <a:pt x="1361067" y="67411"/>
                </a:lnTo>
                <a:lnTo>
                  <a:pt x="1418347" y="63948"/>
                </a:lnTo>
                <a:lnTo>
                  <a:pt x="1476558" y="60562"/>
                </a:lnTo>
                <a:lnTo>
                  <a:pt x="1535683" y="57256"/>
                </a:lnTo>
                <a:lnTo>
                  <a:pt x="1595708" y="54030"/>
                </a:lnTo>
                <a:lnTo>
                  <a:pt x="1656616" y="50886"/>
                </a:lnTo>
                <a:lnTo>
                  <a:pt x="1718393" y="47825"/>
                </a:lnTo>
                <a:lnTo>
                  <a:pt x="1781021" y="44847"/>
                </a:lnTo>
                <a:lnTo>
                  <a:pt x="1844486" y="41954"/>
                </a:lnTo>
                <a:lnTo>
                  <a:pt x="1908772" y="39147"/>
                </a:lnTo>
                <a:lnTo>
                  <a:pt x="1973864" y="36428"/>
                </a:lnTo>
                <a:lnTo>
                  <a:pt x="2039744" y="33797"/>
                </a:lnTo>
                <a:lnTo>
                  <a:pt x="2106399" y="31255"/>
                </a:lnTo>
                <a:lnTo>
                  <a:pt x="2173812" y="28804"/>
                </a:lnTo>
                <a:lnTo>
                  <a:pt x="2241968" y="26444"/>
                </a:lnTo>
                <a:lnTo>
                  <a:pt x="2310850" y="24177"/>
                </a:lnTo>
                <a:lnTo>
                  <a:pt x="2380443" y="22004"/>
                </a:lnTo>
                <a:lnTo>
                  <a:pt x="2450733" y="19926"/>
                </a:lnTo>
                <a:lnTo>
                  <a:pt x="2521701" y="17945"/>
                </a:lnTo>
                <a:lnTo>
                  <a:pt x="2593335" y="16060"/>
                </a:lnTo>
                <a:lnTo>
                  <a:pt x="2665616" y="14274"/>
                </a:lnTo>
                <a:lnTo>
                  <a:pt x="2738531" y="12588"/>
                </a:lnTo>
                <a:lnTo>
                  <a:pt x="2812062" y="11002"/>
                </a:lnTo>
                <a:lnTo>
                  <a:pt x="2886195" y="9518"/>
                </a:lnTo>
                <a:lnTo>
                  <a:pt x="2960914" y="8137"/>
                </a:lnTo>
                <a:lnTo>
                  <a:pt x="3036203" y="6860"/>
                </a:lnTo>
                <a:lnTo>
                  <a:pt x="3112046" y="5688"/>
                </a:lnTo>
                <a:lnTo>
                  <a:pt x="3188429" y="4622"/>
                </a:lnTo>
                <a:lnTo>
                  <a:pt x="3265334" y="3664"/>
                </a:lnTo>
                <a:lnTo>
                  <a:pt x="3342747" y="2814"/>
                </a:lnTo>
                <a:lnTo>
                  <a:pt x="3420651" y="2074"/>
                </a:lnTo>
                <a:lnTo>
                  <a:pt x="3499032" y="1445"/>
                </a:lnTo>
                <a:lnTo>
                  <a:pt x="3577873" y="928"/>
                </a:lnTo>
                <a:lnTo>
                  <a:pt x="3657159" y="523"/>
                </a:lnTo>
                <a:lnTo>
                  <a:pt x="3736874" y="233"/>
                </a:lnTo>
                <a:lnTo>
                  <a:pt x="3817002" y="58"/>
                </a:lnTo>
                <a:lnTo>
                  <a:pt x="3897528" y="0"/>
                </a:lnTo>
                <a:lnTo>
                  <a:pt x="3978054" y="58"/>
                </a:lnTo>
                <a:lnTo>
                  <a:pt x="4058182" y="233"/>
                </a:lnTo>
                <a:lnTo>
                  <a:pt x="4137897" y="523"/>
                </a:lnTo>
                <a:lnTo>
                  <a:pt x="4217183" y="928"/>
                </a:lnTo>
                <a:lnTo>
                  <a:pt x="4296024" y="1445"/>
                </a:lnTo>
                <a:lnTo>
                  <a:pt x="4374404" y="2074"/>
                </a:lnTo>
                <a:lnTo>
                  <a:pt x="4452308" y="2814"/>
                </a:lnTo>
                <a:lnTo>
                  <a:pt x="4529721" y="3664"/>
                </a:lnTo>
                <a:lnTo>
                  <a:pt x="4606626" y="4622"/>
                </a:lnTo>
                <a:lnTo>
                  <a:pt x="4683008" y="5688"/>
                </a:lnTo>
                <a:lnTo>
                  <a:pt x="4758851" y="6860"/>
                </a:lnTo>
                <a:lnTo>
                  <a:pt x="4834140" y="8137"/>
                </a:lnTo>
                <a:lnTo>
                  <a:pt x="4908859" y="9518"/>
                </a:lnTo>
                <a:lnTo>
                  <a:pt x="4982992" y="11002"/>
                </a:lnTo>
                <a:lnTo>
                  <a:pt x="5056523" y="12588"/>
                </a:lnTo>
                <a:lnTo>
                  <a:pt x="5129437" y="14274"/>
                </a:lnTo>
                <a:lnTo>
                  <a:pt x="5201718" y="16060"/>
                </a:lnTo>
                <a:lnTo>
                  <a:pt x="5273351" y="17945"/>
                </a:lnTo>
                <a:lnTo>
                  <a:pt x="5344320" y="19926"/>
                </a:lnTo>
                <a:lnTo>
                  <a:pt x="5414608" y="22004"/>
                </a:lnTo>
                <a:lnTo>
                  <a:pt x="5484202" y="24177"/>
                </a:lnTo>
                <a:lnTo>
                  <a:pt x="5553084" y="26444"/>
                </a:lnTo>
                <a:lnTo>
                  <a:pt x="5621239" y="28804"/>
                </a:lnTo>
                <a:lnTo>
                  <a:pt x="5688651" y="31255"/>
                </a:lnTo>
                <a:lnTo>
                  <a:pt x="5755306" y="33797"/>
                </a:lnTo>
                <a:lnTo>
                  <a:pt x="5821186" y="36428"/>
                </a:lnTo>
                <a:lnTo>
                  <a:pt x="5886277" y="39147"/>
                </a:lnTo>
                <a:lnTo>
                  <a:pt x="5950562" y="41954"/>
                </a:lnTo>
                <a:lnTo>
                  <a:pt x="6014027" y="44847"/>
                </a:lnTo>
                <a:lnTo>
                  <a:pt x="6076655" y="47825"/>
                </a:lnTo>
                <a:lnTo>
                  <a:pt x="6138431" y="50886"/>
                </a:lnTo>
                <a:lnTo>
                  <a:pt x="6199339" y="54030"/>
                </a:lnTo>
                <a:lnTo>
                  <a:pt x="6259363" y="57256"/>
                </a:lnTo>
                <a:lnTo>
                  <a:pt x="6318488" y="60562"/>
                </a:lnTo>
                <a:lnTo>
                  <a:pt x="6376698" y="63948"/>
                </a:lnTo>
                <a:lnTo>
                  <a:pt x="6433978" y="67411"/>
                </a:lnTo>
                <a:lnTo>
                  <a:pt x="6490311" y="70952"/>
                </a:lnTo>
                <a:lnTo>
                  <a:pt x="6545682" y="74569"/>
                </a:lnTo>
                <a:lnTo>
                  <a:pt x="6600075" y="78260"/>
                </a:lnTo>
                <a:lnTo>
                  <a:pt x="6653476" y="82026"/>
                </a:lnTo>
                <a:lnTo>
                  <a:pt x="6705867" y="85863"/>
                </a:lnTo>
                <a:lnTo>
                  <a:pt x="6757233" y="89773"/>
                </a:lnTo>
                <a:lnTo>
                  <a:pt x="6807559" y="93752"/>
                </a:lnTo>
                <a:lnTo>
                  <a:pt x="6856829" y="97801"/>
                </a:lnTo>
                <a:lnTo>
                  <a:pt x="6905028" y="101918"/>
                </a:lnTo>
                <a:lnTo>
                  <a:pt x="6952139" y="106101"/>
                </a:lnTo>
                <a:lnTo>
                  <a:pt x="6998147" y="110351"/>
                </a:lnTo>
                <a:lnTo>
                  <a:pt x="7043036" y="114665"/>
                </a:lnTo>
                <a:lnTo>
                  <a:pt x="7086791" y="119043"/>
                </a:lnTo>
                <a:lnTo>
                  <a:pt x="7129396" y="123483"/>
                </a:lnTo>
                <a:lnTo>
                  <a:pt x="7170836" y="127985"/>
                </a:lnTo>
                <a:lnTo>
                  <a:pt x="7211093" y="132547"/>
                </a:lnTo>
                <a:lnTo>
                  <a:pt x="7250154" y="137168"/>
                </a:lnTo>
                <a:lnTo>
                  <a:pt x="7288002" y="141847"/>
                </a:lnTo>
                <a:lnTo>
                  <a:pt x="7359997" y="151374"/>
                </a:lnTo>
                <a:lnTo>
                  <a:pt x="7426953" y="161120"/>
                </a:lnTo>
                <a:lnTo>
                  <a:pt x="7488745" y="171074"/>
                </a:lnTo>
                <a:lnTo>
                  <a:pt x="7545246" y="181230"/>
                </a:lnTo>
                <a:lnTo>
                  <a:pt x="7596333" y="191576"/>
                </a:lnTo>
                <a:lnTo>
                  <a:pt x="7641879" y="202106"/>
                </a:lnTo>
                <a:lnTo>
                  <a:pt x="7681759" y="212808"/>
                </a:lnTo>
                <a:lnTo>
                  <a:pt x="7730680" y="229167"/>
                </a:lnTo>
                <a:lnTo>
                  <a:pt x="7766149" y="245866"/>
                </a:lnTo>
                <a:lnTo>
                  <a:pt x="7794216" y="274370"/>
                </a:lnTo>
                <a:lnTo>
                  <a:pt x="7795031" y="280162"/>
                </a:lnTo>
                <a:lnTo>
                  <a:pt x="7794216" y="285948"/>
                </a:lnTo>
                <a:lnTo>
                  <a:pt x="7766149" y="314432"/>
                </a:lnTo>
                <a:lnTo>
                  <a:pt x="7730680" y="331122"/>
                </a:lnTo>
                <a:lnTo>
                  <a:pt x="7681759" y="347474"/>
                </a:lnTo>
                <a:lnTo>
                  <a:pt x="7641879" y="358172"/>
                </a:lnTo>
                <a:lnTo>
                  <a:pt x="7596333" y="368698"/>
                </a:lnTo>
                <a:lnTo>
                  <a:pt x="7545246" y="379042"/>
                </a:lnTo>
                <a:lnTo>
                  <a:pt x="7488745" y="389195"/>
                </a:lnTo>
                <a:lnTo>
                  <a:pt x="7426953" y="399148"/>
                </a:lnTo>
                <a:lnTo>
                  <a:pt x="7359997" y="408893"/>
                </a:lnTo>
                <a:lnTo>
                  <a:pt x="7288002" y="418420"/>
                </a:lnTo>
                <a:lnTo>
                  <a:pt x="7250154" y="423099"/>
                </a:lnTo>
                <a:lnTo>
                  <a:pt x="7211093" y="427720"/>
                </a:lnTo>
                <a:lnTo>
                  <a:pt x="7170836" y="432282"/>
                </a:lnTo>
                <a:lnTo>
                  <a:pt x="7129396" y="436784"/>
                </a:lnTo>
                <a:lnTo>
                  <a:pt x="7086791" y="441224"/>
                </a:lnTo>
                <a:lnTo>
                  <a:pt x="7043036" y="445603"/>
                </a:lnTo>
                <a:lnTo>
                  <a:pt x="6998147" y="449918"/>
                </a:lnTo>
                <a:lnTo>
                  <a:pt x="6952139" y="454168"/>
                </a:lnTo>
                <a:lnTo>
                  <a:pt x="6905028" y="458353"/>
                </a:lnTo>
                <a:lnTo>
                  <a:pt x="6856829" y="462470"/>
                </a:lnTo>
                <a:lnTo>
                  <a:pt x="6807559" y="466520"/>
                </a:lnTo>
                <a:lnTo>
                  <a:pt x="6757233" y="470501"/>
                </a:lnTo>
                <a:lnTo>
                  <a:pt x="6705867" y="474411"/>
                </a:lnTo>
                <a:lnTo>
                  <a:pt x="6653476" y="478250"/>
                </a:lnTo>
                <a:lnTo>
                  <a:pt x="6600075" y="482016"/>
                </a:lnTo>
                <a:lnTo>
                  <a:pt x="6545682" y="485709"/>
                </a:lnTo>
                <a:lnTo>
                  <a:pt x="6490311" y="489327"/>
                </a:lnTo>
                <a:lnTo>
                  <a:pt x="6433978" y="492869"/>
                </a:lnTo>
                <a:lnTo>
                  <a:pt x="6376698" y="496334"/>
                </a:lnTo>
                <a:lnTo>
                  <a:pt x="6318488" y="499721"/>
                </a:lnTo>
                <a:lnTo>
                  <a:pt x="6259363" y="503029"/>
                </a:lnTo>
                <a:lnTo>
                  <a:pt x="6199339" y="506256"/>
                </a:lnTo>
                <a:lnTo>
                  <a:pt x="6138431" y="509402"/>
                </a:lnTo>
                <a:lnTo>
                  <a:pt x="6076655" y="512465"/>
                </a:lnTo>
                <a:lnTo>
                  <a:pt x="6014027" y="515444"/>
                </a:lnTo>
                <a:lnTo>
                  <a:pt x="5950562" y="518338"/>
                </a:lnTo>
                <a:lnTo>
                  <a:pt x="5886277" y="521147"/>
                </a:lnTo>
                <a:lnTo>
                  <a:pt x="5821186" y="523868"/>
                </a:lnTo>
                <a:lnTo>
                  <a:pt x="5755306" y="526501"/>
                </a:lnTo>
                <a:lnTo>
                  <a:pt x="5688651" y="529044"/>
                </a:lnTo>
                <a:lnTo>
                  <a:pt x="5621239" y="531497"/>
                </a:lnTo>
                <a:lnTo>
                  <a:pt x="5553084" y="533858"/>
                </a:lnTo>
                <a:lnTo>
                  <a:pt x="5484202" y="536127"/>
                </a:lnTo>
                <a:lnTo>
                  <a:pt x="5414608" y="538301"/>
                </a:lnTo>
                <a:lnTo>
                  <a:pt x="5344320" y="540380"/>
                </a:lnTo>
                <a:lnTo>
                  <a:pt x="5273351" y="542363"/>
                </a:lnTo>
                <a:lnTo>
                  <a:pt x="5201718" y="544249"/>
                </a:lnTo>
                <a:lnTo>
                  <a:pt x="5129437" y="546037"/>
                </a:lnTo>
                <a:lnTo>
                  <a:pt x="5056523" y="547724"/>
                </a:lnTo>
                <a:lnTo>
                  <a:pt x="4982992" y="549311"/>
                </a:lnTo>
                <a:lnTo>
                  <a:pt x="4908859" y="550797"/>
                </a:lnTo>
                <a:lnTo>
                  <a:pt x="4834140" y="552179"/>
                </a:lnTo>
                <a:lnTo>
                  <a:pt x="4758851" y="553457"/>
                </a:lnTo>
                <a:lnTo>
                  <a:pt x="4683008" y="554630"/>
                </a:lnTo>
                <a:lnTo>
                  <a:pt x="4606626" y="555696"/>
                </a:lnTo>
                <a:lnTo>
                  <a:pt x="4529721" y="556655"/>
                </a:lnTo>
                <a:lnTo>
                  <a:pt x="4452308" y="557506"/>
                </a:lnTo>
                <a:lnTo>
                  <a:pt x="4374404" y="558247"/>
                </a:lnTo>
                <a:lnTo>
                  <a:pt x="4296024" y="558877"/>
                </a:lnTo>
                <a:lnTo>
                  <a:pt x="4217183" y="559394"/>
                </a:lnTo>
                <a:lnTo>
                  <a:pt x="4137897" y="559799"/>
                </a:lnTo>
                <a:lnTo>
                  <a:pt x="4058182" y="560090"/>
                </a:lnTo>
                <a:lnTo>
                  <a:pt x="3978054" y="560265"/>
                </a:lnTo>
                <a:lnTo>
                  <a:pt x="3897528" y="560324"/>
                </a:lnTo>
                <a:lnTo>
                  <a:pt x="3817002" y="560265"/>
                </a:lnTo>
                <a:lnTo>
                  <a:pt x="3736874" y="560090"/>
                </a:lnTo>
                <a:lnTo>
                  <a:pt x="3657159" y="559799"/>
                </a:lnTo>
                <a:lnTo>
                  <a:pt x="3577873" y="559394"/>
                </a:lnTo>
                <a:lnTo>
                  <a:pt x="3499032" y="558877"/>
                </a:lnTo>
                <a:lnTo>
                  <a:pt x="3420651" y="558247"/>
                </a:lnTo>
                <a:lnTo>
                  <a:pt x="3342747" y="557506"/>
                </a:lnTo>
                <a:lnTo>
                  <a:pt x="3265334" y="556655"/>
                </a:lnTo>
                <a:lnTo>
                  <a:pt x="3188429" y="555696"/>
                </a:lnTo>
                <a:lnTo>
                  <a:pt x="3112046" y="554630"/>
                </a:lnTo>
                <a:lnTo>
                  <a:pt x="3036203" y="553457"/>
                </a:lnTo>
                <a:lnTo>
                  <a:pt x="2960914" y="552179"/>
                </a:lnTo>
                <a:lnTo>
                  <a:pt x="2886195" y="550797"/>
                </a:lnTo>
                <a:lnTo>
                  <a:pt x="2812062" y="549311"/>
                </a:lnTo>
                <a:lnTo>
                  <a:pt x="2738531" y="547724"/>
                </a:lnTo>
                <a:lnTo>
                  <a:pt x="2665616" y="546037"/>
                </a:lnTo>
                <a:lnTo>
                  <a:pt x="2593335" y="544249"/>
                </a:lnTo>
                <a:lnTo>
                  <a:pt x="2521701" y="542363"/>
                </a:lnTo>
                <a:lnTo>
                  <a:pt x="2450733" y="540380"/>
                </a:lnTo>
                <a:lnTo>
                  <a:pt x="2380443" y="538301"/>
                </a:lnTo>
                <a:lnTo>
                  <a:pt x="2310850" y="536127"/>
                </a:lnTo>
                <a:lnTo>
                  <a:pt x="2241968" y="533858"/>
                </a:lnTo>
                <a:lnTo>
                  <a:pt x="2173812" y="531497"/>
                </a:lnTo>
                <a:lnTo>
                  <a:pt x="2106399" y="529044"/>
                </a:lnTo>
                <a:lnTo>
                  <a:pt x="2039744" y="526501"/>
                </a:lnTo>
                <a:lnTo>
                  <a:pt x="1973864" y="523868"/>
                </a:lnTo>
                <a:lnTo>
                  <a:pt x="1908772" y="521147"/>
                </a:lnTo>
                <a:lnTo>
                  <a:pt x="1844486" y="518338"/>
                </a:lnTo>
                <a:lnTo>
                  <a:pt x="1781021" y="515444"/>
                </a:lnTo>
                <a:lnTo>
                  <a:pt x="1718393" y="512465"/>
                </a:lnTo>
                <a:lnTo>
                  <a:pt x="1656616" y="509402"/>
                </a:lnTo>
                <a:lnTo>
                  <a:pt x="1595708" y="506256"/>
                </a:lnTo>
                <a:lnTo>
                  <a:pt x="1535683" y="503029"/>
                </a:lnTo>
                <a:lnTo>
                  <a:pt x="1476558" y="499721"/>
                </a:lnTo>
                <a:lnTo>
                  <a:pt x="1418347" y="496334"/>
                </a:lnTo>
                <a:lnTo>
                  <a:pt x="1361067" y="492869"/>
                </a:lnTo>
                <a:lnTo>
                  <a:pt x="1304734" y="489327"/>
                </a:lnTo>
                <a:lnTo>
                  <a:pt x="1249362" y="485709"/>
                </a:lnTo>
                <a:lnTo>
                  <a:pt x="1194968" y="482016"/>
                </a:lnTo>
                <a:lnTo>
                  <a:pt x="1141568" y="478250"/>
                </a:lnTo>
                <a:lnTo>
                  <a:pt x="1089176" y="474411"/>
                </a:lnTo>
                <a:lnTo>
                  <a:pt x="1037809" y="470501"/>
                </a:lnTo>
                <a:lnTo>
                  <a:pt x="987482" y="466520"/>
                </a:lnTo>
                <a:lnTo>
                  <a:pt x="938212" y="462470"/>
                </a:lnTo>
                <a:lnTo>
                  <a:pt x="890013" y="458353"/>
                </a:lnTo>
                <a:lnTo>
                  <a:pt x="842901" y="454168"/>
                </a:lnTo>
                <a:lnTo>
                  <a:pt x="796893" y="449918"/>
                </a:lnTo>
                <a:lnTo>
                  <a:pt x="752003" y="445603"/>
                </a:lnTo>
                <a:lnTo>
                  <a:pt x="708247" y="441224"/>
                </a:lnTo>
                <a:lnTo>
                  <a:pt x="665642" y="436784"/>
                </a:lnTo>
                <a:lnTo>
                  <a:pt x="624202" y="432282"/>
                </a:lnTo>
                <a:lnTo>
                  <a:pt x="583944" y="427720"/>
                </a:lnTo>
                <a:lnTo>
                  <a:pt x="544883" y="423099"/>
                </a:lnTo>
                <a:lnTo>
                  <a:pt x="507035" y="418420"/>
                </a:lnTo>
                <a:lnTo>
                  <a:pt x="435039" y="408893"/>
                </a:lnTo>
                <a:lnTo>
                  <a:pt x="368082" y="399148"/>
                </a:lnTo>
                <a:lnTo>
                  <a:pt x="306290" y="389195"/>
                </a:lnTo>
                <a:lnTo>
                  <a:pt x="249787" y="379042"/>
                </a:lnTo>
                <a:lnTo>
                  <a:pt x="198700" y="368698"/>
                </a:lnTo>
                <a:lnTo>
                  <a:pt x="153154" y="358172"/>
                </a:lnTo>
                <a:lnTo>
                  <a:pt x="113273" y="347474"/>
                </a:lnTo>
                <a:lnTo>
                  <a:pt x="64351" y="331122"/>
                </a:lnTo>
                <a:lnTo>
                  <a:pt x="28882" y="314432"/>
                </a:lnTo>
                <a:lnTo>
                  <a:pt x="815" y="285948"/>
                </a:lnTo>
                <a:lnTo>
                  <a:pt x="0" y="28016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2528392" y="639147"/>
            <a:ext cx="4010583" cy="39690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2500" b="1" spc="-3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ПОНЯТИЯ</a:t>
            </a:r>
            <a:endParaRPr sz="2500" dirty="0"/>
          </a:p>
        </p:txBody>
      </p:sp>
      <p:sp>
        <p:nvSpPr>
          <p:cNvPr id="17" name="object 17"/>
          <p:cNvSpPr/>
          <p:nvPr/>
        </p:nvSpPr>
        <p:spPr>
          <a:xfrm>
            <a:off x="1547622" y="2343150"/>
            <a:ext cx="6120765" cy="3916045"/>
          </a:xfrm>
          <a:custGeom>
            <a:avLst/>
            <a:gdLst/>
            <a:ahLst/>
            <a:cxnLst/>
            <a:rect l="l" t="t" r="r" b="b"/>
            <a:pathLst>
              <a:path w="6120765" h="3916045">
                <a:moveTo>
                  <a:pt x="0" y="1957832"/>
                </a:moveTo>
                <a:lnTo>
                  <a:pt x="2159" y="1883593"/>
                </a:lnTo>
                <a:lnTo>
                  <a:pt x="8587" y="1810053"/>
                </a:lnTo>
                <a:lnTo>
                  <a:pt x="19206" y="1737260"/>
                </a:lnTo>
                <a:lnTo>
                  <a:pt x="33940" y="1665263"/>
                </a:lnTo>
                <a:lnTo>
                  <a:pt x="52713" y="1594112"/>
                </a:lnTo>
                <a:lnTo>
                  <a:pt x="75448" y="1523854"/>
                </a:lnTo>
                <a:lnTo>
                  <a:pt x="102068" y="1454539"/>
                </a:lnTo>
                <a:lnTo>
                  <a:pt x="132497" y="1386216"/>
                </a:lnTo>
                <a:lnTo>
                  <a:pt x="166658" y="1318934"/>
                </a:lnTo>
                <a:lnTo>
                  <a:pt x="204475" y="1252742"/>
                </a:lnTo>
                <a:lnTo>
                  <a:pt x="224731" y="1220070"/>
                </a:lnTo>
                <a:lnTo>
                  <a:pt x="245871" y="1187688"/>
                </a:lnTo>
                <a:lnTo>
                  <a:pt x="267888" y="1155604"/>
                </a:lnTo>
                <a:lnTo>
                  <a:pt x="290770" y="1123823"/>
                </a:lnTo>
                <a:lnTo>
                  <a:pt x="314509" y="1092351"/>
                </a:lnTo>
                <a:lnTo>
                  <a:pt x="339095" y="1061194"/>
                </a:lnTo>
                <a:lnTo>
                  <a:pt x="364518" y="1030359"/>
                </a:lnTo>
                <a:lnTo>
                  <a:pt x="390770" y="999851"/>
                </a:lnTo>
                <a:lnTo>
                  <a:pt x="417839" y="969677"/>
                </a:lnTo>
                <a:lnTo>
                  <a:pt x="445717" y="939843"/>
                </a:lnTo>
                <a:lnTo>
                  <a:pt x="474394" y="910355"/>
                </a:lnTo>
                <a:lnTo>
                  <a:pt x="503861" y="881219"/>
                </a:lnTo>
                <a:lnTo>
                  <a:pt x="534108" y="852441"/>
                </a:lnTo>
                <a:lnTo>
                  <a:pt x="565125" y="824027"/>
                </a:lnTo>
                <a:lnTo>
                  <a:pt x="596902" y="795984"/>
                </a:lnTo>
                <a:lnTo>
                  <a:pt x="629432" y="768317"/>
                </a:lnTo>
                <a:lnTo>
                  <a:pt x="662703" y="741033"/>
                </a:lnTo>
                <a:lnTo>
                  <a:pt x="696706" y="714138"/>
                </a:lnTo>
                <a:lnTo>
                  <a:pt x="731431" y="687637"/>
                </a:lnTo>
                <a:lnTo>
                  <a:pt x="766870" y="661538"/>
                </a:lnTo>
                <a:lnTo>
                  <a:pt x="803012" y="635845"/>
                </a:lnTo>
                <a:lnTo>
                  <a:pt x="839848" y="610566"/>
                </a:lnTo>
                <a:lnTo>
                  <a:pt x="877368" y="585707"/>
                </a:lnTo>
                <a:lnTo>
                  <a:pt x="915563" y="561273"/>
                </a:lnTo>
                <a:lnTo>
                  <a:pt x="954423" y="537270"/>
                </a:lnTo>
                <a:lnTo>
                  <a:pt x="993938" y="513706"/>
                </a:lnTo>
                <a:lnTo>
                  <a:pt x="1034100" y="490585"/>
                </a:lnTo>
                <a:lnTo>
                  <a:pt x="1074898" y="467914"/>
                </a:lnTo>
                <a:lnTo>
                  <a:pt x="1116323" y="445699"/>
                </a:lnTo>
                <a:lnTo>
                  <a:pt x="1158365" y="423947"/>
                </a:lnTo>
                <a:lnTo>
                  <a:pt x="1201015" y="402662"/>
                </a:lnTo>
                <a:lnTo>
                  <a:pt x="1244263" y="381853"/>
                </a:lnTo>
                <a:lnTo>
                  <a:pt x="1288100" y="361524"/>
                </a:lnTo>
                <a:lnTo>
                  <a:pt x="1332515" y="341681"/>
                </a:lnTo>
                <a:lnTo>
                  <a:pt x="1377501" y="322332"/>
                </a:lnTo>
                <a:lnTo>
                  <a:pt x="1423046" y="303481"/>
                </a:lnTo>
                <a:lnTo>
                  <a:pt x="1469141" y="285136"/>
                </a:lnTo>
                <a:lnTo>
                  <a:pt x="1515777" y="267302"/>
                </a:lnTo>
                <a:lnTo>
                  <a:pt x="1562945" y="249985"/>
                </a:lnTo>
                <a:lnTo>
                  <a:pt x="1610634" y="233191"/>
                </a:lnTo>
                <a:lnTo>
                  <a:pt x="1658835" y="216927"/>
                </a:lnTo>
                <a:lnTo>
                  <a:pt x="1707538" y="201199"/>
                </a:lnTo>
                <a:lnTo>
                  <a:pt x="1756735" y="186013"/>
                </a:lnTo>
                <a:lnTo>
                  <a:pt x="1806415" y="171374"/>
                </a:lnTo>
                <a:lnTo>
                  <a:pt x="1856568" y="157290"/>
                </a:lnTo>
                <a:lnTo>
                  <a:pt x="1907186" y="143766"/>
                </a:lnTo>
                <a:lnTo>
                  <a:pt x="1958258" y="130808"/>
                </a:lnTo>
                <a:lnTo>
                  <a:pt x="2009776" y="118422"/>
                </a:lnTo>
                <a:lnTo>
                  <a:pt x="2061729" y="106615"/>
                </a:lnTo>
                <a:lnTo>
                  <a:pt x="2114108" y="95393"/>
                </a:lnTo>
                <a:lnTo>
                  <a:pt x="2166903" y="84761"/>
                </a:lnTo>
                <a:lnTo>
                  <a:pt x="2220105" y="74727"/>
                </a:lnTo>
                <a:lnTo>
                  <a:pt x="2273705" y="65295"/>
                </a:lnTo>
                <a:lnTo>
                  <a:pt x="2327692" y="56473"/>
                </a:lnTo>
                <a:lnTo>
                  <a:pt x="2382057" y="48266"/>
                </a:lnTo>
                <a:lnTo>
                  <a:pt x="2436790" y="40680"/>
                </a:lnTo>
                <a:lnTo>
                  <a:pt x="2491883" y="33722"/>
                </a:lnTo>
                <a:lnTo>
                  <a:pt x="2547325" y="27397"/>
                </a:lnTo>
                <a:lnTo>
                  <a:pt x="2603106" y="21712"/>
                </a:lnTo>
                <a:lnTo>
                  <a:pt x="2659218" y="16673"/>
                </a:lnTo>
                <a:lnTo>
                  <a:pt x="2715651" y="12286"/>
                </a:lnTo>
                <a:lnTo>
                  <a:pt x="2772395" y="8558"/>
                </a:lnTo>
                <a:lnTo>
                  <a:pt x="2829440" y="5493"/>
                </a:lnTo>
                <a:lnTo>
                  <a:pt x="2886777" y="3099"/>
                </a:lnTo>
                <a:lnTo>
                  <a:pt x="2944397" y="1381"/>
                </a:lnTo>
                <a:lnTo>
                  <a:pt x="3002290" y="346"/>
                </a:lnTo>
                <a:lnTo>
                  <a:pt x="3060445" y="0"/>
                </a:lnTo>
                <a:lnTo>
                  <a:pt x="3118597" y="346"/>
                </a:lnTo>
                <a:lnTo>
                  <a:pt x="3176485" y="1381"/>
                </a:lnTo>
                <a:lnTo>
                  <a:pt x="3234101" y="3099"/>
                </a:lnTo>
                <a:lnTo>
                  <a:pt x="3291434" y="5493"/>
                </a:lnTo>
                <a:lnTo>
                  <a:pt x="3348475" y="8558"/>
                </a:lnTo>
                <a:lnTo>
                  <a:pt x="3405215" y="12286"/>
                </a:lnTo>
                <a:lnTo>
                  <a:pt x="3461644" y="16673"/>
                </a:lnTo>
                <a:lnTo>
                  <a:pt x="3517753" y="21712"/>
                </a:lnTo>
                <a:lnTo>
                  <a:pt x="3573531" y="27397"/>
                </a:lnTo>
                <a:lnTo>
                  <a:pt x="3628969" y="33722"/>
                </a:lnTo>
                <a:lnTo>
                  <a:pt x="3684058" y="40680"/>
                </a:lnTo>
                <a:lnTo>
                  <a:pt x="3738789" y="48266"/>
                </a:lnTo>
                <a:lnTo>
                  <a:pt x="3793151" y="56473"/>
                </a:lnTo>
                <a:lnTo>
                  <a:pt x="3847134" y="65295"/>
                </a:lnTo>
                <a:lnTo>
                  <a:pt x="3900731" y="74727"/>
                </a:lnTo>
                <a:lnTo>
                  <a:pt x="3953930" y="84761"/>
                </a:lnTo>
                <a:lnTo>
                  <a:pt x="4006722" y="95393"/>
                </a:lnTo>
                <a:lnTo>
                  <a:pt x="4059098" y="106615"/>
                </a:lnTo>
                <a:lnTo>
                  <a:pt x="4111049" y="118422"/>
                </a:lnTo>
                <a:lnTo>
                  <a:pt x="4162564" y="130808"/>
                </a:lnTo>
                <a:lnTo>
                  <a:pt x="4213633" y="143766"/>
                </a:lnTo>
                <a:lnTo>
                  <a:pt x="4264249" y="157290"/>
                </a:lnTo>
                <a:lnTo>
                  <a:pt x="4314400" y="171374"/>
                </a:lnTo>
                <a:lnTo>
                  <a:pt x="4364077" y="186013"/>
                </a:lnTo>
                <a:lnTo>
                  <a:pt x="4413272" y="201199"/>
                </a:lnTo>
                <a:lnTo>
                  <a:pt x="4461973" y="216927"/>
                </a:lnTo>
                <a:lnTo>
                  <a:pt x="4510172" y="233191"/>
                </a:lnTo>
                <a:lnTo>
                  <a:pt x="4557859" y="249985"/>
                </a:lnTo>
                <a:lnTo>
                  <a:pt x="4605024" y="267302"/>
                </a:lnTo>
                <a:lnTo>
                  <a:pt x="4651658" y="285136"/>
                </a:lnTo>
                <a:lnTo>
                  <a:pt x="4697752" y="303481"/>
                </a:lnTo>
                <a:lnTo>
                  <a:pt x="4743295" y="322332"/>
                </a:lnTo>
                <a:lnTo>
                  <a:pt x="4788279" y="341681"/>
                </a:lnTo>
                <a:lnTo>
                  <a:pt x="4832693" y="361524"/>
                </a:lnTo>
                <a:lnTo>
                  <a:pt x="4876528" y="381853"/>
                </a:lnTo>
                <a:lnTo>
                  <a:pt x="4919775" y="402662"/>
                </a:lnTo>
                <a:lnTo>
                  <a:pt x="4962423" y="423947"/>
                </a:lnTo>
                <a:lnTo>
                  <a:pt x="5004464" y="445699"/>
                </a:lnTo>
                <a:lnTo>
                  <a:pt x="5045888" y="467914"/>
                </a:lnTo>
                <a:lnTo>
                  <a:pt x="5086684" y="490585"/>
                </a:lnTo>
                <a:lnTo>
                  <a:pt x="5126845" y="513706"/>
                </a:lnTo>
                <a:lnTo>
                  <a:pt x="5166359" y="537270"/>
                </a:lnTo>
                <a:lnTo>
                  <a:pt x="5205218" y="561273"/>
                </a:lnTo>
                <a:lnTo>
                  <a:pt x="5243412" y="585707"/>
                </a:lnTo>
                <a:lnTo>
                  <a:pt x="5280931" y="610566"/>
                </a:lnTo>
                <a:lnTo>
                  <a:pt x="5317766" y="635845"/>
                </a:lnTo>
                <a:lnTo>
                  <a:pt x="5353907" y="661538"/>
                </a:lnTo>
                <a:lnTo>
                  <a:pt x="5389344" y="687637"/>
                </a:lnTo>
                <a:lnTo>
                  <a:pt x="5424069" y="714138"/>
                </a:lnTo>
                <a:lnTo>
                  <a:pt x="5458071" y="741033"/>
                </a:lnTo>
                <a:lnTo>
                  <a:pt x="5491341" y="768317"/>
                </a:lnTo>
                <a:lnTo>
                  <a:pt x="5523870" y="795984"/>
                </a:lnTo>
                <a:lnTo>
                  <a:pt x="5555647" y="824027"/>
                </a:lnTo>
                <a:lnTo>
                  <a:pt x="5586663" y="852441"/>
                </a:lnTo>
                <a:lnTo>
                  <a:pt x="5616909" y="881219"/>
                </a:lnTo>
                <a:lnTo>
                  <a:pt x="5646376" y="910355"/>
                </a:lnTo>
                <a:lnTo>
                  <a:pt x="5675052" y="939843"/>
                </a:lnTo>
                <a:lnTo>
                  <a:pt x="5702930" y="969677"/>
                </a:lnTo>
                <a:lnTo>
                  <a:pt x="5729999" y="999851"/>
                </a:lnTo>
                <a:lnTo>
                  <a:pt x="5756249" y="1030359"/>
                </a:lnTo>
                <a:lnTo>
                  <a:pt x="5781672" y="1061194"/>
                </a:lnTo>
                <a:lnTo>
                  <a:pt x="5806258" y="1092351"/>
                </a:lnTo>
                <a:lnTo>
                  <a:pt x="5829996" y="1123823"/>
                </a:lnTo>
                <a:lnTo>
                  <a:pt x="5852879" y="1155604"/>
                </a:lnTo>
                <a:lnTo>
                  <a:pt x="5874895" y="1187688"/>
                </a:lnTo>
                <a:lnTo>
                  <a:pt x="5896035" y="1220070"/>
                </a:lnTo>
                <a:lnTo>
                  <a:pt x="5916290" y="1252742"/>
                </a:lnTo>
                <a:lnTo>
                  <a:pt x="5935651" y="1285698"/>
                </a:lnTo>
                <a:lnTo>
                  <a:pt x="5971649" y="1352442"/>
                </a:lnTo>
                <a:lnTo>
                  <a:pt x="6003953" y="1420250"/>
                </a:lnTo>
                <a:lnTo>
                  <a:pt x="6032487" y="1489075"/>
                </a:lnTo>
                <a:lnTo>
                  <a:pt x="6057174" y="1558868"/>
                </a:lnTo>
                <a:lnTo>
                  <a:pt x="6077937" y="1629579"/>
                </a:lnTo>
                <a:lnTo>
                  <a:pt x="6094700" y="1701159"/>
                </a:lnTo>
                <a:lnTo>
                  <a:pt x="6107387" y="1773560"/>
                </a:lnTo>
                <a:lnTo>
                  <a:pt x="6115920" y="1846733"/>
                </a:lnTo>
                <a:lnTo>
                  <a:pt x="6120223" y="1920628"/>
                </a:lnTo>
                <a:lnTo>
                  <a:pt x="6120764" y="1957832"/>
                </a:lnTo>
                <a:lnTo>
                  <a:pt x="6120223" y="1995035"/>
                </a:lnTo>
                <a:lnTo>
                  <a:pt x="6115920" y="2068930"/>
                </a:lnTo>
                <a:lnTo>
                  <a:pt x="6107387" y="2142103"/>
                </a:lnTo>
                <a:lnTo>
                  <a:pt x="6094700" y="2214505"/>
                </a:lnTo>
                <a:lnTo>
                  <a:pt x="6077937" y="2286086"/>
                </a:lnTo>
                <a:lnTo>
                  <a:pt x="6057174" y="2356799"/>
                </a:lnTo>
                <a:lnTo>
                  <a:pt x="6032487" y="2426592"/>
                </a:lnTo>
                <a:lnTo>
                  <a:pt x="6003953" y="2495419"/>
                </a:lnTo>
                <a:lnTo>
                  <a:pt x="5971649" y="2563229"/>
                </a:lnTo>
                <a:lnTo>
                  <a:pt x="5935651" y="2629974"/>
                </a:lnTo>
                <a:lnTo>
                  <a:pt x="5916290" y="2662932"/>
                </a:lnTo>
                <a:lnTo>
                  <a:pt x="5896035" y="2695605"/>
                </a:lnTo>
                <a:lnTo>
                  <a:pt x="5874895" y="2727987"/>
                </a:lnTo>
                <a:lnTo>
                  <a:pt x="5852879" y="2760072"/>
                </a:lnTo>
                <a:lnTo>
                  <a:pt x="5829996" y="2791854"/>
                </a:lnTo>
                <a:lnTo>
                  <a:pt x="5806258" y="2823327"/>
                </a:lnTo>
                <a:lnTo>
                  <a:pt x="5781672" y="2854485"/>
                </a:lnTo>
                <a:lnTo>
                  <a:pt x="5756249" y="2885321"/>
                </a:lnTo>
                <a:lnTo>
                  <a:pt x="5729999" y="2915830"/>
                </a:lnTo>
                <a:lnTo>
                  <a:pt x="5702930" y="2946005"/>
                </a:lnTo>
                <a:lnTo>
                  <a:pt x="5675052" y="2975841"/>
                </a:lnTo>
                <a:lnTo>
                  <a:pt x="5646376" y="3005330"/>
                </a:lnTo>
                <a:lnTo>
                  <a:pt x="5616909" y="3034468"/>
                </a:lnTo>
                <a:lnTo>
                  <a:pt x="5586663" y="3063247"/>
                </a:lnTo>
                <a:lnTo>
                  <a:pt x="5555647" y="3091662"/>
                </a:lnTo>
                <a:lnTo>
                  <a:pt x="5523870" y="3119706"/>
                </a:lnTo>
                <a:lnTo>
                  <a:pt x="5491341" y="3147374"/>
                </a:lnTo>
                <a:lnTo>
                  <a:pt x="5458071" y="3174660"/>
                </a:lnTo>
                <a:lnTo>
                  <a:pt x="5424069" y="3201556"/>
                </a:lnTo>
                <a:lnTo>
                  <a:pt x="5389344" y="3228058"/>
                </a:lnTo>
                <a:lnTo>
                  <a:pt x="5353907" y="3254159"/>
                </a:lnTo>
                <a:lnTo>
                  <a:pt x="5317766" y="3279852"/>
                </a:lnTo>
                <a:lnTo>
                  <a:pt x="5280931" y="3305133"/>
                </a:lnTo>
                <a:lnTo>
                  <a:pt x="5243412" y="3329994"/>
                </a:lnTo>
                <a:lnTo>
                  <a:pt x="5205218" y="3354429"/>
                </a:lnTo>
                <a:lnTo>
                  <a:pt x="5166359" y="3378433"/>
                </a:lnTo>
                <a:lnTo>
                  <a:pt x="5126845" y="3401999"/>
                </a:lnTo>
                <a:lnTo>
                  <a:pt x="5086684" y="3425121"/>
                </a:lnTo>
                <a:lnTo>
                  <a:pt x="5045888" y="3447793"/>
                </a:lnTo>
                <a:lnTo>
                  <a:pt x="5004464" y="3470009"/>
                </a:lnTo>
                <a:lnTo>
                  <a:pt x="4962423" y="3491763"/>
                </a:lnTo>
                <a:lnTo>
                  <a:pt x="4919775" y="3513048"/>
                </a:lnTo>
                <a:lnTo>
                  <a:pt x="4876528" y="3533859"/>
                </a:lnTo>
                <a:lnTo>
                  <a:pt x="4832693" y="3554190"/>
                </a:lnTo>
                <a:lnTo>
                  <a:pt x="4788279" y="3574033"/>
                </a:lnTo>
                <a:lnTo>
                  <a:pt x="4743295" y="3593384"/>
                </a:lnTo>
                <a:lnTo>
                  <a:pt x="4697752" y="3612236"/>
                </a:lnTo>
                <a:lnTo>
                  <a:pt x="4651658" y="3630582"/>
                </a:lnTo>
                <a:lnTo>
                  <a:pt x="4605024" y="3648418"/>
                </a:lnTo>
                <a:lnTo>
                  <a:pt x="4557859" y="3665736"/>
                </a:lnTo>
                <a:lnTo>
                  <a:pt x="4510172" y="3682531"/>
                </a:lnTo>
                <a:lnTo>
                  <a:pt x="4461973" y="3698796"/>
                </a:lnTo>
                <a:lnTo>
                  <a:pt x="4413272" y="3714525"/>
                </a:lnTo>
                <a:lnTo>
                  <a:pt x="4364077" y="3729712"/>
                </a:lnTo>
                <a:lnTo>
                  <a:pt x="4314400" y="3744352"/>
                </a:lnTo>
                <a:lnTo>
                  <a:pt x="4264249" y="3758437"/>
                </a:lnTo>
                <a:lnTo>
                  <a:pt x="4213633" y="3771962"/>
                </a:lnTo>
                <a:lnTo>
                  <a:pt x="4162564" y="3784921"/>
                </a:lnTo>
                <a:lnTo>
                  <a:pt x="4111049" y="3797308"/>
                </a:lnTo>
                <a:lnTo>
                  <a:pt x="4059098" y="3809116"/>
                </a:lnTo>
                <a:lnTo>
                  <a:pt x="4006722" y="3820339"/>
                </a:lnTo>
                <a:lnTo>
                  <a:pt x="3953930" y="3830971"/>
                </a:lnTo>
                <a:lnTo>
                  <a:pt x="3900731" y="3841006"/>
                </a:lnTo>
                <a:lnTo>
                  <a:pt x="3847134" y="3850439"/>
                </a:lnTo>
                <a:lnTo>
                  <a:pt x="3793151" y="3859262"/>
                </a:lnTo>
                <a:lnTo>
                  <a:pt x="3738789" y="3867469"/>
                </a:lnTo>
                <a:lnTo>
                  <a:pt x="3684058" y="3875056"/>
                </a:lnTo>
                <a:lnTo>
                  <a:pt x="3628969" y="3882015"/>
                </a:lnTo>
                <a:lnTo>
                  <a:pt x="3573531" y="3888340"/>
                </a:lnTo>
                <a:lnTo>
                  <a:pt x="3517753" y="3894025"/>
                </a:lnTo>
                <a:lnTo>
                  <a:pt x="3461644" y="3899064"/>
                </a:lnTo>
                <a:lnTo>
                  <a:pt x="3405215" y="3903452"/>
                </a:lnTo>
                <a:lnTo>
                  <a:pt x="3348475" y="3907181"/>
                </a:lnTo>
                <a:lnTo>
                  <a:pt x="3291434" y="3910246"/>
                </a:lnTo>
                <a:lnTo>
                  <a:pt x="3234101" y="3912640"/>
                </a:lnTo>
                <a:lnTo>
                  <a:pt x="3176485" y="3914358"/>
                </a:lnTo>
                <a:lnTo>
                  <a:pt x="3118597" y="3915393"/>
                </a:lnTo>
                <a:lnTo>
                  <a:pt x="3060445" y="3915740"/>
                </a:lnTo>
                <a:lnTo>
                  <a:pt x="3002290" y="3915393"/>
                </a:lnTo>
                <a:lnTo>
                  <a:pt x="2944397" y="3914358"/>
                </a:lnTo>
                <a:lnTo>
                  <a:pt x="2886777" y="3912640"/>
                </a:lnTo>
                <a:lnTo>
                  <a:pt x="2829440" y="3910246"/>
                </a:lnTo>
                <a:lnTo>
                  <a:pt x="2772395" y="3907181"/>
                </a:lnTo>
                <a:lnTo>
                  <a:pt x="2715651" y="3903452"/>
                </a:lnTo>
                <a:lnTo>
                  <a:pt x="2659218" y="3899064"/>
                </a:lnTo>
                <a:lnTo>
                  <a:pt x="2603106" y="3894025"/>
                </a:lnTo>
                <a:lnTo>
                  <a:pt x="2547325" y="3888340"/>
                </a:lnTo>
                <a:lnTo>
                  <a:pt x="2491883" y="3882015"/>
                </a:lnTo>
                <a:lnTo>
                  <a:pt x="2436790" y="3875056"/>
                </a:lnTo>
                <a:lnTo>
                  <a:pt x="2382057" y="3867469"/>
                </a:lnTo>
                <a:lnTo>
                  <a:pt x="2327692" y="3859262"/>
                </a:lnTo>
                <a:lnTo>
                  <a:pt x="2273705" y="3850439"/>
                </a:lnTo>
                <a:lnTo>
                  <a:pt x="2220105" y="3841006"/>
                </a:lnTo>
                <a:lnTo>
                  <a:pt x="2166903" y="3830971"/>
                </a:lnTo>
                <a:lnTo>
                  <a:pt x="2114108" y="3820339"/>
                </a:lnTo>
                <a:lnTo>
                  <a:pt x="2061729" y="3809116"/>
                </a:lnTo>
                <a:lnTo>
                  <a:pt x="2009776" y="3797308"/>
                </a:lnTo>
                <a:lnTo>
                  <a:pt x="1958258" y="3784921"/>
                </a:lnTo>
                <a:lnTo>
                  <a:pt x="1907186" y="3771962"/>
                </a:lnTo>
                <a:lnTo>
                  <a:pt x="1856568" y="3758437"/>
                </a:lnTo>
                <a:lnTo>
                  <a:pt x="1806415" y="3744352"/>
                </a:lnTo>
                <a:lnTo>
                  <a:pt x="1756735" y="3729712"/>
                </a:lnTo>
                <a:lnTo>
                  <a:pt x="1707538" y="3714525"/>
                </a:lnTo>
                <a:lnTo>
                  <a:pt x="1658835" y="3698796"/>
                </a:lnTo>
                <a:lnTo>
                  <a:pt x="1610634" y="3682531"/>
                </a:lnTo>
                <a:lnTo>
                  <a:pt x="1562945" y="3665736"/>
                </a:lnTo>
                <a:lnTo>
                  <a:pt x="1515777" y="3648418"/>
                </a:lnTo>
                <a:lnTo>
                  <a:pt x="1469141" y="3630582"/>
                </a:lnTo>
                <a:lnTo>
                  <a:pt x="1423046" y="3612236"/>
                </a:lnTo>
                <a:lnTo>
                  <a:pt x="1377501" y="3593384"/>
                </a:lnTo>
                <a:lnTo>
                  <a:pt x="1332515" y="3574033"/>
                </a:lnTo>
                <a:lnTo>
                  <a:pt x="1288100" y="3554190"/>
                </a:lnTo>
                <a:lnTo>
                  <a:pt x="1244263" y="3533859"/>
                </a:lnTo>
                <a:lnTo>
                  <a:pt x="1201015" y="3513048"/>
                </a:lnTo>
                <a:lnTo>
                  <a:pt x="1158365" y="3491763"/>
                </a:lnTo>
                <a:lnTo>
                  <a:pt x="1116323" y="3470009"/>
                </a:lnTo>
                <a:lnTo>
                  <a:pt x="1074898" y="3447793"/>
                </a:lnTo>
                <a:lnTo>
                  <a:pt x="1034100" y="3425121"/>
                </a:lnTo>
                <a:lnTo>
                  <a:pt x="993938" y="3401999"/>
                </a:lnTo>
                <a:lnTo>
                  <a:pt x="954423" y="3378433"/>
                </a:lnTo>
                <a:lnTo>
                  <a:pt x="915563" y="3354429"/>
                </a:lnTo>
                <a:lnTo>
                  <a:pt x="877368" y="3329994"/>
                </a:lnTo>
                <a:lnTo>
                  <a:pt x="839848" y="3305133"/>
                </a:lnTo>
                <a:lnTo>
                  <a:pt x="803012" y="3279852"/>
                </a:lnTo>
                <a:lnTo>
                  <a:pt x="766870" y="3254159"/>
                </a:lnTo>
                <a:lnTo>
                  <a:pt x="731431" y="3228058"/>
                </a:lnTo>
                <a:lnTo>
                  <a:pt x="696706" y="3201556"/>
                </a:lnTo>
                <a:lnTo>
                  <a:pt x="662703" y="3174660"/>
                </a:lnTo>
                <a:lnTo>
                  <a:pt x="629432" y="3147374"/>
                </a:lnTo>
                <a:lnTo>
                  <a:pt x="596902" y="3119706"/>
                </a:lnTo>
                <a:lnTo>
                  <a:pt x="565125" y="3091662"/>
                </a:lnTo>
                <a:lnTo>
                  <a:pt x="534108" y="3063247"/>
                </a:lnTo>
                <a:lnTo>
                  <a:pt x="503861" y="3034468"/>
                </a:lnTo>
                <a:lnTo>
                  <a:pt x="474394" y="3005330"/>
                </a:lnTo>
                <a:lnTo>
                  <a:pt x="445717" y="2975841"/>
                </a:lnTo>
                <a:lnTo>
                  <a:pt x="417839" y="2946005"/>
                </a:lnTo>
                <a:lnTo>
                  <a:pt x="390770" y="2915830"/>
                </a:lnTo>
                <a:lnTo>
                  <a:pt x="364518" y="2885321"/>
                </a:lnTo>
                <a:lnTo>
                  <a:pt x="339095" y="2854485"/>
                </a:lnTo>
                <a:lnTo>
                  <a:pt x="314509" y="2823327"/>
                </a:lnTo>
                <a:lnTo>
                  <a:pt x="290770" y="2791854"/>
                </a:lnTo>
                <a:lnTo>
                  <a:pt x="267888" y="2760072"/>
                </a:lnTo>
                <a:lnTo>
                  <a:pt x="245871" y="2727987"/>
                </a:lnTo>
                <a:lnTo>
                  <a:pt x="224731" y="2695605"/>
                </a:lnTo>
                <a:lnTo>
                  <a:pt x="204475" y="2662932"/>
                </a:lnTo>
                <a:lnTo>
                  <a:pt x="185115" y="2629974"/>
                </a:lnTo>
                <a:lnTo>
                  <a:pt x="149116" y="2563229"/>
                </a:lnTo>
                <a:lnTo>
                  <a:pt x="116811" y="2495419"/>
                </a:lnTo>
                <a:lnTo>
                  <a:pt x="88277" y="2426592"/>
                </a:lnTo>
                <a:lnTo>
                  <a:pt x="63590" y="2356799"/>
                </a:lnTo>
                <a:lnTo>
                  <a:pt x="42827" y="2286086"/>
                </a:lnTo>
                <a:lnTo>
                  <a:pt x="26064" y="2214505"/>
                </a:lnTo>
                <a:lnTo>
                  <a:pt x="13377" y="2142103"/>
                </a:lnTo>
                <a:lnTo>
                  <a:pt x="4844" y="2068930"/>
                </a:lnTo>
                <a:lnTo>
                  <a:pt x="541" y="1995035"/>
                </a:lnTo>
                <a:lnTo>
                  <a:pt x="0" y="1957832"/>
                </a:lnTo>
                <a:close/>
              </a:path>
            </a:pathLst>
          </a:custGeom>
          <a:ln w="254000">
            <a:solidFill>
              <a:srgbClr val="66666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130" y="0"/>
                </a:moveTo>
                <a:lnTo>
                  <a:pt x="250825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29"/>
                </a:lnTo>
                <a:lnTo>
                  <a:pt x="0" y="692276"/>
                </a:lnTo>
                <a:lnTo>
                  <a:pt x="25488" y="753180"/>
                </a:lnTo>
                <a:lnTo>
                  <a:pt x="55093" y="778908"/>
                </a:lnTo>
                <a:lnTo>
                  <a:pt x="93934" y="800372"/>
                </a:lnTo>
                <a:lnTo>
                  <a:pt x="140505" y="816738"/>
                </a:lnTo>
                <a:lnTo>
                  <a:pt x="193303" y="827170"/>
                </a:lnTo>
                <a:lnTo>
                  <a:pt x="250825" y="830833"/>
                </a:lnTo>
                <a:lnTo>
                  <a:pt x="2064130" y="830833"/>
                </a:lnTo>
                <a:lnTo>
                  <a:pt x="2121652" y="827170"/>
                </a:lnTo>
                <a:lnTo>
                  <a:pt x="2174450" y="816738"/>
                </a:lnTo>
                <a:lnTo>
                  <a:pt x="2221021" y="800372"/>
                </a:lnTo>
                <a:lnTo>
                  <a:pt x="2259862" y="778908"/>
                </a:lnTo>
                <a:lnTo>
                  <a:pt x="2289467" y="753180"/>
                </a:lnTo>
                <a:lnTo>
                  <a:pt x="2314955" y="692276"/>
                </a:lnTo>
                <a:lnTo>
                  <a:pt x="2314955" y="138429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0" y="0"/>
                </a:lnTo>
                <a:close/>
              </a:path>
            </a:pathLst>
          </a:custGeom>
          <a:solidFill>
            <a:srgbClr val="92D0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3414521" y="1927732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29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5" y="138429"/>
                </a:lnTo>
                <a:lnTo>
                  <a:pt x="2314955" y="692276"/>
                </a:lnTo>
                <a:lnTo>
                  <a:pt x="2289467" y="753180"/>
                </a:lnTo>
                <a:lnTo>
                  <a:pt x="2259862" y="778908"/>
                </a:lnTo>
                <a:lnTo>
                  <a:pt x="2221021" y="800372"/>
                </a:lnTo>
                <a:lnTo>
                  <a:pt x="2174450" y="816738"/>
                </a:lnTo>
                <a:lnTo>
                  <a:pt x="2121652" y="827170"/>
                </a:lnTo>
                <a:lnTo>
                  <a:pt x="2064130" y="830833"/>
                </a:lnTo>
                <a:lnTo>
                  <a:pt x="250825" y="830833"/>
                </a:lnTo>
                <a:lnTo>
                  <a:pt x="193303" y="827170"/>
                </a:lnTo>
                <a:lnTo>
                  <a:pt x="140505" y="816738"/>
                </a:lnTo>
                <a:lnTo>
                  <a:pt x="93934" y="800372"/>
                </a:lnTo>
                <a:lnTo>
                  <a:pt x="55093" y="778908"/>
                </a:lnTo>
                <a:lnTo>
                  <a:pt x="25488" y="753180"/>
                </a:lnTo>
                <a:lnTo>
                  <a:pt x="0" y="692276"/>
                </a:lnTo>
                <a:lnTo>
                  <a:pt x="0" y="138429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1208633" y="1336293"/>
            <a:ext cx="7027545" cy="12071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solidFill>
                  <a:srgbClr val="FF0000"/>
                </a:solidFill>
                <a:latin typeface="Arial"/>
                <a:cs typeface="Arial"/>
              </a:rPr>
              <a:t>Бюджетный </a:t>
            </a:r>
            <a:r>
              <a:rPr sz="1600" b="1" spc="-10" dirty="0">
                <a:solidFill>
                  <a:srgbClr val="FF0000"/>
                </a:solidFill>
                <a:latin typeface="Arial"/>
                <a:cs typeface="Arial"/>
              </a:rPr>
              <a:t>процесс </a:t>
            </a:r>
            <a:r>
              <a:rPr sz="1600" spc="-5" dirty="0">
                <a:latin typeface="Arial"/>
                <a:cs typeface="Arial"/>
              </a:rPr>
              <a:t>- </a:t>
            </a:r>
            <a:r>
              <a:rPr sz="1600" spc="-15" dirty="0">
                <a:latin typeface="Arial"/>
                <a:cs typeface="Arial"/>
              </a:rPr>
              <a:t>ежегодное </a:t>
            </a:r>
            <a:r>
              <a:rPr sz="1600" spc="-10" dirty="0">
                <a:latin typeface="Arial"/>
                <a:cs typeface="Arial"/>
              </a:rPr>
              <a:t>формирование </a:t>
            </a:r>
            <a:r>
              <a:rPr sz="1600" spc="-5" dirty="0">
                <a:latin typeface="Arial"/>
                <a:cs typeface="Arial"/>
              </a:rPr>
              <a:t>и </a:t>
            </a:r>
            <a:r>
              <a:rPr sz="1600" spc="-10" dirty="0">
                <a:latin typeface="Arial"/>
                <a:cs typeface="Arial"/>
              </a:rPr>
              <a:t>исполнение</a:t>
            </a:r>
            <a:r>
              <a:rPr sz="1600" spc="260" dirty="0">
                <a:latin typeface="Arial"/>
                <a:cs typeface="Arial"/>
              </a:rPr>
              <a:t> </a:t>
            </a:r>
            <a:r>
              <a:rPr sz="1600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800" dirty="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2975610" marR="2608580" indent="-659130">
              <a:lnSpc>
                <a:spcPts val="1510"/>
              </a:lnSpc>
            </a:pPr>
            <a:r>
              <a:rPr sz="1400" b="1" spc="-5" dirty="0">
                <a:latin typeface="Arial"/>
                <a:cs typeface="Arial"/>
              </a:rPr>
              <a:t>1. </a:t>
            </a: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21"/>
                </a:lnTo>
                <a:lnTo>
                  <a:pt x="55093" y="51872"/>
                </a:lnTo>
                <a:lnTo>
                  <a:pt x="25488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8" y="753282"/>
                </a:lnTo>
                <a:lnTo>
                  <a:pt x="55093" y="778985"/>
                </a:lnTo>
                <a:lnTo>
                  <a:pt x="93934" y="800422"/>
                </a:lnTo>
                <a:lnTo>
                  <a:pt x="140505" y="816764"/>
                </a:lnTo>
                <a:lnTo>
                  <a:pt x="193303" y="827178"/>
                </a:lnTo>
                <a:lnTo>
                  <a:pt x="250824" y="830833"/>
                </a:lnTo>
                <a:lnTo>
                  <a:pt x="2064131" y="830833"/>
                </a:lnTo>
                <a:lnTo>
                  <a:pt x="2121652" y="827178"/>
                </a:lnTo>
                <a:lnTo>
                  <a:pt x="2174450" y="816764"/>
                </a:lnTo>
                <a:lnTo>
                  <a:pt x="2221021" y="800422"/>
                </a:lnTo>
                <a:lnTo>
                  <a:pt x="2259862" y="778985"/>
                </a:lnTo>
                <a:lnTo>
                  <a:pt x="2289467" y="753282"/>
                </a:lnTo>
                <a:lnTo>
                  <a:pt x="2314956" y="692403"/>
                </a:lnTo>
                <a:lnTo>
                  <a:pt x="2314956" y="138556"/>
                </a:lnTo>
                <a:lnTo>
                  <a:pt x="2289467" y="77597"/>
                </a:lnTo>
                <a:lnTo>
                  <a:pt x="2259862" y="51872"/>
                </a:lnTo>
                <a:lnTo>
                  <a:pt x="2221021" y="30421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1" y="0"/>
                </a:lnTo>
                <a:close/>
              </a:path>
            </a:pathLst>
          </a:custGeom>
          <a:solidFill>
            <a:srgbClr val="00AFE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6485509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556"/>
                </a:moveTo>
                <a:lnTo>
                  <a:pt x="25488" y="77597"/>
                </a:lnTo>
                <a:lnTo>
                  <a:pt x="55093" y="51872"/>
                </a:lnTo>
                <a:lnTo>
                  <a:pt x="93934" y="30421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21"/>
                </a:lnTo>
                <a:lnTo>
                  <a:pt x="2259862" y="51872"/>
                </a:lnTo>
                <a:lnTo>
                  <a:pt x="2289467" y="77597"/>
                </a:lnTo>
                <a:lnTo>
                  <a:pt x="2314956" y="138556"/>
                </a:lnTo>
                <a:lnTo>
                  <a:pt x="2314956" y="692403"/>
                </a:lnTo>
                <a:lnTo>
                  <a:pt x="2289467" y="753282"/>
                </a:lnTo>
                <a:lnTo>
                  <a:pt x="2259862" y="778985"/>
                </a:lnTo>
                <a:lnTo>
                  <a:pt x="2221021" y="800422"/>
                </a:lnTo>
                <a:lnTo>
                  <a:pt x="2174450" y="816764"/>
                </a:lnTo>
                <a:lnTo>
                  <a:pt x="2121652" y="827178"/>
                </a:lnTo>
                <a:lnTo>
                  <a:pt x="2064131" y="830833"/>
                </a:lnTo>
                <a:lnTo>
                  <a:pt x="250824" y="830833"/>
                </a:lnTo>
                <a:lnTo>
                  <a:pt x="193303" y="827178"/>
                </a:lnTo>
                <a:lnTo>
                  <a:pt x="140505" y="816764"/>
                </a:lnTo>
                <a:lnTo>
                  <a:pt x="93934" y="800422"/>
                </a:lnTo>
                <a:lnTo>
                  <a:pt x="55093" y="778985"/>
                </a:lnTo>
                <a:lnTo>
                  <a:pt x="25488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 txBox="1"/>
          <p:nvPr/>
        </p:nvSpPr>
        <p:spPr>
          <a:xfrm>
            <a:off x="6869683" y="3090799"/>
            <a:ext cx="154813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12700" marR="5080" indent="3492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2. </a:t>
            </a:r>
            <a:r>
              <a:rPr sz="1400" b="1" spc="-15" dirty="0">
                <a:latin typeface="Arial"/>
                <a:cs typeface="Arial"/>
              </a:rPr>
              <a:t>Рассмотрение  </a:t>
            </a:r>
            <a:r>
              <a:rPr sz="1400" b="1" spc="-5" dirty="0">
                <a:latin typeface="Arial"/>
                <a:cs typeface="Arial"/>
              </a:rPr>
              <a:t>проекта</a:t>
            </a:r>
            <a:r>
              <a:rPr sz="1400" b="1" spc="-75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2064131" y="0"/>
                </a:moveTo>
                <a:lnTo>
                  <a:pt x="250824" y="0"/>
                </a:lnTo>
                <a:lnTo>
                  <a:pt x="193303" y="3655"/>
                </a:lnTo>
                <a:lnTo>
                  <a:pt x="140505" y="14069"/>
                </a:lnTo>
                <a:lnTo>
                  <a:pt x="93934" y="30411"/>
                </a:lnTo>
                <a:lnTo>
                  <a:pt x="55093" y="51848"/>
                </a:lnTo>
                <a:lnTo>
                  <a:pt x="25488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8" y="753160"/>
                </a:lnTo>
                <a:lnTo>
                  <a:pt x="55093" y="778868"/>
                </a:lnTo>
                <a:lnTo>
                  <a:pt x="93934" y="800311"/>
                </a:lnTo>
                <a:lnTo>
                  <a:pt x="140505" y="816657"/>
                </a:lnTo>
                <a:lnTo>
                  <a:pt x="193303" y="827075"/>
                </a:lnTo>
                <a:lnTo>
                  <a:pt x="250824" y="830732"/>
                </a:lnTo>
                <a:lnTo>
                  <a:pt x="2064131" y="830732"/>
                </a:lnTo>
                <a:lnTo>
                  <a:pt x="2121652" y="827075"/>
                </a:lnTo>
                <a:lnTo>
                  <a:pt x="2174450" y="816657"/>
                </a:lnTo>
                <a:lnTo>
                  <a:pt x="2221021" y="800311"/>
                </a:lnTo>
                <a:lnTo>
                  <a:pt x="2259862" y="778868"/>
                </a:lnTo>
                <a:lnTo>
                  <a:pt x="2289467" y="753160"/>
                </a:lnTo>
                <a:lnTo>
                  <a:pt x="2314956" y="692277"/>
                </a:lnTo>
                <a:lnTo>
                  <a:pt x="2314956" y="138430"/>
                </a:lnTo>
                <a:lnTo>
                  <a:pt x="2289467" y="77551"/>
                </a:lnTo>
                <a:lnTo>
                  <a:pt x="2259862" y="51848"/>
                </a:lnTo>
                <a:lnTo>
                  <a:pt x="2221021" y="30411"/>
                </a:lnTo>
                <a:lnTo>
                  <a:pt x="2174450" y="14069"/>
                </a:lnTo>
                <a:lnTo>
                  <a:pt x="2121652" y="3655"/>
                </a:lnTo>
                <a:lnTo>
                  <a:pt x="2064131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6485509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09" h="831214">
                <a:moveTo>
                  <a:pt x="0" y="138430"/>
                </a:moveTo>
                <a:lnTo>
                  <a:pt x="25488" y="77551"/>
                </a:lnTo>
                <a:lnTo>
                  <a:pt x="55093" y="51848"/>
                </a:lnTo>
                <a:lnTo>
                  <a:pt x="93934" y="30411"/>
                </a:lnTo>
                <a:lnTo>
                  <a:pt x="140505" y="14069"/>
                </a:lnTo>
                <a:lnTo>
                  <a:pt x="193303" y="3655"/>
                </a:lnTo>
                <a:lnTo>
                  <a:pt x="250824" y="0"/>
                </a:lnTo>
                <a:lnTo>
                  <a:pt x="2064131" y="0"/>
                </a:lnTo>
                <a:lnTo>
                  <a:pt x="2121652" y="3655"/>
                </a:lnTo>
                <a:lnTo>
                  <a:pt x="2174450" y="14069"/>
                </a:lnTo>
                <a:lnTo>
                  <a:pt x="2221021" y="30411"/>
                </a:lnTo>
                <a:lnTo>
                  <a:pt x="2259862" y="51848"/>
                </a:lnTo>
                <a:lnTo>
                  <a:pt x="2289467" y="77551"/>
                </a:lnTo>
                <a:lnTo>
                  <a:pt x="2314956" y="138430"/>
                </a:lnTo>
                <a:lnTo>
                  <a:pt x="2314956" y="692277"/>
                </a:lnTo>
                <a:lnTo>
                  <a:pt x="2289467" y="753160"/>
                </a:lnTo>
                <a:lnTo>
                  <a:pt x="2259862" y="778868"/>
                </a:lnTo>
                <a:lnTo>
                  <a:pt x="2221021" y="800311"/>
                </a:lnTo>
                <a:lnTo>
                  <a:pt x="2174450" y="816657"/>
                </a:lnTo>
                <a:lnTo>
                  <a:pt x="2121652" y="827075"/>
                </a:lnTo>
                <a:lnTo>
                  <a:pt x="2064131" y="830732"/>
                </a:lnTo>
                <a:lnTo>
                  <a:pt x="250824" y="830732"/>
                </a:lnTo>
                <a:lnTo>
                  <a:pt x="193303" y="827075"/>
                </a:lnTo>
                <a:lnTo>
                  <a:pt x="140505" y="816657"/>
                </a:lnTo>
                <a:lnTo>
                  <a:pt x="93934" y="800311"/>
                </a:lnTo>
                <a:lnTo>
                  <a:pt x="55093" y="778868"/>
                </a:lnTo>
                <a:lnTo>
                  <a:pt x="25488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951980" y="5049139"/>
            <a:ext cx="1384935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03530" marR="5080" indent="-29146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3.</a:t>
            </a:r>
            <a:r>
              <a:rPr sz="1400" b="1" spc="-55" dirty="0">
                <a:latin typeface="Arial"/>
                <a:cs typeface="Arial"/>
              </a:rPr>
              <a:t> </a:t>
            </a:r>
            <a:r>
              <a:rPr sz="1400" b="1" spc="-10" dirty="0">
                <a:latin typeface="Arial"/>
                <a:cs typeface="Arial"/>
              </a:rPr>
              <a:t>Утверждение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2064130" y="0"/>
                </a:moveTo>
                <a:lnTo>
                  <a:pt x="250825" y="0"/>
                </a:lnTo>
                <a:lnTo>
                  <a:pt x="193303" y="3656"/>
                </a:lnTo>
                <a:lnTo>
                  <a:pt x="140505" y="14072"/>
                </a:lnTo>
                <a:lnTo>
                  <a:pt x="93934" y="30417"/>
                </a:lnTo>
                <a:lnTo>
                  <a:pt x="55093" y="51858"/>
                </a:lnTo>
                <a:lnTo>
                  <a:pt x="25488" y="77566"/>
                </a:lnTo>
                <a:lnTo>
                  <a:pt x="0" y="138455"/>
                </a:lnTo>
                <a:lnTo>
                  <a:pt x="0" y="692302"/>
                </a:lnTo>
                <a:lnTo>
                  <a:pt x="25488" y="753191"/>
                </a:lnTo>
                <a:lnTo>
                  <a:pt x="55093" y="778899"/>
                </a:lnTo>
                <a:lnTo>
                  <a:pt x="93934" y="800340"/>
                </a:lnTo>
                <a:lnTo>
                  <a:pt x="140505" y="816685"/>
                </a:lnTo>
                <a:lnTo>
                  <a:pt x="193303" y="827101"/>
                </a:lnTo>
                <a:lnTo>
                  <a:pt x="250825" y="830757"/>
                </a:lnTo>
                <a:lnTo>
                  <a:pt x="2064130" y="830757"/>
                </a:lnTo>
                <a:lnTo>
                  <a:pt x="2121652" y="827101"/>
                </a:lnTo>
                <a:lnTo>
                  <a:pt x="2174450" y="816685"/>
                </a:lnTo>
                <a:lnTo>
                  <a:pt x="2221021" y="800340"/>
                </a:lnTo>
                <a:lnTo>
                  <a:pt x="2259862" y="778899"/>
                </a:lnTo>
                <a:lnTo>
                  <a:pt x="2289467" y="753191"/>
                </a:lnTo>
                <a:lnTo>
                  <a:pt x="2314955" y="692302"/>
                </a:lnTo>
                <a:lnTo>
                  <a:pt x="2314955" y="138455"/>
                </a:lnTo>
                <a:lnTo>
                  <a:pt x="2289467" y="77566"/>
                </a:lnTo>
                <a:lnTo>
                  <a:pt x="2259862" y="51858"/>
                </a:lnTo>
                <a:lnTo>
                  <a:pt x="2221021" y="30417"/>
                </a:lnTo>
                <a:lnTo>
                  <a:pt x="2174450" y="14072"/>
                </a:lnTo>
                <a:lnTo>
                  <a:pt x="2121652" y="3656"/>
                </a:lnTo>
                <a:lnTo>
                  <a:pt x="2064130" y="0"/>
                </a:lnTo>
                <a:close/>
              </a:path>
            </a:pathLst>
          </a:custGeom>
          <a:solidFill>
            <a:srgbClr val="FF996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414521" y="5843511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5">
                <a:moveTo>
                  <a:pt x="0" y="138455"/>
                </a:moveTo>
                <a:lnTo>
                  <a:pt x="25488" y="77566"/>
                </a:lnTo>
                <a:lnTo>
                  <a:pt x="55093" y="51858"/>
                </a:lnTo>
                <a:lnTo>
                  <a:pt x="93934" y="30417"/>
                </a:lnTo>
                <a:lnTo>
                  <a:pt x="140505" y="14072"/>
                </a:lnTo>
                <a:lnTo>
                  <a:pt x="193303" y="3656"/>
                </a:lnTo>
                <a:lnTo>
                  <a:pt x="250825" y="0"/>
                </a:lnTo>
                <a:lnTo>
                  <a:pt x="2064130" y="0"/>
                </a:lnTo>
                <a:lnTo>
                  <a:pt x="2121652" y="3656"/>
                </a:lnTo>
                <a:lnTo>
                  <a:pt x="2174450" y="14072"/>
                </a:lnTo>
                <a:lnTo>
                  <a:pt x="2221021" y="30417"/>
                </a:lnTo>
                <a:lnTo>
                  <a:pt x="2259862" y="51858"/>
                </a:lnTo>
                <a:lnTo>
                  <a:pt x="2289467" y="77566"/>
                </a:lnTo>
                <a:lnTo>
                  <a:pt x="2314955" y="138455"/>
                </a:lnTo>
                <a:lnTo>
                  <a:pt x="2314955" y="692302"/>
                </a:lnTo>
                <a:lnTo>
                  <a:pt x="2289467" y="753191"/>
                </a:lnTo>
                <a:lnTo>
                  <a:pt x="2259862" y="778899"/>
                </a:lnTo>
                <a:lnTo>
                  <a:pt x="2221021" y="800340"/>
                </a:lnTo>
                <a:lnTo>
                  <a:pt x="2174450" y="816685"/>
                </a:lnTo>
                <a:lnTo>
                  <a:pt x="2121652" y="827101"/>
                </a:lnTo>
                <a:lnTo>
                  <a:pt x="2064130" y="830757"/>
                </a:lnTo>
                <a:lnTo>
                  <a:pt x="250825" y="830757"/>
                </a:lnTo>
                <a:lnTo>
                  <a:pt x="193303" y="827101"/>
                </a:lnTo>
                <a:lnTo>
                  <a:pt x="140505" y="816685"/>
                </a:lnTo>
                <a:lnTo>
                  <a:pt x="93934" y="800340"/>
                </a:lnTo>
                <a:lnTo>
                  <a:pt x="55093" y="778899"/>
                </a:lnTo>
                <a:lnTo>
                  <a:pt x="25488" y="753191"/>
                </a:lnTo>
                <a:lnTo>
                  <a:pt x="0" y="692302"/>
                </a:lnTo>
                <a:lnTo>
                  <a:pt x="0" y="138455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511677" y="6123838"/>
            <a:ext cx="2121535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dirty="0">
                <a:latin typeface="Arial"/>
                <a:cs typeface="Arial"/>
              </a:rPr>
              <a:t>4. </a:t>
            </a:r>
            <a:r>
              <a:rPr sz="1400" b="1" spc="-5" dirty="0">
                <a:latin typeface="Arial"/>
                <a:cs typeface="Arial"/>
              </a:rPr>
              <a:t>Исполнение</a:t>
            </a:r>
            <a:r>
              <a:rPr sz="1400" b="1" spc="-100" dirty="0">
                <a:latin typeface="Arial"/>
                <a:cs typeface="Arial"/>
              </a:rPr>
              <a:t>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5"/>
                </a:lnTo>
                <a:lnTo>
                  <a:pt x="140492" y="14069"/>
                </a:lnTo>
                <a:lnTo>
                  <a:pt x="93929" y="30411"/>
                </a:lnTo>
                <a:lnTo>
                  <a:pt x="55093" y="51848"/>
                </a:lnTo>
                <a:lnTo>
                  <a:pt x="25489" y="77551"/>
                </a:lnTo>
                <a:lnTo>
                  <a:pt x="0" y="138430"/>
                </a:lnTo>
                <a:lnTo>
                  <a:pt x="0" y="692277"/>
                </a:lnTo>
                <a:lnTo>
                  <a:pt x="25489" y="753160"/>
                </a:lnTo>
                <a:lnTo>
                  <a:pt x="55093" y="778868"/>
                </a:lnTo>
                <a:lnTo>
                  <a:pt x="93929" y="800311"/>
                </a:lnTo>
                <a:lnTo>
                  <a:pt x="140492" y="816657"/>
                </a:lnTo>
                <a:lnTo>
                  <a:pt x="193275" y="827075"/>
                </a:lnTo>
                <a:lnTo>
                  <a:pt x="250774" y="830732"/>
                </a:lnTo>
                <a:lnTo>
                  <a:pt x="2064080" y="830732"/>
                </a:lnTo>
                <a:lnTo>
                  <a:pt x="2121601" y="827075"/>
                </a:lnTo>
                <a:lnTo>
                  <a:pt x="2174399" y="816657"/>
                </a:lnTo>
                <a:lnTo>
                  <a:pt x="2220971" y="800311"/>
                </a:lnTo>
                <a:lnTo>
                  <a:pt x="2259811" y="778868"/>
                </a:lnTo>
                <a:lnTo>
                  <a:pt x="2289416" y="753160"/>
                </a:lnTo>
                <a:lnTo>
                  <a:pt x="2314905" y="692277"/>
                </a:lnTo>
                <a:lnTo>
                  <a:pt x="2314905" y="138430"/>
                </a:lnTo>
                <a:lnTo>
                  <a:pt x="2289416" y="77551"/>
                </a:lnTo>
                <a:lnTo>
                  <a:pt x="2259811" y="51848"/>
                </a:lnTo>
                <a:lnTo>
                  <a:pt x="2220971" y="30411"/>
                </a:lnTo>
                <a:lnTo>
                  <a:pt x="2174399" y="14069"/>
                </a:lnTo>
                <a:lnTo>
                  <a:pt x="2121601" y="3655"/>
                </a:lnTo>
                <a:lnTo>
                  <a:pt x="2064080" y="0"/>
                </a:lnTo>
                <a:close/>
              </a:path>
            </a:pathLst>
          </a:custGeom>
          <a:solidFill>
            <a:srgbClr val="66FFC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343585" y="486460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430"/>
                </a:moveTo>
                <a:lnTo>
                  <a:pt x="25489" y="77551"/>
                </a:lnTo>
                <a:lnTo>
                  <a:pt x="55093" y="51848"/>
                </a:lnTo>
                <a:lnTo>
                  <a:pt x="93929" y="30411"/>
                </a:lnTo>
                <a:lnTo>
                  <a:pt x="140492" y="14069"/>
                </a:lnTo>
                <a:lnTo>
                  <a:pt x="193275" y="3655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5"/>
                </a:lnTo>
                <a:lnTo>
                  <a:pt x="2174399" y="14069"/>
                </a:lnTo>
                <a:lnTo>
                  <a:pt x="2220971" y="30411"/>
                </a:lnTo>
                <a:lnTo>
                  <a:pt x="2259811" y="51848"/>
                </a:lnTo>
                <a:lnTo>
                  <a:pt x="2289416" y="77551"/>
                </a:lnTo>
                <a:lnTo>
                  <a:pt x="2314905" y="138430"/>
                </a:lnTo>
                <a:lnTo>
                  <a:pt x="2314905" y="692277"/>
                </a:lnTo>
                <a:lnTo>
                  <a:pt x="2289416" y="753160"/>
                </a:lnTo>
                <a:lnTo>
                  <a:pt x="2259811" y="778868"/>
                </a:lnTo>
                <a:lnTo>
                  <a:pt x="2220971" y="800311"/>
                </a:lnTo>
                <a:lnTo>
                  <a:pt x="2174399" y="816657"/>
                </a:lnTo>
                <a:lnTo>
                  <a:pt x="2121601" y="827075"/>
                </a:lnTo>
                <a:lnTo>
                  <a:pt x="2064080" y="830732"/>
                </a:lnTo>
                <a:lnTo>
                  <a:pt x="250774" y="830732"/>
                </a:lnTo>
                <a:lnTo>
                  <a:pt x="193275" y="827075"/>
                </a:lnTo>
                <a:lnTo>
                  <a:pt x="140492" y="816657"/>
                </a:lnTo>
                <a:lnTo>
                  <a:pt x="93929" y="800311"/>
                </a:lnTo>
                <a:lnTo>
                  <a:pt x="55093" y="778868"/>
                </a:lnTo>
                <a:lnTo>
                  <a:pt x="25489" y="753160"/>
                </a:lnTo>
                <a:lnTo>
                  <a:pt x="0" y="692277"/>
                </a:lnTo>
                <a:lnTo>
                  <a:pt x="0" y="138430"/>
                </a:lnTo>
                <a:close/>
              </a:path>
            </a:pathLst>
          </a:custGeom>
          <a:ln w="253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821232" y="5145151"/>
            <a:ext cx="1360170" cy="43180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291465" marR="5080" indent="-279400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8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  </a:t>
            </a: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2064080" y="0"/>
                </a:moveTo>
                <a:lnTo>
                  <a:pt x="250774" y="0"/>
                </a:lnTo>
                <a:lnTo>
                  <a:pt x="193275" y="3656"/>
                </a:lnTo>
                <a:lnTo>
                  <a:pt x="140492" y="14072"/>
                </a:lnTo>
                <a:lnTo>
                  <a:pt x="93929" y="30421"/>
                </a:lnTo>
                <a:lnTo>
                  <a:pt x="55093" y="51872"/>
                </a:lnTo>
                <a:lnTo>
                  <a:pt x="25489" y="77597"/>
                </a:lnTo>
                <a:lnTo>
                  <a:pt x="0" y="138556"/>
                </a:lnTo>
                <a:lnTo>
                  <a:pt x="0" y="692403"/>
                </a:lnTo>
                <a:lnTo>
                  <a:pt x="25489" y="753282"/>
                </a:lnTo>
                <a:lnTo>
                  <a:pt x="55093" y="778985"/>
                </a:lnTo>
                <a:lnTo>
                  <a:pt x="93929" y="800422"/>
                </a:lnTo>
                <a:lnTo>
                  <a:pt x="140492" y="816764"/>
                </a:lnTo>
                <a:lnTo>
                  <a:pt x="193275" y="827178"/>
                </a:lnTo>
                <a:lnTo>
                  <a:pt x="250774" y="830833"/>
                </a:lnTo>
                <a:lnTo>
                  <a:pt x="2064080" y="830833"/>
                </a:lnTo>
                <a:lnTo>
                  <a:pt x="2121601" y="827178"/>
                </a:lnTo>
                <a:lnTo>
                  <a:pt x="2174399" y="816764"/>
                </a:lnTo>
                <a:lnTo>
                  <a:pt x="2220971" y="800422"/>
                </a:lnTo>
                <a:lnTo>
                  <a:pt x="2259811" y="778985"/>
                </a:lnTo>
                <a:lnTo>
                  <a:pt x="2289416" y="753282"/>
                </a:lnTo>
                <a:lnTo>
                  <a:pt x="2314905" y="692403"/>
                </a:lnTo>
                <a:lnTo>
                  <a:pt x="2314905" y="138556"/>
                </a:lnTo>
                <a:lnTo>
                  <a:pt x="2289416" y="77597"/>
                </a:lnTo>
                <a:lnTo>
                  <a:pt x="2259811" y="51872"/>
                </a:lnTo>
                <a:lnTo>
                  <a:pt x="2220971" y="30421"/>
                </a:lnTo>
                <a:lnTo>
                  <a:pt x="2174399" y="14072"/>
                </a:lnTo>
                <a:lnTo>
                  <a:pt x="2121601" y="3656"/>
                </a:lnTo>
                <a:lnTo>
                  <a:pt x="2064080" y="0"/>
                </a:lnTo>
                <a:close/>
              </a:path>
            </a:pathLst>
          </a:custGeom>
          <a:solidFill>
            <a:srgbClr val="99CC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343585" y="2906648"/>
            <a:ext cx="2315210" cy="831215"/>
          </a:xfrm>
          <a:custGeom>
            <a:avLst/>
            <a:gdLst/>
            <a:ahLst/>
            <a:cxnLst/>
            <a:rect l="l" t="t" r="r" b="b"/>
            <a:pathLst>
              <a:path w="2315210" h="831214">
                <a:moveTo>
                  <a:pt x="0" y="138556"/>
                </a:moveTo>
                <a:lnTo>
                  <a:pt x="25489" y="77597"/>
                </a:lnTo>
                <a:lnTo>
                  <a:pt x="55093" y="51872"/>
                </a:lnTo>
                <a:lnTo>
                  <a:pt x="93929" y="30421"/>
                </a:lnTo>
                <a:lnTo>
                  <a:pt x="140492" y="14072"/>
                </a:lnTo>
                <a:lnTo>
                  <a:pt x="193275" y="3656"/>
                </a:lnTo>
                <a:lnTo>
                  <a:pt x="250774" y="0"/>
                </a:lnTo>
                <a:lnTo>
                  <a:pt x="2064080" y="0"/>
                </a:lnTo>
                <a:lnTo>
                  <a:pt x="2121601" y="3656"/>
                </a:lnTo>
                <a:lnTo>
                  <a:pt x="2174399" y="14072"/>
                </a:lnTo>
                <a:lnTo>
                  <a:pt x="2220971" y="30421"/>
                </a:lnTo>
                <a:lnTo>
                  <a:pt x="2259811" y="51872"/>
                </a:lnTo>
                <a:lnTo>
                  <a:pt x="2289416" y="77597"/>
                </a:lnTo>
                <a:lnTo>
                  <a:pt x="2314905" y="138556"/>
                </a:lnTo>
                <a:lnTo>
                  <a:pt x="2314905" y="692403"/>
                </a:lnTo>
                <a:lnTo>
                  <a:pt x="2289416" y="753282"/>
                </a:lnTo>
                <a:lnTo>
                  <a:pt x="2259811" y="778985"/>
                </a:lnTo>
                <a:lnTo>
                  <a:pt x="2220971" y="800422"/>
                </a:lnTo>
                <a:lnTo>
                  <a:pt x="2174399" y="816764"/>
                </a:lnTo>
                <a:lnTo>
                  <a:pt x="2121601" y="827178"/>
                </a:lnTo>
                <a:lnTo>
                  <a:pt x="2064080" y="830833"/>
                </a:lnTo>
                <a:lnTo>
                  <a:pt x="250774" y="830833"/>
                </a:lnTo>
                <a:lnTo>
                  <a:pt x="193275" y="827178"/>
                </a:lnTo>
                <a:lnTo>
                  <a:pt x="140492" y="816764"/>
                </a:lnTo>
                <a:lnTo>
                  <a:pt x="93929" y="800422"/>
                </a:lnTo>
                <a:lnTo>
                  <a:pt x="55093" y="778985"/>
                </a:lnTo>
                <a:lnTo>
                  <a:pt x="25489" y="753282"/>
                </a:lnTo>
                <a:lnTo>
                  <a:pt x="0" y="692403"/>
                </a:lnTo>
                <a:lnTo>
                  <a:pt x="0" y="138556"/>
                </a:lnTo>
                <a:close/>
              </a:path>
            </a:pathLst>
          </a:custGeom>
          <a:ln w="254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97840" y="2994787"/>
            <a:ext cx="2007235" cy="623570"/>
          </a:xfrm>
          <a:prstGeom prst="rect">
            <a:avLst/>
          </a:prstGeom>
        </p:spPr>
        <p:txBody>
          <a:bodyPr vert="horz" wrap="square" lIns="0" tIns="37465" rIns="0" bIns="0" rtlCol="0">
            <a:spAutoFit/>
          </a:bodyPr>
          <a:lstStyle/>
          <a:p>
            <a:pPr marL="335280" marR="5080" indent="-323215">
              <a:lnSpc>
                <a:spcPts val="1510"/>
              </a:lnSpc>
              <a:spcBef>
                <a:spcPts val="295"/>
              </a:spcBef>
            </a:pPr>
            <a:r>
              <a:rPr sz="1400" b="1" spc="-5" dirty="0">
                <a:latin typeface="Arial"/>
                <a:cs typeface="Arial"/>
              </a:rPr>
              <a:t>6. </a:t>
            </a:r>
            <a:r>
              <a:rPr sz="1400" b="1" spc="-10" dirty="0">
                <a:latin typeface="Arial"/>
                <a:cs typeface="Arial"/>
              </a:rPr>
              <a:t>Утверждение </a:t>
            </a:r>
            <a:r>
              <a:rPr sz="1400" b="1" spc="-20" dirty="0">
                <a:latin typeface="Arial"/>
                <a:cs typeface="Arial"/>
              </a:rPr>
              <a:t>отчета  </a:t>
            </a:r>
            <a:r>
              <a:rPr sz="1400" b="1" spc="-5" dirty="0">
                <a:latin typeface="Arial"/>
                <a:cs typeface="Arial"/>
              </a:rPr>
              <a:t>об</a:t>
            </a:r>
            <a:r>
              <a:rPr sz="1400" b="1" spc="-25" dirty="0">
                <a:latin typeface="Arial"/>
                <a:cs typeface="Arial"/>
              </a:rPr>
              <a:t> </a:t>
            </a:r>
            <a:r>
              <a:rPr sz="1400" b="1" spc="-5" dirty="0">
                <a:latin typeface="Arial"/>
                <a:cs typeface="Arial"/>
              </a:rPr>
              <a:t>исполнении</a:t>
            </a:r>
            <a:endParaRPr sz="1400">
              <a:latin typeface="Arial"/>
              <a:cs typeface="Arial"/>
            </a:endParaRPr>
          </a:p>
          <a:p>
            <a:pPr marL="614680">
              <a:lnSpc>
                <a:spcPts val="1490"/>
              </a:lnSpc>
            </a:pPr>
            <a:r>
              <a:rPr sz="1400" b="1" spc="-15" dirty="0">
                <a:latin typeface="Arial"/>
                <a:cs typeface="Arial"/>
              </a:rPr>
              <a:t>бюджета</a:t>
            </a:r>
            <a:endParaRPr sz="140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173348" y="2953257"/>
            <a:ext cx="274701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07060" marR="5080" indent="-594360">
              <a:lnSpc>
                <a:spcPct val="100000"/>
              </a:lnSpc>
              <a:spcBef>
                <a:spcPts val="105"/>
              </a:spcBef>
            </a:pPr>
            <a:r>
              <a:rPr sz="1400" b="1" spc="-15" dirty="0">
                <a:latin typeface="Arial"/>
                <a:cs typeface="Arial"/>
              </a:rPr>
              <a:t>Составление </a:t>
            </a:r>
            <a:r>
              <a:rPr sz="1400" b="1" spc="-5" dirty="0">
                <a:latin typeface="Arial"/>
                <a:cs typeface="Arial"/>
              </a:rPr>
              <a:t>проекта </a:t>
            </a:r>
            <a:r>
              <a:rPr sz="1400" b="1" spc="-15" dirty="0">
                <a:latin typeface="Arial"/>
                <a:cs typeface="Arial"/>
              </a:rPr>
              <a:t>бюджета  основывается</a:t>
            </a:r>
            <a:r>
              <a:rPr sz="1400" b="1" spc="-5" dirty="0">
                <a:latin typeface="Arial"/>
                <a:cs typeface="Arial"/>
              </a:rPr>
              <a:t> </a:t>
            </a:r>
            <a:r>
              <a:rPr sz="1400" b="1" dirty="0">
                <a:latin typeface="Arial"/>
                <a:cs typeface="Arial"/>
              </a:rPr>
              <a:t>на: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842642" y="3835145"/>
            <a:ext cx="553275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2783840" algn="l"/>
              </a:tabLst>
            </a:pPr>
            <a:r>
              <a:rPr sz="1200" spc="-5" dirty="0">
                <a:latin typeface="Arial"/>
                <a:cs typeface="Arial"/>
              </a:rPr>
              <a:t>Собранию </a:t>
            </a:r>
            <a:r>
              <a:rPr sz="1200" spc="175" dirty="0">
                <a:latin typeface="Arial"/>
                <a:cs typeface="Arial"/>
              </a:rPr>
              <a:t> </a:t>
            </a:r>
            <a:r>
              <a:rPr sz="1200" spc="-5" dirty="0" err="1">
                <a:latin typeface="Arial"/>
                <a:cs typeface="Arial"/>
              </a:rPr>
              <a:t>Российской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185" dirty="0">
                <a:latin typeface="Arial"/>
                <a:cs typeface="Arial"/>
              </a:rPr>
              <a:t> </a:t>
            </a:r>
            <a:r>
              <a:rPr sz="1200" spc="-10" dirty="0" err="1">
                <a:latin typeface="Arial"/>
                <a:cs typeface="Arial"/>
              </a:rPr>
              <a:t>Федерации</a:t>
            </a:r>
            <a:r>
              <a:rPr lang="ru-RU" sz="1200" spc="-10" dirty="0">
                <a:latin typeface="Arial"/>
                <a:cs typeface="Arial"/>
              </a:rPr>
              <a:t>,</a:t>
            </a:r>
            <a:r>
              <a:rPr sz="1200" spc="-10" dirty="0">
                <a:latin typeface="Arial"/>
                <a:cs typeface="Arial"/>
              </a:rPr>
              <a:t>	определяющих бюджетную </a:t>
            </a:r>
            <a:r>
              <a:rPr sz="1200" spc="-5" dirty="0">
                <a:latin typeface="Arial"/>
                <a:cs typeface="Arial"/>
              </a:rPr>
              <a:t>политику  (требования </a:t>
            </a:r>
            <a:r>
              <a:rPr sz="1200" dirty="0">
                <a:latin typeface="Arial"/>
                <a:cs typeface="Arial"/>
              </a:rPr>
              <a:t>к </a:t>
            </a:r>
            <a:r>
              <a:rPr sz="1200" spc="-10" dirty="0">
                <a:latin typeface="Arial"/>
                <a:cs typeface="Arial"/>
              </a:rPr>
              <a:t>бюджетной </a:t>
            </a:r>
            <a:r>
              <a:rPr sz="1200" spc="-5" dirty="0">
                <a:latin typeface="Arial"/>
                <a:cs typeface="Arial"/>
              </a:rPr>
              <a:t>политике) </a:t>
            </a:r>
            <a:r>
              <a:rPr sz="1200" dirty="0">
                <a:latin typeface="Arial"/>
                <a:cs typeface="Arial"/>
              </a:rPr>
              <a:t>в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r>
              <a:rPr sz="1200" spc="-3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Федерации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73807" y="3462654"/>
            <a:ext cx="113157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1. </a:t>
            </a:r>
            <a:r>
              <a:rPr sz="1200" spc="-10" dirty="0">
                <a:latin typeface="Arial"/>
                <a:cs typeface="Arial"/>
              </a:rPr>
              <a:t>Положениях  </a:t>
            </a:r>
            <a:r>
              <a:rPr sz="1200" spc="-5" dirty="0">
                <a:latin typeface="Arial"/>
                <a:cs typeface="Arial"/>
              </a:rPr>
              <a:t>Российской</a:t>
            </a:r>
            <a:endParaRPr sz="1200">
              <a:latin typeface="Arial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034154" y="3462654"/>
            <a:ext cx="883919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87325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пос</a:t>
            </a:r>
            <a:r>
              <a:rPr sz="1200" spc="10" dirty="0">
                <a:latin typeface="Arial"/>
                <a:cs typeface="Arial"/>
              </a:rPr>
              <a:t>л</a:t>
            </a:r>
            <a:r>
              <a:rPr sz="120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ния  Федерации</a:t>
            </a:r>
            <a:endParaRPr sz="1200">
              <a:latin typeface="Arial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002148" y="3462654"/>
            <a:ext cx="144208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57404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Arial"/>
                <a:cs typeface="Arial"/>
              </a:rPr>
              <a:t>П</a:t>
            </a:r>
            <a:r>
              <a:rPr sz="1200" spc="5" dirty="0">
                <a:latin typeface="Arial"/>
                <a:cs typeface="Arial"/>
              </a:rPr>
              <a:t>р</a:t>
            </a:r>
            <a:r>
              <a:rPr sz="1200" spc="-2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д</a:t>
            </a:r>
            <a:r>
              <a:rPr sz="1200" dirty="0">
                <a:latin typeface="Arial"/>
                <a:cs typeface="Arial"/>
              </a:rPr>
              <a:t>е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  </a:t>
            </a:r>
            <a:r>
              <a:rPr sz="1200" spc="-5" dirty="0">
                <a:latin typeface="Arial"/>
                <a:cs typeface="Arial"/>
              </a:rPr>
              <a:t>Федеральному</a:t>
            </a:r>
            <a:endParaRPr sz="1200">
              <a:latin typeface="Arial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03936" y="4220717"/>
            <a:ext cx="6892290" cy="9694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73505" marR="5080" indent="941705">
              <a:lnSpc>
                <a:spcPct val="100000"/>
              </a:lnSpc>
              <a:spcBef>
                <a:spcPts val="100"/>
              </a:spcBef>
              <a:tabLst>
                <a:tab pos="2522220" algn="l"/>
              </a:tabLst>
            </a:pPr>
            <a:r>
              <a:rPr lang="ru-RU" sz="1200" spc="-5" dirty="0">
                <a:latin typeface="Arial"/>
                <a:cs typeface="Arial"/>
              </a:rPr>
              <a:t>2. </a:t>
            </a:r>
            <a:r>
              <a:rPr sz="1200" spc="-5" dirty="0" err="1">
                <a:latin typeface="Arial"/>
                <a:cs typeface="Arial"/>
              </a:rPr>
              <a:t>Основных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sz="1200" spc="-10" dirty="0">
                <a:latin typeface="Arial"/>
                <a:cs typeface="Arial"/>
              </a:rPr>
              <a:t>направлениях бюджетной </a:t>
            </a:r>
            <a:r>
              <a:rPr sz="1200" dirty="0">
                <a:latin typeface="Arial"/>
                <a:cs typeface="Arial"/>
              </a:rPr>
              <a:t>и </a:t>
            </a:r>
            <a:r>
              <a:rPr sz="1200" spc="-10" dirty="0">
                <a:latin typeface="Arial"/>
                <a:cs typeface="Arial"/>
              </a:rPr>
              <a:t>налоговой </a:t>
            </a:r>
            <a:r>
              <a:rPr sz="1200" spc="-5" dirty="0" err="1">
                <a:latin typeface="Arial"/>
                <a:cs typeface="Arial"/>
              </a:rPr>
              <a:t>политики</a:t>
            </a:r>
            <a:r>
              <a:rPr sz="1200" spc="-5" dirty="0">
                <a:latin typeface="Arial"/>
                <a:cs typeface="Arial"/>
              </a:rPr>
              <a:t>  </a:t>
            </a:r>
            <a:r>
              <a:rPr lang="ru-RU" sz="1200" spc="-5" dirty="0">
                <a:latin typeface="Arial"/>
                <a:cs typeface="Arial"/>
              </a:rPr>
              <a:t>     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2216150" marR="502920" indent="85090">
              <a:lnSpc>
                <a:spcPct val="100000"/>
              </a:lnSpc>
              <a:spcBef>
                <a:spcPts val="110"/>
              </a:spcBef>
              <a:buAutoNum type="arabicPeriod" startAt="2"/>
              <a:tabLst>
                <a:tab pos="2471420" algn="l"/>
              </a:tabLst>
            </a:pPr>
            <a:r>
              <a:rPr sz="1200" spc="-5" dirty="0">
                <a:latin typeface="Arial"/>
                <a:cs typeface="Arial"/>
              </a:rPr>
              <a:t>Прогнозе социально-экономического </a:t>
            </a:r>
            <a:r>
              <a:rPr sz="1200" spc="-5" dirty="0" err="1">
                <a:latin typeface="Arial"/>
                <a:cs typeface="Arial"/>
              </a:rPr>
              <a:t>развития</a:t>
            </a:r>
            <a:r>
              <a:rPr sz="1200" spc="-5" dirty="0">
                <a:latin typeface="Arial"/>
                <a:cs typeface="Arial"/>
              </a:rPr>
              <a:t> </a:t>
            </a:r>
            <a:r>
              <a:rPr lang="ru-RU" sz="1200" spc="-10" dirty="0">
                <a:latin typeface="Arial"/>
                <a:cs typeface="Arial"/>
              </a:rPr>
              <a:t>Адыге-Хабльского муниципального района</a:t>
            </a:r>
            <a:endParaRPr sz="1200" dirty="0">
              <a:latin typeface="Arial"/>
              <a:cs typeface="Arial"/>
            </a:endParaRPr>
          </a:p>
          <a:p>
            <a:pPr marL="12700">
              <a:lnSpc>
                <a:spcPts val="1580"/>
              </a:lnSpc>
            </a:pPr>
            <a:r>
              <a:rPr sz="1400" b="1" spc="-5" dirty="0">
                <a:latin typeface="Arial"/>
                <a:cs typeface="Arial"/>
              </a:rPr>
              <a:t>5. </a:t>
            </a:r>
            <a:r>
              <a:rPr sz="1400" b="1" spc="-15" dirty="0">
                <a:latin typeface="Arial"/>
                <a:cs typeface="Arial"/>
              </a:rPr>
              <a:t>Составление</a:t>
            </a:r>
            <a:r>
              <a:rPr sz="1400" b="1" spc="-10" dirty="0">
                <a:latin typeface="Arial"/>
                <a:cs typeface="Arial"/>
              </a:rPr>
              <a:t> </a:t>
            </a:r>
            <a:r>
              <a:rPr sz="1400" b="1" spc="-20" dirty="0">
                <a:latin typeface="Arial"/>
                <a:cs typeface="Arial"/>
              </a:rPr>
              <a:t>отчета</a:t>
            </a:r>
            <a:endParaRPr sz="1400" dirty="0">
              <a:latin typeface="Arial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73807" y="5039105"/>
            <a:ext cx="36709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9100" algn="l"/>
                <a:tab pos="1850389" algn="l"/>
                <a:tab pos="2973705" algn="l"/>
              </a:tabLst>
            </a:pPr>
            <a:r>
              <a:rPr sz="1200" spc="-5" dirty="0">
                <a:latin typeface="Arial"/>
                <a:cs typeface="Arial"/>
              </a:rPr>
              <a:t>4</a:t>
            </a:r>
            <a:r>
              <a:rPr sz="1200" dirty="0">
                <a:latin typeface="Arial"/>
                <a:cs typeface="Arial"/>
              </a:rPr>
              <a:t>.	</a:t>
            </a:r>
            <a:r>
              <a:rPr sz="1200" spc="5" dirty="0">
                <a:latin typeface="Arial"/>
                <a:cs typeface="Arial"/>
              </a:rPr>
              <a:t>М</a:t>
            </a: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5" dirty="0">
                <a:latin typeface="Arial"/>
                <a:cs typeface="Arial"/>
              </a:rPr>
              <a:t>и</a:t>
            </a:r>
            <a:r>
              <a:rPr sz="1200" spc="-5" dirty="0">
                <a:latin typeface="Arial"/>
                <a:cs typeface="Arial"/>
              </a:rPr>
              <a:t>ц</a:t>
            </a:r>
            <a:r>
              <a:rPr sz="1200" dirty="0">
                <a:latin typeface="Arial"/>
                <a:cs typeface="Arial"/>
              </a:rPr>
              <a:t>ипаль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10" dirty="0">
                <a:latin typeface="Arial"/>
                <a:cs typeface="Arial"/>
              </a:rPr>
              <a:t>ы</a:t>
            </a:r>
            <a:r>
              <a:rPr sz="1200" dirty="0">
                <a:latin typeface="Arial"/>
                <a:cs typeface="Arial"/>
              </a:rPr>
              <a:t>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20" dirty="0">
                <a:latin typeface="Arial"/>
                <a:cs typeface="Arial"/>
              </a:rPr>
              <a:t>г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ам</a:t>
            </a:r>
            <a:r>
              <a:rPr sz="1200" spc="-10" dirty="0">
                <a:latin typeface="Arial"/>
                <a:cs typeface="Arial"/>
              </a:rPr>
              <a:t>м</a:t>
            </a:r>
            <a:r>
              <a:rPr sz="1200" dirty="0">
                <a:latin typeface="Arial"/>
                <a:cs typeface="Arial"/>
              </a:rPr>
              <a:t>ах	(п</a:t>
            </a:r>
            <a:r>
              <a:rPr sz="1200" spc="-10" dirty="0">
                <a:latin typeface="Arial"/>
                <a:cs typeface="Arial"/>
              </a:rPr>
              <a:t>р</a:t>
            </a:r>
            <a:r>
              <a:rPr sz="1200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е</a:t>
            </a:r>
            <a:r>
              <a:rPr sz="1200" spc="10" dirty="0">
                <a:latin typeface="Arial"/>
                <a:cs typeface="Arial"/>
              </a:rPr>
              <a:t>к</a:t>
            </a:r>
            <a:r>
              <a:rPr sz="1200" spc="-25" dirty="0">
                <a:latin typeface="Arial"/>
                <a:cs typeface="Arial"/>
              </a:rPr>
              <a:t>т</a:t>
            </a:r>
            <a:r>
              <a:rPr sz="1200" dirty="0">
                <a:latin typeface="Arial"/>
                <a:cs typeface="Arial"/>
              </a:rPr>
              <a:t>ах</a:t>
            </a:r>
          </a:p>
        </p:txBody>
      </p:sp>
      <p:sp>
        <p:nvSpPr>
          <p:cNvPr id="43" name="object 43"/>
          <p:cNvSpPr txBox="1"/>
          <p:nvPr/>
        </p:nvSpPr>
        <p:spPr>
          <a:xfrm>
            <a:off x="2773807" y="5221985"/>
            <a:ext cx="36696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27885" algn="l"/>
              </a:tabLst>
            </a:pPr>
            <a:r>
              <a:rPr sz="1200" spc="-5" dirty="0">
                <a:latin typeface="Arial"/>
                <a:cs typeface="Arial"/>
              </a:rPr>
              <a:t>муниципальных  </a:t>
            </a:r>
            <a:r>
              <a:rPr sz="1200" spc="55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программ,	проектах</a:t>
            </a:r>
            <a:r>
              <a:rPr sz="1200" spc="280" dirty="0">
                <a:latin typeface="Arial"/>
                <a:cs typeface="Arial"/>
              </a:rPr>
              <a:t> </a:t>
            </a:r>
            <a:r>
              <a:rPr sz="1200" spc="-5" dirty="0">
                <a:latin typeface="Arial"/>
                <a:cs typeface="Arial"/>
              </a:rPr>
              <a:t>изменений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006721" y="5404866"/>
            <a:ext cx="1437640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1200" spc="-15" dirty="0">
                <a:latin typeface="Arial"/>
                <a:cs typeface="Arial"/>
              </a:rPr>
              <a:t>Адыге-Хабльского 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73807" y="5404866"/>
            <a:ext cx="1878964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  <a:tabLst>
                <a:tab pos="1127760" algn="l"/>
              </a:tabLst>
            </a:pPr>
            <a:r>
              <a:rPr sz="1200" spc="-15" dirty="0">
                <a:latin typeface="Arial"/>
                <a:cs typeface="Arial"/>
              </a:rPr>
              <a:t>у</a:t>
            </a:r>
            <a:r>
              <a:rPr sz="1200" spc="25" dirty="0">
                <a:latin typeface="Arial"/>
                <a:cs typeface="Arial"/>
              </a:rPr>
              <a:t>к</a:t>
            </a:r>
            <a:r>
              <a:rPr sz="1200" spc="-10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з</a:t>
            </a:r>
            <a:r>
              <a:rPr sz="1200" spc="5" dirty="0">
                <a:latin typeface="Arial"/>
                <a:cs typeface="Arial"/>
              </a:rPr>
              <a:t>а</a:t>
            </a:r>
            <a:r>
              <a:rPr sz="1200" spc="-5" dirty="0">
                <a:latin typeface="Arial"/>
                <a:cs typeface="Arial"/>
              </a:rPr>
              <a:t>н</a:t>
            </a:r>
            <a:r>
              <a:rPr sz="1200" spc="-10" dirty="0">
                <a:latin typeface="Arial"/>
                <a:cs typeface="Arial"/>
              </a:rPr>
              <a:t>н</a:t>
            </a:r>
            <a:r>
              <a:rPr sz="1200" dirty="0">
                <a:latin typeface="Arial"/>
                <a:cs typeface="Arial"/>
              </a:rPr>
              <a:t>ых	пр</a:t>
            </a:r>
            <a:r>
              <a:rPr sz="1200" spc="5" dirty="0">
                <a:latin typeface="Arial"/>
                <a:cs typeface="Arial"/>
              </a:rPr>
              <a:t>о</a:t>
            </a:r>
            <a:r>
              <a:rPr sz="1200" spc="-10" dirty="0">
                <a:latin typeface="Arial"/>
                <a:cs typeface="Arial"/>
              </a:rPr>
              <a:t>гр</a:t>
            </a:r>
            <a:r>
              <a:rPr sz="1200" dirty="0">
                <a:latin typeface="Arial"/>
                <a:cs typeface="Arial"/>
              </a:rPr>
              <a:t>амм)  </a:t>
            </a:r>
            <a:r>
              <a:rPr lang="ru-RU" sz="1200" spc="-10" dirty="0">
                <a:latin typeface="Arial"/>
                <a:cs typeface="Arial"/>
              </a:rPr>
              <a:t>муниципального района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0" y="84074"/>
                </a:lnTo>
                <a:lnTo>
                  <a:pt x="554482" y="296925"/>
                </a:lnTo>
                <a:lnTo>
                  <a:pt x="538353" y="338963"/>
                </a:lnTo>
                <a:lnTo>
                  <a:pt x="654685" y="287147"/>
                </a:lnTo>
                <a:lnTo>
                  <a:pt x="621592" y="212852"/>
                </a:lnTo>
                <a:lnTo>
                  <a:pt x="586739" y="212852"/>
                </a:lnTo>
                <a:lnTo>
                  <a:pt x="32258" y="0"/>
                </a:lnTo>
                <a:close/>
              </a:path>
              <a:path w="654684" h="339089">
                <a:moveTo>
                  <a:pt x="602869" y="170815"/>
                </a:moveTo>
                <a:lnTo>
                  <a:pt x="586739" y="212852"/>
                </a:lnTo>
                <a:lnTo>
                  <a:pt x="621592" y="212852"/>
                </a:lnTo>
                <a:lnTo>
                  <a:pt x="602869" y="170815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5884290" y="2475992"/>
            <a:ext cx="654685" cy="339090"/>
          </a:xfrm>
          <a:custGeom>
            <a:avLst/>
            <a:gdLst/>
            <a:ahLst/>
            <a:cxnLst/>
            <a:rect l="l" t="t" r="r" b="b"/>
            <a:pathLst>
              <a:path w="654684" h="339089">
                <a:moveTo>
                  <a:pt x="32258" y="0"/>
                </a:moveTo>
                <a:lnTo>
                  <a:pt x="586739" y="212852"/>
                </a:lnTo>
                <a:lnTo>
                  <a:pt x="602869" y="170815"/>
                </a:lnTo>
                <a:lnTo>
                  <a:pt x="654685" y="287147"/>
                </a:lnTo>
                <a:lnTo>
                  <a:pt x="538353" y="338963"/>
                </a:lnTo>
                <a:lnTo>
                  <a:pt x="554482" y="296925"/>
                </a:lnTo>
                <a:lnTo>
                  <a:pt x="0" y="84074"/>
                </a:lnTo>
                <a:lnTo>
                  <a:pt x="32258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530732" y="0"/>
                </a:move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lnTo>
                  <a:pt x="585597" y="123317"/>
                </a:lnTo>
                <a:lnTo>
                  <a:pt x="619667" y="123317"/>
                </a:lnTo>
                <a:lnTo>
                  <a:pt x="649478" y="45593"/>
                </a:lnTo>
                <a:lnTo>
                  <a:pt x="530732" y="0"/>
                </a:lnTo>
                <a:close/>
              </a:path>
              <a:path w="649605" h="368300">
                <a:moveTo>
                  <a:pt x="619667" y="123317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19667" y="123317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2580894" y="2496566"/>
            <a:ext cx="649605" cy="368300"/>
          </a:xfrm>
          <a:custGeom>
            <a:avLst/>
            <a:gdLst/>
            <a:ahLst/>
            <a:cxnLst/>
            <a:rect l="l" t="t" r="r" b="b"/>
            <a:pathLst>
              <a:path w="649605" h="368300">
                <a:moveTo>
                  <a:pt x="36575" y="367792"/>
                </a:moveTo>
                <a:lnTo>
                  <a:pt x="585597" y="123317"/>
                </a:lnTo>
                <a:lnTo>
                  <a:pt x="603885" y="164464"/>
                </a:lnTo>
                <a:lnTo>
                  <a:pt x="649478" y="45593"/>
                </a:lnTo>
                <a:lnTo>
                  <a:pt x="530732" y="0"/>
                </a:lnTo>
                <a:lnTo>
                  <a:pt x="549020" y="41148"/>
                </a:lnTo>
                <a:lnTo>
                  <a:pt x="0" y="285496"/>
                </a:lnTo>
                <a:lnTo>
                  <a:pt x="36575" y="367792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295632" y="124256"/>
                </a:move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  <a:lnTo>
                  <a:pt x="295632" y="124256"/>
                </a:lnTo>
                <a:close/>
              </a:path>
              <a:path w="654050" h="359410">
                <a:moveTo>
                  <a:pt x="118110" y="0"/>
                </a:move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295632" y="124256"/>
                </a:lnTo>
                <a:lnTo>
                  <a:pt x="100457" y="41414"/>
                </a:lnTo>
                <a:lnTo>
                  <a:pt x="11811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2595752" y="5730506"/>
            <a:ext cx="654050" cy="359410"/>
          </a:xfrm>
          <a:custGeom>
            <a:avLst/>
            <a:gdLst/>
            <a:ahLst/>
            <a:cxnLst/>
            <a:rect l="l" t="t" r="r" b="b"/>
            <a:pathLst>
              <a:path w="654050" h="359410">
                <a:moveTo>
                  <a:pt x="653669" y="276225"/>
                </a:moveTo>
                <a:lnTo>
                  <a:pt x="100457" y="41414"/>
                </a:lnTo>
                <a:lnTo>
                  <a:pt x="118110" y="0"/>
                </a:lnTo>
                <a:lnTo>
                  <a:pt x="0" y="47675"/>
                </a:lnTo>
                <a:lnTo>
                  <a:pt x="47752" y="165684"/>
                </a:lnTo>
                <a:lnTo>
                  <a:pt x="65278" y="124256"/>
                </a:lnTo>
                <a:lnTo>
                  <a:pt x="618490" y="359079"/>
                </a:lnTo>
                <a:lnTo>
                  <a:pt x="653669" y="276225"/>
                </a:lnTo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51815" y="173354"/>
                </a:move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319105" y="215366"/>
                </a:lnTo>
                <a:lnTo>
                  <a:pt x="67944" y="215366"/>
                </a:lnTo>
                <a:lnTo>
                  <a:pt x="51815" y="173354"/>
                </a:lnTo>
                <a:close/>
              </a:path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319105" y="215366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5913246" y="5778423"/>
            <a:ext cx="661670" cy="341630"/>
          </a:xfrm>
          <a:custGeom>
            <a:avLst/>
            <a:gdLst/>
            <a:ahLst/>
            <a:cxnLst/>
            <a:rect l="l" t="t" r="r" b="b"/>
            <a:pathLst>
              <a:path w="661670" h="341629">
                <a:moveTo>
                  <a:pt x="629030" y="0"/>
                </a:moveTo>
                <a:lnTo>
                  <a:pt x="67944" y="215366"/>
                </a:lnTo>
                <a:lnTo>
                  <a:pt x="51815" y="173354"/>
                </a:lnTo>
                <a:lnTo>
                  <a:pt x="0" y="289636"/>
                </a:lnTo>
                <a:lnTo>
                  <a:pt x="116331" y="341401"/>
                </a:lnTo>
                <a:lnTo>
                  <a:pt x="100202" y="299389"/>
                </a:lnTo>
                <a:lnTo>
                  <a:pt x="661288" y="84023"/>
                </a:lnTo>
                <a:lnTo>
                  <a:pt x="629030" y="0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35027" y="90677"/>
                </a:move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lnTo>
                  <a:pt x="135027" y="90677"/>
                </a:lnTo>
                <a:close/>
              </a:path>
              <a:path w="180339" h="692150">
                <a:moveTo>
                  <a:pt x="88391" y="0"/>
                </a:moveTo>
                <a:lnTo>
                  <a:pt x="0" y="91439"/>
                </a:lnTo>
                <a:lnTo>
                  <a:pt x="44957" y="90677"/>
                </a:lnTo>
                <a:lnTo>
                  <a:pt x="135027" y="90677"/>
                </a:ln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1488058" y="3960367"/>
            <a:ext cx="180340" cy="692150"/>
          </a:xfrm>
          <a:custGeom>
            <a:avLst/>
            <a:gdLst/>
            <a:ahLst/>
            <a:cxnLst/>
            <a:rect l="l" t="t" r="r" b="b"/>
            <a:pathLst>
              <a:path w="180339" h="692150">
                <a:moveTo>
                  <a:pt x="145415" y="689990"/>
                </a:moveTo>
                <a:lnTo>
                  <a:pt x="135000" y="89153"/>
                </a:lnTo>
                <a:lnTo>
                  <a:pt x="179959" y="88391"/>
                </a:lnTo>
                <a:lnTo>
                  <a:pt x="88391" y="0"/>
                </a:lnTo>
                <a:lnTo>
                  <a:pt x="0" y="91439"/>
                </a:lnTo>
                <a:lnTo>
                  <a:pt x="44957" y="90677"/>
                </a:lnTo>
                <a:lnTo>
                  <a:pt x="55499" y="691641"/>
                </a:lnTo>
                <a:lnTo>
                  <a:pt x="145415" y="68999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180085" y="600963"/>
                </a:move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close/>
              </a:path>
              <a:path w="180340" h="691514">
                <a:moveTo>
                  <a:pt x="135000" y="0"/>
                </a:moveTo>
                <a:lnTo>
                  <a:pt x="45084" y="0"/>
                </a:lnTo>
                <a:lnTo>
                  <a:pt x="45084" y="600963"/>
                </a:lnTo>
                <a:lnTo>
                  <a:pt x="135000" y="600963"/>
                </a:lnTo>
                <a:lnTo>
                  <a:pt x="135000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7552943" y="3958844"/>
            <a:ext cx="180340" cy="691515"/>
          </a:xfrm>
          <a:custGeom>
            <a:avLst/>
            <a:gdLst/>
            <a:ahLst/>
            <a:cxnLst/>
            <a:rect l="l" t="t" r="r" b="b"/>
            <a:pathLst>
              <a:path w="180340" h="691514">
                <a:moveTo>
                  <a:pt x="45084" y="0"/>
                </a:moveTo>
                <a:lnTo>
                  <a:pt x="45084" y="600963"/>
                </a:lnTo>
                <a:lnTo>
                  <a:pt x="0" y="600963"/>
                </a:lnTo>
                <a:lnTo>
                  <a:pt x="90042" y="691006"/>
                </a:lnTo>
                <a:lnTo>
                  <a:pt x="180085" y="600963"/>
                </a:lnTo>
                <a:lnTo>
                  <a:pt x="135000" y="600963"/>
                </a:lnTo>
                <a:lnTo>
                  <a:pt x="135000" y="0"/>
                </a:lnTo>
                <a:lnTo>
                  <a:pt x="45084" y="0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8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59" name="Рисунок 58" descr="kchr_ge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/>
          <p:nvPr/>
        </p:nvSpPr>
        <p:spPr>
          <a:xfrm>
            <a:off x="7560056" y="1252118"/>
            <a:ext cx="1583944" cy="111935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968146" y="598571"/>
            <a:ext cx="7513320" cy="38215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гражданина </a:t>
            </a:r>
            <a:r>
              <a:rPr sz="24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sz="2400" b="1" spc="-5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бюджетном</a:t>
            </a:r>
            <a:r>
              <a:rPr sz="2400" b="1" spc="-114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sz="2400" b="1" spc="-1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процессе</a:t>
            </a:r>
            <a:endParaRPr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49160" y="1169530"/>
            <a:ext cx="3240405" cy="1008380"/>
          </a:xfrm>
          <a:prstGeom prst="rect">
            <a:avLst/>
          </a:pr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vert="horz" wrap="square" lIns="0" tIns="11430" rIns="0" bIns="0" rtlCol="0">
            <a:spAutoFit/>
          </a:bodyPr>
          <a:lstStyle/>
          <a:p>
            <a:pPr marL="105410" marR="99695" algn="ctr">
              <a:lnSpc>
                <a:spcPct val="100000"/>
              </a:lnSpc>
              <a:spcBef>
                <a:spcPts val="90"/>
              </a:spcBef>
            </a:pPr>
            <a:r>
              <a:rPr sz="1600" b="1" spc="-15" dirty="0">
                <a:latin typeface="Arial"/>
                <a:cs typeface="Arial"/>
              </a:rPr>
              <a:t>Помогает формировать  </a:t>
            </a:r>
            <a:r>
              <a:rPr sz="1600" b="1" spc="-25" dirty="0">
                <a:latin typeface="Arial"/>
                <a:cs typeface="Arial"/>
              </a:rPr>
              <a:t>доходную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(налог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25" dirty="0">
                <a:latin typeface="Arial"/>
                <a:cs typeface="Arial"/>
              </a:rPr>
              <a:t>доходы </a:t>
            </a:r>
            <a:r>
              <a:rPr sz="1600" b="1" spc="-10" dirty="0">
                <a:latin typeface="Arial"/>
                <a:cs typeface="Arial"/>
              </a:rPr>
              <a:t>физических  лиц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20" dirty="0">
                <a:latin typeface="Arial"/>
                <a:cs typeface="Arial"/>
              </a:rPr>
              <a:t> </a:t>
            </a:r>
            <a:r>
              <a:rPr sz="1600" b="1" spc="-15" dirty="0">
                <a:latin typeface="Arial"/>
                <a:cs typeface="Arial"/>
              </a:rPr>
              <a:t>другие)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1476235" y="0"/>
                </a:moveTo>
                <a:lnTo>
                  <a:pt x="1402553" y="451"/>
                </a:lnTo>
                <a:lnTo>
                  <a:pt x="1329806" y="1792"/>
                </a:lnTo>
                <a:lnTo>
                  <a:pt x="1258079" y="4001"/>
                </a:lnTo>
                <a:lnTo>
                  <a:pt x="1187457" y="7057"/>
                </a:lnTo>
                <a:lnTo>
                  <a:pt x="1118024" y="10938"/>
                </a:lnTo>
                <a:lnTo>
                  <a:pt x="1049865" y="15625"/>
                </a:lnTo>
                <a:lnTo>
                  <a:pt x="983064" y="21094"/>
                </a:lnTo>
                <a:lnTo>
                  <a:pt x="917706" y="27326"/>
                </a:lnTo>
                <a:lnTo>
                  <a:pt x="853875" y="34300"/>
                </a:lnTo>
                <a:lnTo>
                  <a:pt x="791656" y="41993"/>
                </a:lnTo>
                <a:lnTo>
                  <a:pt x="731134" y="50386"/>
                </a:lnTo>
                <a:lnTo>
                  <a:pt x="672393" y="59456"/>
                </a:lnTo>
                <a:lnTo>
                  <a:pt x="615517" y="69183"/>
                </a:lnTo>
                <a:lnTo>
                  <a:pt x="560591" y="79545"/>
                </a:lnTo>
                <a:lnTo>
                  <a:pt x="507701" y="90522"/>
                </a:lnTo>
                <a:lnTo>
                  <a:pt x="456929" y="102092"/>
                </a:lnTo>
                <a:lnTo>
                  <a:pt x="408362" y="114234"/>
                </a:lnTo>
                <a:lnTo>
                  <a:pt x="362082" y="126927"/>
                </a:lnTo>
                <a:lnTo>
                  <a:pt x="318176" y="140149"/>
                </a:lnTo>
                <a:lnTo>
                  <a:pt x="276727" y="153881"/>
                </a:lnTo>
                <a:lnTo>
                  <a:pt x="237821" y="168100"/>
                </a:lnTo>
                <a:lnTo>
                  <a:pt x="201541" y="182785"/>
                </a:lnTo>
                <a:lnTo>
                  <a:pt x="137198" y="213471"/>
                </a:lnTo>
                <a:lnTo>
                  <a:pt x="84377" y="245768"/>
                </a:lnTo>
                <a:lnTo>
                  <a:pt x="43754" y="279509"/>
                </a:lnTo>
                <a:lnTo>
                  <a:pt x="16005" y="314522"/>
                </a:lnTo>
                <a:lnTo>
                  <a:pt x="1806" y="350641"/>
                </a:lnTo>
                <a:lnTo>
                  <a:pt x="0" y="369062"/>
                </a:lnTo>
                <a:lnTo>
                  <a:pt x="1806" y="387482"/>
                </a:lnTo>
                <a:lnTo>
                  <a:pt x="16005" y="423603"/>
                </a:lnTo>
                <a:lnTo>
                  <a:pt x="43754" y="458622"/>
                </a:lnTo>
                <a:lnTo>
                  <a:pt x="84377" y="492369"/>
                </a:lnTo>
                <a:lnTo>
                  <a:pt x="137198" y="524675"/>
                </a:lnTo>
                <a:lnTo>
                  <a:pt x="201541" y="555371"/>
                </a:lnTo>
                <a:lnTo>
                  <a:pt x="237821" y="570061"/>
                </a:lnTo>
                <a:lnTo>
                  <a:pt x="276727" y="584286"/>
                </a:lnTo>
                <a:lnTo>
                  <a:pt x="318176" y="598023"/>
                </a:lnTo>
                <a:lnTo>
                  <a:pt x="362082" y="611251"/>
                </a:lnTo>
                <a:lnTo>
                  <a:pt x="408362" y="623950"/>
                </a:lnTo>
                <a:lnTo>
                  <a:pt x="456929" y="636098"/>
                </a:lnTo>
                <a:lnTo>
                  <a:pt x="507701" y="647674"/>
                </a:lnTo>
                <a:lnTo>
                  <a:pt x="560591" y="658656"/>
                </a:lnTo>
                <a:lnTo>
                  <a:pt x="615517" y="669024"/>
                </a:lnTo>
                <a:lnTo>
                  <a:pt x="672393" y="678756"/>
                </a:lnTo>
                <a:lnTo>
                  <a:pt x="731134" y="687832"/>
                </a:lnTo>
                <a:lnTo>
                  <a:pt x="791656" y="696229"/>
                </a:lnTo>
                <a:lnTo>
                  <a:pt x="853875" y="703927"/>
                </a:lnTo>
                <a:lnTo>
                  <a:pt x="917706" y="710905"/>
                </a:lnTo>
                <a:lnTo>
                  <a:pt x="983064" y="717141"/>
                </a:lnTo>
                <a:lnTo>
                  <a:pt x="1049865" y="722614"/>
                </a:lnTo>
                <a:lnTo>
                  <a:pt x="1118024" y="727304"/>
                </a:lnTo>
                <a:lnTo>
                  <a:pt x="1187457" y="731188"/>
                </a:lnTo>
                <a:lnTo>
                  <a:pt x="1258079" y="734246"/>
                </a:lnTo>
                <a:lnTo>
                  <a:pt x="1329806" y="736457"/>
                </a:lnTo>
                <a:lnTo>
                  <a:pt x="1402553" y="737799"/>
                </a:lnTo>
                <a:lnTo>
                  <a:pt x="1476235" y="738251"/>
                </a:lnTo>
                <a:lnTo>
                  <a:pt x="1549906" y="737799"/>
                </a:lnTo>
                <a:lnTo>
                  <a:pt x="1622642" y="736457"/>
                </a:lnTo>
                <a:lnTo>
                  <a:pt x="1694359" y="734246"/>
                </a:lnTo>
                <a:lnTo>
                  <a:pt x="1764972" y="731188"/>
                </a:lnTo>
                <a:lnTo>
                  <a:pt x="1834397" y="727304"/>
                </a:lnTo>
                <a:lnTo>
                  <a:pt x="1902549" y="722614"/>
                </a:lnTo>
                <a:lnTo>
                  <a:pt x="1969342" y="717141"/>
                </a:lnTo>
                <a:lnTo>
                  <a:pt x="2034694" y="710905"/>
                </a:lnTo>
                <a:lnTo>
                  <a:pt x="2098519" y="703927"/>
                </a:lnTo>
                <a:lnTo>
                  <a:pt x="2160732" y="696229"/>
                </a:lnTo>
                <a:lnTo>
                  <a:pt x="2221250" y="687832"/>
                </a:lnTo>
                <a:lnTo>
                  <a:pt x="2279987" y="678756"/>
                </a:lnTo>
                <a:lnTo>
                  <a:pt x="2336858" y="669024"/>
                </a:lnTo>
                <a:lnTo>
                  <a:pt x="2391780" y="658656"/>
                </a:lnTo>
                <a:lnTo>
                  <a:pt x="2444668" y="647674"/>
                </a:lnTo>
                <a:lnTo>
                  <a:pt x="2495437" y="636098"/>
                </a:lnTo>
                <a:lnTo>
                  <a:pt x="2544002" y="623950"/>
                </a:lnTo>
                <a:lnTo>
                  <a:pt x="2590279" y="611251"/>
                </a:lnTo>
                <a:lnTo>
                  <a:pt x="2634184" y="598023"/>
                </a:lnTo>
                <a:lnTo>
                  <a:pt x="2675631" y="584286"/>
                </a:lnTo>
                <a:lnTo>
                  <a:pt x="2714537" y="570061"/>
                </a:lnTo>
                <a:lnTo>
                  <a:pt x="2750816" y="555371"/>
                </a:lnTo>
                <a:lnTo>
                  <a:pt x="2815157" y="524675"/>
                </a:lnTo>
                <a:lnTo>
                  <a:pt x="2867978" y="492369"/>
                </a:lnTo>
                <a:lnTo>
                  <a:pt x="2908601" y="458622"/>
                </a:lnTo>
                <a:lnTo>
                  <a:pt x="2936350" y="423603"/>
                </a:lnTo>
                <a:lnTo>
                  <a:pt x="2950549" y="387482"/>
                </a:lnTo>
                <a:lnTo>
                  <a:pt x="2952356" y="369062"/>
                </a:lnTo>
                <a:lnTo>
                  <a:pt x="2950549" y="350641"/>
                </a:lnTo>
                <a:lnTo>
                  <a:pt x="2936350" y="314522"/>
                </a:lnTo>
                <a:lnTo>
                  <a:pt x="2908601" y="279509"/>
                </a:lnTo>
                <a:lnTo>
                  <a:pt x="2867978" y="245768"/>
                </a:lnTo>
                <a:lnTo>
                  <a:pt x="2815157" y="213471"/>
                </a:lnTo>
                <a:lnTo>
                  <a:pt x="2750816" y="182785"/>
                </a:lnTo>
                <a:lnTo>
                  <a:pt x="2714537" y="168100"/>
                </a:lnTo>
                <a:lnTo>
                  <a:pt x="2675631" y="153881"/>
                </a:lnTo>
                <a:lnTo>
                  <a:pt x="2634184" y="140149"/>
                </a:lnTo>
                <a:lnTo>
                  <a:pt x="2590279" y="126927"/>
                </a:lnTo>
                <a:lnTo>
                  <a:pt x="2544002" y="114234"/>
                </a:lnTo>
                <a:lnTo>
                  <a:pt x="2495437" y="102092"/>
                </a:lnTo>
                <a:lnTo>
                  <a:pt x="2444668" y="90522"/>
                </a:lnTo>
                <a:lnTo>
                  <a:pt x="2391780" y="79545"/>
                </a:lnTo>
                <a:lnTo>
                  <a:pt x="2336858" y="69183"/>
                </a:lnTo>
                <a:lnTo>
                  <a:pt x="2279987" y="59456"/>
                </a:lnTo>
                <a:lnTo>
                  <a:pt x="2221250" y="50386"/>
                </a:lnTo>
                <a:lnTo>
                  <a:pt x="2160732" y="41993"/>
                </a:lnTo>
                <a:lnTo>
                  <a:pt x="2098519" y="34300"/>
                </a:lnTo>
                <a:lnTo>
                  <a:pt x="2034694" y="27326"/>
                </a:lnTo>
                <a:lnTo>
                  <a:pt x="1969342" y="21094"/>
                </a:lnTo>
                <a:lnTo>
                  <a:pt x="1902549" y="15625"/>
                </a:lnTo>
                <a:lnTo>
                  <a:pt x="1834397" y="10938"/>
                </a:lnTo>
                <a:lnTo>
                  <a:pt x="1764972" y="7057"/>
                </a:lnTo>
                <a:lnTo>
                  <a:pt x="1694359" y="4001"/>
                </a:lnTo>
                <a:lnTo>
                  <a:pt x="1622642" y="1792"/>
                </a:lnTo>
                <a:lnTo>
                  <a:pt x="1549906" y="451"/>
                </a:lnTo>
                <a:lnTo>
                  <a:pt x="1476235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63485" y="3084702"/>
            <a:ext cx="2952750" cy="738505"/>
          </a:xfrm>
          <a:custGeom>
            <a:avLst/>
            <a:gdLst/>
            <a:ahLst/>
            <a:cxnLst/>
            <a:rect l="l" t="t" r="r" b="b"/>
            <a:pathLst>
              <a:path w="2952750" h="738504">
                <a:moveTo>
                  <a:pt x="0" y="369062"/>
                </a:moveTo>
                <a:lnTo>
                  <a:pt x="16005" y="314522"/>
                </a:lnTo>
                <a:lnTo>
                  <a:pt x="43754" y="279509"/>
                </a:lnTo>
                <a:lnTo>
                  <a:pt x="84377" y="245768"/>
                </a:lnTo>
                <a:lnTo>
                  <a:pt x="137198" y="213471"/>
                </a:lnTo>
                <a:lnTo>
                  <a:pt x="201541" y="182785"/>
                </a:lnTo>
                <a:lnTo>
                  <a:pt x="237821" y="168100"/>
                </a:lnTo>
                <a:lnTo>
                  <a:pt x="276727" y="153881"/>
                </a:lnTo>
                <a:lnTo>
                  <a:pt x="318176" y="140149"/>
                </a:lnTo>
                <a:lnTo>
                  <a:pt x="362082" y="126927"/>
                </a:lnTo>
                <a:lnTo>
                  <a:pt x="408362" y="114234"/>
                </a:lnTo>
                <a:lnTo>
                  <a:pt x="456929" y="102092"/>
                </a:lnTo>
                <a:lnTo>
                  <a:pt x="507701" y="90522"/>
                </a:lnTo>
                <a:lnTo>
                  <a:pt x="560591" y="79545"/>
                </a:lnTo>
                <a:lnTo>
                  <a:pt x="615517" y="69183"/>
                </a:lnTo>
                <a:lnTo>
                  <a:pt x="672393" y="59456"/>
                </a:lnTo>
                <a:lnTo>
                  <a:pt x="731134" y="50386"/>
                </a:lnTo>
                <a:lnTo>
                  <a:pt x="791656" y="41993"/>
                </a:lnTo>
                <a:lnTo>
                  <a:pt x="853875" y="34300"/>
                </a:lnTo>
                <a:lnTo>
                  <a:pt x="917706" y="27326"/>
                </a:lnTo>
                <a:lnTo>
                  <a:pt x="983064" y="21094"/>
                </a:lnTo>
                <a:lnTo>
                  <a:pt x="1049865" y="15625"/>
                </a:lnTo>
                <a:lnTo>
                  <a:pt x="1118024" y="10938"/>
                </a:lnTo>
                <a:lnTo>
                  <a:pt x="1187457" y="7057"/>
                </a:lnTo>
                <a:lnTo>
                  <a:pt x="1258079" y="4001"/>
                </a:lnTo>
                <a:lnTo>
                  <a:pt x="1329806" y="1792"/>
                </a:lnTo>
                <a:lnTo>
                  <a:pt x="1402553" y="451"/>
                </a:lnTo>
                <a:lnTo>
                  <a:pt x="1476235" y="0"/>
                </a:lnTo>
                <a:lnTo>
                  <a:pt x="1549906" y="451"/>
                </a:lnTo>
                <a:lnTo>
                  <a:pt x="1622642" y="1792"/>
                </a:lnTo>
                <a:lnTo>
                  <a:pt x="1694359" y="4001"/>
                </a:lnTo>
                <a:lnTo>
                  <a:pt x="1764972" y="7057"/>
                </a:lnTo>
                <a:lnTo>
                  <a:pt x="1834397" y="10938"/>
                </a:lnTo>
                <a:lnTo>
                  <a:pt x="1902549" y="15625"/>
                </a:lnTo>
                <a:lnTo>
                  <a:pt x="1969342" y="21094"/>
                </a:lnTo>
                <a:lnTo>
                  <a:pt x="2034694" y="27326"/>
                </a:lnTo>
                <a:lnTo>
                  <a:pt x="2098519" y="34300"/>
                </a:lnTo>
                <a:lnTo>
                  <a:pt x="2160732" y="41993"/>
                </a:lnTo>
                <a:lnTo>
                  <a:pt x="2221250" y="50386"/>
                </a:lnTo>
                <a:lnTo>
                  <a:pt x="2279987" y="59456"/>
                </a:lnTo>
                <a:lnTo>
                  <a:pt x="2336858" y="69183"/>
                </a:lnTo>
                <a:lnTo>
                  <a:pt x="2391780" y="79545"/>
                </a:lnTo>
                <a:lnTo>
                  <a:pt x="2444668" y="90522"/>
                </a:lnTo>
                <a:lnTo>
                  <a:pt x="2495437" y="102092"/>
                </a:lnTo>
                <a:lnTo>
                  <a:pt x="2544002" y="114234"/>
                </a:lnTo>
                <a:lnTo>
                  <a:pt x="2590279" y="126927"/>
                </a:lnTo>
                <a:lnTo>
                  <a:pt x="2634184" y="140149"/>
                </a:lnTo>
                <a:lnTo>
                  <a:pt x="2675631" y="153881"/>
                </a:lnTo>
                <a:lnTo>
                  <a:pt x="2714537" y="168100"/>
                </a:lnTo>
                <a:lnTo>
                  <a:pt x="2750816" y="182785"/>
                </a:lnTo>
                <a:lnTo>
                  <a:pt x="2815157" y="213471"/>
                </a:lnTo>
                <a:lnTo>
                  <a:pt x="2867978" y="245768"/>
                </a:lnTo>
                <a:lnTo>
                  <a:pt x="2908601" y="279509"/>
                </a:lnTo>
                <a:lnTo>
                  <a:pt x="2936350" y="314522"/>
                </a:lnTo>
                <a:lnTo>
                  <a:pt x="2950549" y="350641"/>
                </a:lnTo>
                <a:lnTo>
                  <a:pt x="2952356" y="369062"/>
                </a:lnTo>
                <a:lnTo>
                  <a:pt x="2950549" y="387482"/>
                </a:lnTo>
                <a:lnTo>
                  <a:pt x="2936350" y="423603"/>
                </a:lnTo>
                <a:lnTo>
                  <a:pt x="2908601" y="458622"/>
                </a:lnTo>
                <a:lnTo>
                  <a:pt x="2867978" y="492369"/>
                </a:lnTo>
                <a:lnTo>
                  <a:pt x="2815157" y="524675"/>
                </a:lnTo>
                <a:lnTo>
                  <a:pt x="2750816" y="555371"/>
                </a:lnTo>
                <a:lnTo>
                  <a:pt x="2714537" y="570061"/>
                </a:lnTo>
                <a:lnTo>
                  <a:pt x="2675631" y="584286"/>
                </a:lnTo>
                <a:lnTo>
                  <a:pt x="2634184" y="598023"/>
                </a:lnTo>
                <a:lnTo>
                  <a:pt x="2590279" y="611251"/>
                </a:lnTo>
                <a:lnTo>
                  <a:pt x="2544002" y="623950"/>
                </a:lnTo>
                <a:lnTo>
                  <a:pt x="2495437" y="636098"/>
                </a:lnTo>
                <a:lnTo>
                  <a:pt x="2444668" y="647674"/>
                </a:lnTo>
                <a:lnTo>
                  <a:pt x="2391780" y="658656"/>
                </a:lnTo>
                <a:lnTo>
                  <a:pt x="2336858" y="669024"/>
                </a:lnTo>
                <a:lnTo>
                  <a:pt x="2279987" y="678756"/>
                </a:lnTo>
                <a:lnTo>
                  <a:pt x="2221250" y="687832"/>
                </a:lnTo>
                <a:lnTo>
                  <a:pt x="2160732" y="696229"/>
                </a:lnTo>
                <a:lnTo>
                  <a:pt x="2098519" y="703927"/>
                </a:lnTo>
                <a:lnTo>
                  <a:pt x="2034694" y="710905"/>
                </a:lnTo>
                <a:lnTo>
                  <a:pt x="1969342" y="717141"/>
                </a:lnTo>
                <a:lnTo>
                  <a:pt x="1902549" y="722614"/>
                </a:lnTo>
                <a:lnTo>
                  <a:pt x="1834397" y="727304"/>
                </a:lnTo>
                <a:lnTo>
                  <a:pt x="1764972" y="731188"/>
                </a:lnTo>
                <a:lnTo>
                  <a:pt x="1694359" y="734246"/>
                </a:lnTo>
                <a:lnTo>
                  <a:pt x="1622642" y="736457"/>
                </a:lnTo>
                <a:lnTo>
                  <a:pt x="1549906" y="737799"/>
                </a:lnTo>
                <a:lnTo>
                  <a:pt x="1476235" y="738251"/>
                </a:lnTo>
                <a:lnTo>
                  <a:pt x="1402553" y="737799"/>
                </a:lnTo>
                <a:lnTo>
                  <a:pt x="1329806" y="736457"/>
                </a:lnTo>
                <a:lnTo>
                  <a:pt x="1258079" y="734246"/>
                </a:lnTo>
                <a:lnTo>
                  <a:pt x="1187457" y="731188"/>
                </a:lnTo>
                <a:lnTo>
                  <a:pt x="1118024" y="727304"/>
                </a:lnTo>
                <a:lnTo>
                  <a:pt x="1049865" y="722614"/>
                </a:lnTo>
                <a:lnTo>
                  <a:pt x="983064" y="717141"/>
                </a:lnTo>
                <a:lnTo>
                  <a:pt x="917706" y="710905"/>
                </a:lnTo>
                <a:lnTo>
                  <a:pt x="853875" y="703927"/>
                </a:lnTo>
                <a:lnTo>
                  <a:pt x="791656" y="696229"/>
                </a:lnTo>
                <a:lnTo>
                  <a:pt x="731134" y="687832"/>
                </a:lnTo>
                <a:lnTo>
                  <a:pt x="672393" y="678756"/>
                </a:lnTo>
                <a:lnTo>
                  <a:pt x="615517" y="669024"/>
                </a:lnTo>
                <a:lnTo>
                  <a:pt x="560591" y="658656"/>
                </a:lnTo>
                <a:lnTo>
                  <a:pt x="507701" y="647674"/>
                </a:lnTo>
                <a:lnTo>
                  <a:pt x="456929" y="636098"/>
                </a:lnTo>
                <a:lnTo>
                  <a:pt x="408362" y="623950"/>
                </a:lnTo>
                <a:lnTo>
                  <a:pt x="362082" y="611251"/>
                </a:lnTo>
                <a:lnTo>
                  <a:pt x="318176" y="598023"/>
                </a:lnTo>
                <a:lnTo>
                  <a:pt x="276727" y="584286"/>
                </a:lnTo>
                <a:lnTo>
                  <a:pt x="237821" y="570061"/>
                </a:lnTo>
                <a:lnTo>
                  <a:pt x="201541" y="555371"/>
                </a:lnTo>
                <a:lnTo>
                  <a:pt x="137198" y="524675"/>
                </a:lnTo>
                <a:lnTo>
                  <a:pt x="84377" y="492369"/>
                </a:lnTo>
                <a:lnTo>
                  <a:pt x="43754" y="458622"/>
                </a:lnTo>
                <a:lnTo>
                  <a:pt x="16005" y="423603"/>
                </a:lnTo>
                <a:lnTo>
                  <a:pt x="1806" y="387482"/>
                </a:lnTo>
                <a:lnTo>
                  <a:pt x="0" y="369062"/>
                </a:lnTo>
                <a:close/>
              </a:path>
            </a:pathLst>
          </a:custGeom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730501" y="3297173"/>
            <a:ext cx="121856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Bookman Old Style"/>
                <a:cs typeface="Bookman Old Style"/>
              </a:rPr>
              <a:t>БЮДЖЕТ</a:t>
            </a:r>
            <a:endParaRPr sz="1800">
              <a:latin typeface="Bookman Old Style"/>
              <a:cs typeface="Bookman Old Style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3652672" y="336550"/>
                </a:moveTo>
                <a:lnTo>
                  <a:pt x="0" y="336550"/>
                </a:lnTo>
                <a:lnTo>
                  <a:pt x="1826412" y="553465"/>
                </a:lnTo>
                <a:lnTo>
                  <a:pt x="3652672" y="336550"/>
                </a:lnTo>
                <a:close/>
              </a:path>
              <a:path w="3653154" h="553719">
                <a:moveTo>
                  <a:pt x="2880512" y="0"/>
                </a:moveTo>
                <a:lnTo>
                  <a:pt x="772185" y="0"/>
                </a:lnTo>
                <a:lnTo>
                  <a:pt x="772185" y="336550"/>
                </a:lnTo>
                <a:lnTo>
                  <a:pt x="2880512" y="336550"/>
                </a:lnTo>
                <a:lnTo>
                  <a:pt x="2880512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543026" y="2371470"/>
            <a:ext cx="3653154" cy="553720"/>
          </a:xfrm>
          <a:custGeom>
            <a:avLst/>
            <a:gdLst/>
            <a:ahLst/>
            <a:cxnLst/>
            <a:rect l="l" t="t" r="r" b="b"/>
            <a:pathLst>
              <a:path w="3653154" h="553719">
                <a:moveTo>
                  <a:pt x="0" y="336550"/>
                </a:moveTo>
                <a:lnTo>
                  <a:pt x="772185" y="336550"/>
                </a:lnTo>
                <a:lnTo>
                  <a:pt x="772185" y="0"/>
                </a:lnTo>
                <a:lnTo>
                  <a:pt x="2880512" y="0"/>
                </a:lnTo>
                <a:lnTo>
                  <a:pt x="2880512" y="336550"/>
                </a:lnTo>
                <a:lnTo>
                  <a:pt x="3652672" y="336550"/>
                </a:lnTo>
                <a:lnTo>
                  <a:pt x="1826412" y="553465"/>
                </a:lnTo>
                <a:lnTo>
                  <a:pt x="0" y="33655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400936" y="2447036"/>
            <a:ext cx="193611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налогоплательщик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3636543" y="430530"/>
                </a:moveTo>
                <a:lnTo>
                  <a:pt x="0" y="430530"/>
                </a:lnTo>
                <a:lnTo>
                  <a:pt x="1818284" y="820293"/>
                </a:lnTo>
                <a:lnTo>
                  <a:pt x="3636543" y="430530"/>
                </a:lnTo>
                <a:close/>
              </a:path>
              <a:path w="3636645" h="820420">
                <a:moveTo>
                  <a:pt x="2727350" y="0"/>
                </a:moveTo>
                <a:lnTo>
                  <a:pt x="909091" y="0"/>
                </a:lnTo>
                <a:lnTo>
                  <a:pt x="909091" y="430530"/>
                </a:lnTo>
                <a:lnTo>
                  <a:pt x="2727350" y="430530"/>
                </a:lnTo>
                <a:lnTo>
                  <a:pt x="2727350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543026" y="4005579"/>
            <a:ext cx="3636645" cy="820419"/>
          </a:xfrm>
          <a:custGeom>
            <a:avLst/>
            <a:gdLst/>
            <a:ahLst/>
            <a:cxnLst/>
            <a:rect l="l" t="t" r="r" b="b"/>
            <a:pathLst>
              <a:path w="3636645" h="820420">
                <a:moveTo>
                  <a:pt x="0" y="430530"/>
                </a:moveTo>
                <a:lnTo>
                  <a:pt x="909091" y="430530"/>
                </a:lnTo>
                <a:lnTo>
                  <a:pt x="909091" y="0"/>
                </a:lnTo>
                <a:lnTo>
                  <a:pt x="2727350" y="0"/>
                </a:lnTo>
                <a:lnTo>
                  <a:pt x="2727350" y="430530"/>
                </a:lnTo>
                <a:lnTo>
                  <a:pt x="3636543" y="430530"/>
                </a:lnTo>
                <a:lnTo>
                  <a:pt x="1818284" y="820293"/>
                </a:lnTo>
                <a:lnTo>
                  <a:pt x="0" y="43053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577086" y="3936238"/>
            <a:ext cx="156718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Arial"/>
                <a:cs typeface="Arial"/>
              </a:rPr>
              <a:t>как</a:t>
            </a:r>
            <a:r>
              <a:rPr sz="1600" b="1" spc="-60" dirty="0">
                <a:latin typeface="Arial"/>
                <a:cs typeface="Arial"/>
              </a:rPr>
              <a:t> </a:t>
            </a:r>
            <a:r>
              <a:rPr sz="1600" b="1" spc="-20" dirty="0">
                <a:latin typeface="Arial"/>
                <a:cs typeface="Arial"/>
              </a:rPr>
              <a:t>получатель  </a:t>
            </a:r>
            <a:r>
              <a:rPr sz="1600" b="1" spc="-10" dirty="0">
                <a:latin typeface="Arial"/>
                <a:cs typeface="Arial"/>
              </a:rPr>
              <a:t>социальных  гарантий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3204451" y="0"/>
                </a:moveTo>
                <a:lnTo>
                  <a:pt x="216026" y="0"/>
                </a:lnTo>
                <a:lnTo>
                  <a:pt x="166495" y="5708"/>
                </a:lnTo>
                <a:lnTo>
                  <a:pt x="121025" y="21966"/>
                </a:lnTo>
                <a:lnTo>
                  <a:pt x="80915" y="47476"/>
                </a:lnTo>
                <a:lnTo>
                  <a:pt x="47460" y="80936"/>
                </a:lnTo>
                <a:lnTo>
                  <a:pt x="21958" y="121048"/>
                </a:lnTo>
                <a:lnTo>
                  <a:pt x="5705" y="166511"/>
                </a:lnTo>
                <a:lnTo>
                  <a:pt x="0" y="216027"/>
                </a:lnTo>
                <a:lnTo>
                  <a:pt x="0" y="1080160"/>
                </a:lnTo>
                <a:lnTo>
                  <a:pt x="5705" y="1129691"/>
                </a:lnTo>
                <a:lnTo>
                  <a:pt x="21958" y="1175161"/>
                </a:lnTo>
                <a:lnTo>
                  <a:pt x="47460" y="1215272"/>
                </a:lnTo>
                <a:lnTo>
                  <a:pt x="80915" y="1248727"/>
                </a:lnTo>
                <a:lnTo>
                  <a:pt x="121025" y="1274229"/>
                </a:lnTo>
                <a:lnTo>
                  <a:pt x="166495" y="1290481"/>
                </a:lnTo>
                <a:lnTo>
                  <a:pt x="216026" y="1296187"/>
                </a:lnTo>
                <a:lnTo>
                  <a:pt x="3204451" y="1296187"/>
                </a:lnTo>
                <a:lnTo>
                  <a:pt x="3253966" y="1290481"/>
                </a:lnTo>
                <a:lnTo>
                  <a:pt x="3299430" y="1274229"/>
                </a:lnTo>
                <a:lnTo>
                  <a:pt x="3339541" y="1248727"/>
                </a:lnTo>
                <a:lnTo>
                  <a:pt x="3373002" y="1215272"/>
                </a:lnTo>
                <a:lnTo>
                  <a:pt x="3398511" y="1175161"/>
                </a:lnTo>
                <a:lnTo>
                  <a:pt x="3414769" y="1129691"/>
                </a:lnTo>
                <a:lnTo>
                  <a:pt x="3420478" y="1080160"/>
                </a:lnTo>
                <a:lnTo>
                  <a:pt x="3420478" y="216027"/>
                </a:lnTo>
                <a:lnTo>
                  <a:pt x="3414769" y="166511"/>
                </a:lnTo>
                <a:lnTo>
                  <a:pt x="3398511" y="121048"/>
                </a:lnTo>
                <a:lnTo>
                  <a:pt x="3373002" y="80936"/>
                </a:lnTo>
                <a:lnTo>
                  <a:pt x="3339541" y="47476"/>
                </a:lnTo>
                <a:lnTo>
                  <a:pt x="3299430" y="21966"/>
                </a:lnTo>
                <a:lnTo>
                  <a:pt x="3253966" y="5708"/>
                </a:lnTo>
                <a:lnTo>
                  <a:pt x="3204451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719467" y="5026278"/>
            <a:ext cx="3420745" cy="1296670"/>
          </a:xfrm>
          <a:custGeom>
            <a:avLst/>
            <a:gdLst/>
            <a:ahLst/>
            <a:cxnLst/>
            <a:rect l="l" t="t" r="r" b="b"/>
            <a:pathLst>
              <a:path w="3420745" h="1296670">
                <a:moveTo>
                  <a:pt x="0" y="216027"/>
                </a:moveTo>
                <a:lnTo>
                  <a:pt x="5705" y="166511"/>
                </a:lnTo>
                <a:lnTo>
                  <a:pt x="21958" y="121048"/>
                </a:lnTo>
                <a:lnTo>
                  <a:pt x="47460" y="80936"/>
                </a:lnTo>
                <a:lnTo>
                  <a:pt x="80915" y="47476"/>
                </a:lnTo>
                <a:lnTo>
                  <a:pt x="121025" y="21966"/>
                </a:lnTo>
                <a:lnTo>
                  <a:pt x="166495" y="5708"/>
                </a:lnTo>
                <a:lnTo>
                  <a:pt x="216026" y="0"/>
                </a:lnTo>
                <a:lnTo>
                  <a:pt x="3204451" y="0"/>
                </a:lnTo>
                <a:lnTo>
                  <a:pt x="3253966" y="5708"/>
                </a:lnTo>
                <a:lnTo>
                  <a:pt x="3299430" y="21966"/>
                </a:lnTo>
                <a:lnTo>
                  <a:pt x="3339541" y="47476"/>
                </a:lnTo>
                <a:lnTo>
                  <a:pt x="3373002" y="80936"/>
                </a:lnTo>
                <a:lnTo>
                  <a:pt x="3398511" y="121048"/>
                </a:lnTo>
                <a:lnTo>
                  <a:pt x="3414769" y="166511"/>
                </a:lnTo>
                <a:lnTo>
                  <a:pt x="3420478" y="216027"/>
                </a:lnTo>
                <a:lnTo>
                  <a:pt x="3420478" y="1080160"/>
                </a:lnTo>
                <a:lnTo>
                  <a:pt x="3414769" y="1129691"/>
                </a:lnTo>
                <a:lnTo>
                  <a:pt x="3398511" y="1175161"/>
                </a:lnTo>
                <a:lnTo>
                  <a:pt x="3373002" y="1215272"/>
                </a:lnTo>
                <a:lnTo>
                  <a:pt x="3339541" y="1248727"/>
                </a:lnTo>
                <a:lnTo>
                  <a:pt x="3299430" y="1274229"/>
                </a:lnTo>
                <a:lnTo>
                  <a:pt x="3253966" y="1290481"/>
                </a:lnTo>
                <a:lnTo>
                  <a:pt x="3204451" y="1296187"/>
                </a:lnTo>
                <a:lnTo>
                  <a:pt x="216026" y="1296187"/>
                </a:lnTo>
                <a:lnTo>
                  <a:pt x="166495" y="1290481"/>
                </a:lnTo>
                <a:lnTo>
                  <a:pt x="121025" y="1274229"/>
                </a:lnTo>
                <a:lnTo>
                  <a:pt x="80915" y="1248727"/>
                </a:lnTo>
                <a:lnTo>
                  <a:pt x="47460" y="1215272"/>
                </a:lnTo>
                <a:lnTo>
                  <a:pt x="21958" y="1175161"/>
                </a:lnTo>
                <a:lnTo>
                  <a:pt x="5705" y="1129691"/>
                </a:lnTo>
                <a:lnTo>
                  <a:pt x="0" y="1080160"/>
                </a:lnTo>
                <a:lnTo>
                  <a:pt x="0" y="216027"/>
                </a:lnTo>
                <a:close/>
              </a:path>
            </a:pathLst>
          </a:custGeom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94663" y="5048758"/>
            <a:ext cx="28702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03530" marR="2971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Получает </a:t>
            </a:r>
            <a:r>
              <a:rPr sz="1600" b="1" spc="-10" dirty="0">
                <a:latin typeface="Arial"/>
                <a:cs typeface="Arial"/>
              </a:rPr>
              <a:t>социальные  гарантии–</a:t>
            </a:r>
            <a:endParaRPr sz="1600">
              <a:latin typeface="Arial"/>
              <a:cs typeface="Arial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1600" b="1" spc="-15" dirty="0">
                <a:latin typeface="Arial"/>
                <a:cs typeface="Arial"/>
              </a:rPr>
              <a:t>расходная </a:t>
            </a:r>
            <a:r>
              <a:rPr sz="1600" b="1" spc="-10" dirty="0">
                <a:latin typeface="Arial"/>
                <a:cs typeface="Arial"/>
              </a:rPr>
              <a:t>часть </a:t>
            </a:r>
            <a:r>
              <a:rPr sz="1600" b="1" spc="-20" dirty="0">
                <a:latin typeface="Arial"/>
                <a:cs typeface="Arial"/>
              </a:rPr>
              <a:t>бюджета  </a:t>
            </a:r>
            <a:r>
              <a:rPr sz="1600" b="1" spc="-10" dirty="0">
                <a:latin typeface="Arial"/>
                <a:cs typeface="Arial"/>
              </a:rPr>
              <a:t>(ЖКХ, </a:t>
            </a:r>
            <a:r>
              <a:rPr sz="1600" b="1" spc="-25" dirty="0">
                <a:latin typeface="Arial"/>
                <a:cs typeface="Arial"/>
              </a:rPr>
              <a:t>культура, </a:t>
            </a:r>
            <a:r>
              <a:rPr sz="1600" b="1" spc="-5" dirty="0">
                <a:latin typeface="Arial"/>
                <a:cs typeface="Arial"/>
              </a:rPr>
              <a:t>социальная  </a:t>
            </a:r>
            <a:r>
              <a:rPr sz="1600" b="1" spc="-15" dirty="0">
                <a:latin typeface="Arial"/>
                <a:cs typeface="Arial"/>
              </a:rPr>
              <a:t>поддержка </a:t>
            </a:r>
            <a:r>
              <a:rPr sz="1600" b="1" spc="-5" dirty="0">
                <a:latin typeface="Arial"/>
                <a:cs typeface="Arial"/>
              </a:rPr>
              <a:t>и</a:t>
            </a:r>
            <a:r>
              <a:rPr sz="1600" b="1" spc="50" dirty="0">
                <a:latin typeface="Arial"/>
                <a:cs typeface="Arial"/>
              </a:rPr>
              <a:t> </a:t>
            </a:r>
            <a:r>
              <a:rPr sz="1600" b="1" spc="-5" dirty="0">
                <a:latin typeface="Arial"/>
                <a:cs typeface="Arial"/>
              </a:rPr>
              <a:t>др.)</a:t>
            </a:r>
            <a:endParaRPr sz="1600">
              <a:latin typeface="Arial"/>
              <a:cs typeface="Arial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31"/>
                </a:lnTo>
                <a:lnTo>
                  <a:pt x="16148" y="1380072"/>
                </a:lnTo>
                <a:lnTo>
                  <a:pt x="35240" y="1420258"/>
                </a:lnTo>
                <a:lnTo>
                  <a:pt x="60703" y="1456262"/>
                </a:lnTo>
                <a:lnTo>
                  <a:pt x="91809" y="1487354"/>
                </a:lnTo>
                <a:lnTo>
                  <a:pt x="127827" y="1512806"/>
                </a:lnTo>
                <a:lnTo>
                  <a:pt x="168029" y="1531888"/>
                </a:lnTo>
                <a:lnTo>
                  <a:pt x="211684" y="1543871"/>
                </a:lnTo>
                <a:lnTo>
                  <a:pt x="258063" y="1548028"/>
                </a:lnTo>
                <a:lnTo>
                  <a:pt x="2758059" y="1548028"/>
                </a:lnTo>
                <a:lnTo>
                  <a:pt x="2804438" y="1543871"/>
                </a:lnTo>
                <a:lnTo>
                  <a:pt x="2848093" y="1531888"/>
                </a:lnTo>
                <a:lnTo>
                  <a:pt x="2888295" y="1512806"/>
                </a:lnTo>
                <a:lnTo>
                  <a:pt x="2924313" y="1487354"/>
                </a:lnTo>
                <a:lnTo>
                  <a:pt x="2955419" y="1456262"/>
                </a:lnTo>
                <a:lnTo>
                  <a:pt x="2980882" y="1420258"/>
                </a:lnTo>
                <a:lnTo>
                  <a:pt x="2999974" y="1380072"/>
                </a:lnTo>
                <a:lnTo>
                  <a:pt x="3011964" y="1336431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5006340" y="4273550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31"/>
                </a:lnTo>
                <a:lnTo>
                  <a:pt x="2999974" y="1380072"/>
                </a:lnTo>
                <a:lnTo>
                  <a:pt x="2980882" y="1420258"/>
                </a:lnTo>
                <a:lnTo>
                  <a:pt x="2955419" y="1456262"/>
                </a:lnTo>
                <a:lnTo>
                  <a:pt x="2924313" y="1487354"/>
                </a:lnTo>
                <a:lnTo>
                  <a:pt x="2888295" y="1512806"/>
                </a:lnTo>
                <a:lnTo>
                  <a:pt x="2848093" y="1531888"/>
                </a:lnTo>
                <a:lnTo>
                  <a:pt x="2804438" y="1543871"/>
                </a:lnTo>
                <a:lnTo>
                  <a:pt x="2758059" y="1548028"/>
                </a:lnTo>
                <a:lnTo>
                  <a:pt x="258063" y="1548028"/>
                </a:lnTo>
                <a:lnTo>
                  <a:pt x="211684" y="1543871"/>
                </a:lnTo>
                <a:lnTo>
                  <a:pt x="168029" y="1531888"/>
                </a:lnTo>
                <a:lnTo>
                  <a:pt x="127827" y="1512806"/>
                </a:lnTo>
                <a:lnTo>
                  <a:pt x="91809" y="1487354"/>
                </a:lnTo>
                <a:lnTo>
                  <a:pt x="60703" y="1456262"/>
                </a:lnTo>
                <a:lnTo>
                  <a:pt x="35240" y="1420258"/>
                </a:lnTo>
                <a:lnTo>
                  <a:pt x="16148" y="1380072"/>
                </a:lnTo>
                <a:lnTo>
                  <a:pt x="4158" y="1336431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399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235066" y="4421885"/>
            <a:ext cx="256032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62560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</a:t>
            </a:r>
            <a:r>
              <a:rPr sz="1600" b="1" spc="-10" dirty="0">
                <a:latin typeface="Arial"/>
                <a:cs typeface="Arial"/>
              </a:rPr>
              <a:t>об  исполнении </a:t>
            </a:r>
            <a:r>
              <a:rPr sz="1600" b="1" spc="-20" dirty="0">
                <a:latin typeface="Arial"/>
                <a:cs typeface="Arial"/>
              </a:rPr>
              <a:t>бюджета за  </a:t>
            </a:r>
            <a:r>
              <a:rPr sz="1600" b="1" spc="-15" dirty="0">
                <a:latin typeface="Arial"/>
                <a:cs typeface="Arial"/>
              </a:rPr>
              <a:t>отчетный</a:t>
            </a:r>
            <a:r>
              <a:rPr sz="1600" b="1" spc="3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финансовый</a:t>
            </a:r>
            <a:endParaRPr sz="1600" dirty="0">
              <a:latin typeface="Arial"/>
              <a:cs typeface="Arial"/>
            </a:endParaRPr>
          </a:p>
          <a:p>
            <a:pPr marL="1115695">
              <a:lnSpc>
                <a:spcPct val="100000"/>
              </a:lnSpc>
            </a:pPr>
            <a:r>
              <a:rPr sz="1600" b="1" spc="-25" dirty="0">
                <a:latin typeface="Arial"/>
                <a:cs typeface="Arial"/>
              </a:rPr>
              <a:t>год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2758059" y="0"/>
                </a:moveTo>
                <a:lnTo>
                  <a:pt x="258063" y="0"/>
                </a:lnTo>
                <a:lnTo>
                  <a:pt x="211684" y="4158"/>
                </a:lnTo>
                <a:lnTo>
                  <a:pt x="168029" y="16148"/>
                </a:lnTo>
                <a:lnTo>
                  <a:pt x="127827" y="35240"/>
                </a:lnTo>
                <a:lnTo>
                  <a:pt x="91809" y="60703"/>
                </a:lnTo>
                <a:lnTo>
                  <a:pt x="60703" y="91809"/>
                </a:lnTo>
                <a:lnTo>
                  <a:pt x="35240" y="127827"/>
                </a:lnTo>
                <a:lnTo>
                  <a:pt x="16148" y="168029"/>
                </a:lnTo>
                <a:lnTo>
                  <a:pt x="4158" y="211684"/>
                </a:lnTo>
                <a:lnTo>
                  <a:pt x="0" y="258063"/>
                </a:lnTo>
                <a:lnTo>
                  <a:pt x="0" y="1290066"/>
                </a:lnTo>
                <a:lnTo>
                  <a:pt x="4158" y="1336440"/>
                </a:lnTo>
                <a:lnTo>
                  <a:pt x="16148" y="1380084"/>
                </a:lnTo>
                <a:lnTo>
                  <a:pt x="35240" y="1420269"/>
                </a:lnTo>
                <a:lnTo>
                  <a:pt x="60703" y="1456267"/>
                </a:lnTo>
                <a:lnTo>
                  <a:pt x="91809" y="1487352"/>
                </a:lnTo>
                <a:lnTo>
                  <a:pt x="127827" y="1512795"/>
                </a:lnTo>
                <a:lnTo>
                  <a:pt x="168029" y="1531870"/>
                </a:lnTo>
                <a:lnTo>
                  <a:pt x="211684" y="1543848"/>
                </a:lnTo>
                <a:lnTo>
                  <a:pt x="258063" y="1548003"/>
                </a:lnTo>
                <a:lnTo>
                  <a:pt x="2758059" y="1548003"/>
                </a:lnTo>
                <a:lnTo>
                  <a:pt x="2804438" y="1543848"/>
                </a:lnTo>
                <a:lnTo>
                  <a:pt x="2848093" y="1531870"/>
                </a:lnTo>
                <a:lnTo>
                  <a:pt x="2888295" y="1512795"/>
                </a:lnTo>
                <a:lnTo>
                  <a:pt x="2924313" y="1487352"/>
                </a:lnTo>
                <a:lnTo>
                  <a:pt x="2955419" y="1456267"/>
                </a:lnTo>
                <a:lnTo>
                  <a:pt x="2980882" y="1420269"/>
                </a:lnTo>
                <a:lnTo>
                  <a:pt x="2999974" y="1380084"/>
                </a:lnTo>
                <a:lnTo>
                  <a:pt x="3011964" y="1336440"/>
                </a:lnTo>
                <a:lnTo>
                  <a:pt x="3016123" y="1290066"/>
                </a:lnTo>
                <a:lnTo>
                  <a:pt x="3016123" y="258063"/>
                </a:lnTo>
                <a:lnTo>
                  <a:pt x="3011964" y="211684"/>
                </a:lnTo>
                <a:lnTo>
                  <a:pt x="2999974" y="168029"/>
                </a:lnTo>
                <a:lnTo>
                  <a:pt x="2980882" y="127827"/>
                </a:lnTo>
                <a:lnTo>
                  <a:pt x="2955419" y="91809"/>
                </a:lnTo>
                <a:lnTo>
                  <a:pt x="2924313" y="60703"/>
                </a:lnTo>
                <a:lnTo>
                  <a:pt x="2888295" y="35240"/>
                </a:lnTo>
                <a:lnTo>
                  <a:pt x="2848093" y="16148"/>
                </a:lnTo>
                <a:lnTo>
                  <a:pt x="2804438" y="4158"/>
                </a:lnTo>
                <a:lnTo>
                  <a:pt x="2758059" y="0"/>
                </a:lnTo>
                <a:close/>
              </a:path>
            </a:pathLst>
          </a:custGeom>
          <a:solidFill>
            <a:srgbClr val="CC99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5006340" y="2510917"/>
            <a:ext cx="3016250" cy="1548130"/>
          </a:xfrm>
          <a:custGeom>
            <a:avLst/>
            <a:gdLst/>
            <a:ahLst/>
            <a:cxnLst/>
            <a:rect l="l" t="t" r="r" b="b"/>
            <a:pathLst>
              <a:path w="3016250" h="1548129">
                <a:moveTo>
                  <a:pt x="0" y="258063"/>
                </a:moveTo>
                <a:lnTo>
                  <a:pt x="4158" y="211684"/>
                </a:lnTo>
                <a:lnTo>
                  <a:pt x="16148" y="168029"/>
                </a:lnTo>
                <a:lnTo>
                  <a:pt x="35240" y="127827"/>
                </a:lnTo>
                <a:lnTo>
                  <a:pt x="60703" y="91809"/>
                </a:lnTo>
                <a:lnTo>
                  <a:pt x="91809" y="60703"/>
                </a:lnTo>
                <a:lnTo>
                  <a:pt x="127827" y="35240"/>
                </a:lnTo>
                <a:lnTo>
                  <a:pt x="168029" y="16148"/>
                </a:lnTo>
                <a:lnTo>
                  <a:pt x="211684" y="4158"/>
                </a:lnTo>
                <a:lnTo>
                  <a:pt x="258063" y="0"/>
                </a:lnTo>
                <a:lnTo>
                  <a:pt x="2758059" y="0"/>
                </a:lnTo>
                <a:lnTo>
                  <a:pt x="2804438" y="4158"/>
                </a:lnTo>
                <a:lnTo>
                  <a:pt x="2848093" y="16148"/>
                </a:lnTo>
                <a:lnTo>
                  <a:pt x="2888295" y="35240"/>
                </a:lnTo>
                <a:lnTo>
                  <a:pt x="2924313" y="60703"/>
                </a:lnTo>
                <a:lnTo>
                  <a:pt x="2955419" y="91809"/>
                </a:lnTo>
                <a:lnTo>
                  <a:pt x="2980882" y="127827"/>
                </a:lnTo>
                <a:lnTo>
                  <a:pt x="2999974" y="168029"/>
                </a:lnTo>
                <a:lnTo>
                  <a:pt x="3011964" y="211684"/>
                </a:lnTo>
                <a:lnTo>
                  <a:pt x="3016123" y="258063"/>
                </a:lnTo>
                <a:lnTo>
                  <a:pt x="3016123" y="1290066"/>
                </a:lnTo>
                <a:lnTo>
                  <a:pt x="3011964" y="1336440"/>
                </a:lnTo>
                <a:lnTo>
                  <a:pt x="2999974" y="1380084"/>
                </a:lnTo>
                <a:lnTo>
                  <a:pt x="2980882" y="1420269"/>
                </a:lnTo>
                <a:lnTo>
                  <a:pt x="2955419" y="1456267"/>
                </a:lnTo>
                <a:lnTo>
                  <a:pt x="2924313" y="1487352"/>
                </a:lnTo>
                <a:lnTo>
                  <a:pt x="2888295" y="1512795"/>
                </a:lnTo>
                <a:lnTo>
                  <a:pt x="2848093" y="1531870"/>
                </a:lnTo>
                <a:lnTo>
                  <a:pt x="2804438" y="1543848"/>
                </a:lnTo>
                <a:lnTo>
                  <a:pt x="2758059" y="1548003"/>
                </a:lnTo>
                <a:lnTo>
                  <a:pt x="258063" y="1548003"/>
                </a:lnTo>
                <a:lnTo>
                  <a:pt x="211684" y="1543848"/>
                </a:lnTo>
                <a:lnTo>
                  <a:pt x="168029" y="1531870"/>
                </a:lnTo>
                <a:lnTo>
                  <a:pt x="127827" y="1512795"/>
                </a:lnTo>
                <a:lnTo>
                  <a:pt x="91809" y="1487352"/>
                </a:lnTo>
                <a:lnTo>
                  <a:pt x="60703" y="1456267"/>
                </a:lnTo>
                <a:lnTo>
                  <a:pt x="35240" y="1420269"/>
                </a:lnTo>
                <a:lnTo>
                  <a:pt x="16148" y="1380084"/>
                </a:lnTo>
                <a:lnTo>
                  <a:pt x="4158" y="1336440"/>
                </a:lnTo>
                <a:lnTo>
                  <a:pt x="0" y="1290066"/>
                </a:lnTo>
                <a:lnTo>
                  <a:pt x="0" y="258063"/>
                </a:lnTo>
                <a:close/>
              </a:path>
            </a:pathLst>
          </a:custGeom>
          <a:solidFill>
            <a:srgbClr val="FFC000"/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5341746" y="2658872"/>
            <a:ext cx="234632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270" algn="ctr">
              <a:lnSpc>
                <a:spcPct val="100000"/>
              </a:lnSpc>
              <a:spcBef>
                <a:spcPts val="95"/>
              </a:spcBef>
            </a:pPr>
            <a:r>
              <a:rPr sz="1600" b="1" spc="-15" dirty="0">
                <a:latin typeface="Arial"/>
                <a:cs typeface="Arial"/>
              </a:rPr>
              <a:t>Публичные </a:t>
            </a:r>
            <a:r>
              <a:rPr sz="1600" b="1" spc="-20" dirty="0">
                <a:latin typeface="Arial"/>
                <a:cs typeface="Arial"/>
              </a:rPr>
              <a:t>слушания  </a:t>
            </a:r>
            <a:r>
              <a:rPr sz="1600" b="1" spc="-5" dirty="0">
                <a:latin typeface="Arial"/>
                <a:cs typeface="Arial"/>
              </a:rPr>
              <a:t>по проекту </a:t>
            </a:r>
            <a:r>
              <a:rPr sz="1600" b="1" spc="-15" dirty="0">
                <a:latin typeface="Arial"/>
                <a:cs typeface="Arial"/>
              </a:rPr>
              <a:t>решения </a:t>
            </a:r>
            <a:r>
              <a:rPr sz="1600" b="1" spc="-5" dirty="0">
                <a:latin typeface="Arial"/>
                <a:cs typeface="Arial"/>
              </a:rPr>
              <a:t>о  </a:t>
            </a:r>
            <a:r>
              <a:rPr sz="1600" b="1" spc="-20" dirty="0">
                <a:latin typeface="Arial"/>
                <a:cs typeface="Arial"/>
              </a:rPr>
              <a:t>бюджете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очередной  </a:t>
            </a:r>
            <a:r>
              <a:rPr sz="1600" b="1" spc="-10" dirty="0">
                <a:latin typeface="Arial"/>
                <a:cs typeface="Arial"/>
              </a:rPr>
              <a:t>финансовый </a:t>
            </a:r>
            <a:r>
              <a:rPr sz="1600" b="1" spc="-25" dirty="0">
                <a:latin typeface="Arial"/>
                <a:cs typeface="Arial"/>
              </a:rPr>
              <a:t>год </a:t>
            </a:r>
            <a:r>
              <a:rPr sz="1600" b="1" spc="-5" dirty="0">
                <a:latin typeface="Arial"/>
                <a:cs typeface="Arial"/>
              </a:rPr>
              <a:t>и  </a:t>
            </a:r>
            <a:r>
              <a:rPr sz="1600" b="1" spc="-10" dirty="0">
                <a:latin typeface="Arial"/>
                <a:cs typeface="Arial"/>
              </a:rPr>
              <a:t>плановый</a:t>
            </a:r>
            <a:r>
              <a:rPr sz="1600" b="1" spc="10" dirty="0">
                <a:latin typeface="Arial"/>
                <a:cs typeface="Arial"/>
              </a:rPr>
              <a:t> </a:t>
            </a:r>
            <a:r>
              <a:rPr sz="1600" b="1" spc="-10" dirty="0">
                <a:latin typeface="Arial"/>
                <a:cs typeface="Arial"/>
              </a:rPr>
              <a:t>период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2574035" y="0"/>
                </a:moveTo>
                <a:lnTo>
                  <a:pt x="197992" y="0"/>
                </a:ln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close/>
              </a:path>
            </a:pathLst>
          </a:custGeom>
          <a:solidFill>
            <a:srgbClr val="9999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724400" y="1183513"/>
            <a:ext cx="3077845" cy="1188085"/>
          </a:xfrm>
          <a:custGeom>
            <a:avLst/>
            <a:gdLst/>
            <a:ahLst/>
            <a:cxnLst/>
            <a:rect l="l" t="t" r="r" b="b"/>
            <a:pathLst>
              <a:path w="3077845" h="1188085">
                <a:moveTo>
                  <a:pt x="197992" y="0"/>
                </a:moveTo>
                <a:lnTo>
                  <a:pt x="152595" y="5229"/>
                </a:lnTo>
                <a:lnTo>
                  <a:pt x="110921" y="20124"/>
                </a:lnTo>
                <a:lnTo>
                  <a:pt x="74159" y="43497"/>
                </a:lnTo>
                <a:lnTo>
                  <a:pt x="43497" y="74159"/>
                </a:lnTo>
                <a:lnTo>
                  <a:pt x="20124" y="110921"/>
                </a:lnTo>
                <a:lnTo>
                  <a:pt x="5229" y="152595"/>
                </a:lnTo>
                <a:lnTo>
                  <a:pt x="0" y="197992"/>
                </a:lnTo>
                <a:lnTo>
                  <a:pt x="0" y="494919"/>
                </a:lnTo>
                <a:lnTo>
                  <a:pt x="0" y="989964"/>
                </a:lnTo>
                <a:lnTo>
                  <a:pt x="5229" y="1035362"/>
                </a:lnTo>
                <a:lnTo>
                  <a:pt x="20124" y="1077036"/>
                </a:lnTo>
                <a:lnTo>
                  <a:pt x="43497" y="1113798"/>
                </a:lnTo>
                <a:lnTo>
                  <a:pt x="74159" y="1144460"/>
                </a:lnTo>
                <a:lnTo>
                  <a:pt x="110921" y="1167833"/>
                </a:lnTo>
                <a:lnTo>
                  <a:pt x="152595" y="1182728"/>
                </a:lnTo>
                <a:lnTo>
                  <a:pt x="197992" y="1187958"/>
                </a:lnTo>
                <a:lnTo>
                  <a:pt x="1616964" y="1187958"/>
                </a:lnTo>
                <a:lnTo>
                  <a:pt x="2310003" y="1187958"/>
                </a:lnTo>
                <a:lnTo>
                  <a:pt x="2574035" y="1187958"/>
                </a:lnTo>
                <a:lnTo>
                  <a:pt x="2619433" y="1182728"/>
                </a:lnTo>
                <a:lnTo>
                  <a:pt x="2661107" y="1167833"/>
                </a:lnTo>
                <a:lnTo>
                  <a:pt x="2697869" y="1144460"/>
                </a:lnTo>
                <a:lnTo>
                  <a:pt x="2728531" y="1113798"/>
                </a:lnTo>
                <a:lnTo>
                  <a:pt x="2751904" y="1077036"/>
                </a:lnTo>
                <a:lnTo>
                  <a:pt x="2766799" y="1035362"/>
                </a:lnTo>
                <a:lnTo>
                  <a:pt x="2772029" y="989964"/>
                </a:lnTo>
                <a:lnTo>
                  <a:pt x="2772029" y="494919"/>
                </a:lnTo>
                <a:lnTo>
                  <a:pt x="3077591" y="346456"/>
                </a:lnTo>
                <a:lnTo>
                  <a:pt x="2772029" y="197992"/>
                </a:lnTo>
                <a:lnTo>
                  <a:pt x="2766799" y="152595"/>
                </a:lnTo>
                <a:lnTo>
                  <a:pt x="2751904" y="110921"/>
                </a:lnTo>
                <a:lnTo>
                  <a:pt x="2728531" y="74159"/>
                </a:lnTo>
                <a:lnTo>
                  <a:pt x="2697869" y="43497"/>
                </a:lnTo>
                <a:lnTo>
                  <a:pt x="2661107" y="20124"/>
                </a:lnTo>
                <a:lnTo>
                  <a:pt x="2619433" y="5229"/>
                </a:lnTo>
                <a:lnTo>
                  <a:pt x="2574035" y="0"/>
                </a:lnTo>
                <a:lnTo>
                  <a:pt x="2310003" y="0"/>
                </a:lnTo>
                <a:lnTo>
                  <a:pt x="1616964" y="0"/>
                </a:lnTo>
                <a:lnTo>
                  <a:pt x="197992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6E6EB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4961382" y="1394841"/>
            <a:ext cx="229997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b="1" spc="-20" dirty="0">
                <a:latin typeface="Arial"/>
                <a:cs typeface="Arial"/>
              </a:rPr>
              <a:t>Возможности </a:t>
            </a:r>
            <a:r>
              <a:rPr sz="1600" b="1" spc="-10" dirty="0">
                <a:latin typeface="Arial"/>
                <a:cs typeface="Arial"/>
              </a:rPr>
              <a:t>влияния  граждан </a:t>
            </a:r>
            <a:r>
              <a:rPr sz="1600" b="1" spc="-5" dirty="0">
                <a:latin typeface="Arial"/>
                <a:cs typeface="Arial"/>
              </a:rPr>
              <a:t>на </a:t>
            </a:r>
            <a:r>
              <a:rPr sz="1600" b="1" spc="-15" dirty="0">
                <a:latin typeface="Arial"/>
                <a:cs typeface="Arial"/>
              </a:rPr>
              <a:t>структуру  </a:t>
            </a:r>
            <a:r>
              <a:rPr sz="1600" b="1" spc="-20" dirty="0">
                <a:latin typeface="Arial"/>
                <a:cs typeface="Arial"/>
              </a:rPr>
              <a:t>бюджета</a:t>
            </a:r>
            <a:endParaRPr sz="1600" dirty="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999104" y="2924898"/>
            <a:ext cx="727671" cy="72000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532471" y="2041525"/>
            <a:ext cx="1362786" cy="323173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9" name="Содержимое 4" descr="1200px-Flag_of_Karachay-Cherkessia.svg.pn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115616" cy="620688"/>
          </a:xfrm>
        </p:spPr>
      </p:pic>
      <p:pic>
        <p:nvPicPr>
          <p:cNvPr id="40" name="Рисунок 39" descr="kchr_ger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8460432" y="0"/>
            <a:ext cx="683568" cy="69269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0966606"/>
              </p:ext>
            </p:extLst>
          </p:nvPr>
        </p:nvGraphicFramePr>
        <p:xfrm>
          <a:off x="-25167" y="1196752"/>
          <a:ext cx="9069285" cy="5514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65412" y="476672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</p:spTree>
    <p:extLst>
      <p:ext uri="{BB962C8B-B14F-4D97-AF65-F5344CB8AC3E}">
        <p14:creationId xmlns:p14="http://schemas.microsoft.com/office/powerpoint/2010/main" val="3194497452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784341332"/>
              </p:ext>
            </p:extLst>
          </p:nvPr>
        </p:nvGraphicFramePr>
        <p:xfrm>
          <a:off x="0" y="764704"/>
          <a:ext cx="9108504" cy="6093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Содержимое 4" descr="1200px-Flag_of_Karachay-Cherkessia.sv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1115616" cy="620688"/>
          </a:xfrm>
          <a:prstGeom prst="rect">
            <a:avLst/>
          </a:prstGeom>
        </p:spPr>
      </p:pic>
      <p:pic>
        <p:nvPicPr>
          <p:cNvPr id="6" name="Рисунок 5" descr="kchr_gerb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460432" y="1"/>
            <a:ext cx="683568" cy="692695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590564" y="188640"/>
            <a:ext cx="6192688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0" tIns="45720" rIns="0" bIns="0" anchor="b">
            <a:normAutofit fontScale="975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5000" b="0" kern="120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>
                <a:solidFill>
                  <a:srgbClr val="0070C0"/>
                </a:solidFill>
              </a:rPr>
              <a:t>НАЛОГОВЫЕ ДОХОДЫ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1123" y="3645024"/>
            <a:ext cx="2771800" cy="12961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Акцизы по подакцизным товарам (продукции), производимым на территории Российской Федерации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843808" y="3366664"/>
            <a:ext cx="6080212" cy="1718520"/>
          </a:xfrm>
          <a:prstGeom prst="rightArrow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Акцизы по подакцизным товарам (продукции) -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косвенный федеральный налог на товары широкого внутреннего потребления.</a:t>
            </a:r>
          </a:p>
        </p:txBody>
      </p:sp>
    </p:spTree>
    <p:extLst>
      <p:ext uri="{BB962C8B-B14F-4D97-AF65-F5344CB8AC3E}">
        <p14:creationId xmlns:p14="http://schemas.microsoft.com/office/powerpoint/2010/main" val="1349849580"/>
      </p:ext>
    </p:extLst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8607</TotalTime>
  <Words>4721</Words>
  <Application>Microsoft Office PowerPoint</Application>
  <PresentationFormat>Экран (4:3)</PresentationFormat>
  <Paragraphs>811</Paragraphs>
  <Slides>45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6" baseType="lpstr">
      <vt:lpstr>Arial</vt:lpstr>
      <vt:lpstr>Bookman Old Style</vt:lpstr>
      <vt:lpstr>Calibri</vt:lpstr>
      <vt:lpstr>Constantia</vt:lpstr>
      <vt:lpstr>Impact</vt:lpstr>
      <vt:lpstr>Segoe UI Semibold</vt:lpstr>
      <vt:lpstr>Tahoma</vt:lpstr>
      <vt:lpstr>Times New Roman</vt:lpstr>
      <vt:lpstr>Wingdings</vt:lpstr>
      <vt:lpstr>Wingdings 2</vt:lpstr>
      <vt:lpstr>Поток</vt:lpstr>
      <vt:lpstr>ПРОЕКТ БЮДЖЕТА  ДЛЯ ГРАЖДАН</vt:lpstr>
      <vt:lpstr>              Бюджет – это мощный инструмент политики, кардинально влияющий на социальное развитие, принятие бюджетных решений – неотъемлемый элемент государственного управления. Поэтому обоснованно желание граждан сделать бюджетную политику более прозрачной и основанной на широком участии людей. Общественное участие увеличивает возможности контроля за качеством принимаемых решений по бюджету и его исполнением, что повышает ответственность органов власти за разработку и исполнение бюджета. Граждане - и как налогоплательщики, и как потребители общественных благ – должны быть уверены в том, что передаваемые ими в распоряжение государства средства используются прозрачно и эффективно, принося конкретные результаты как для общества в целом, так и для каждой семьи, для каждого человека. Цель данного информационного ресурса «Бюджет для граждан» - доведение до граждан информации об основных понятиях бюджетного процесса в Адыге-Хабльском муниципальном районе, в том числе об основных показателях социально-экономического развития, центральных задачах и приоритетах бюджетной политики, базовых характеристиках бюджета, сведениях о межбюджетных трансфертах и о поступлениях в бюджет в разрезе налоговых и неналоговых платежей, бюджетных расходах в разрезе муниципальных программ.          </vt:lpstr>
      <vt:lpstr>ОСНОВНЫЕ ПОНЯТИЯ</vt:lpstr>
      <vt:lpstr>ОСНОВНЫЕ ПОНЯТИЯ</vt:lpstr>
      <vt:lpstr>Презентация PowerPoint</vt:lpstr>
      <vt:lpstr>ОСНОВНЫЕ ПОНЯТИЯ</vt:lpstr>
      <vt:lpstr>Участие гражданина в бюджетном процессе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МУНИЦИПАЛЬНЫЙ ДОЛГ</vt:lpstr>
      <vt:lpstr>Презентация PowerPoint</vt:lpstr>
      <vt:lpstr>Презентация PowerPoint</vt:lpstr>
      <vt:lpstr>Учреждения, получающие финансирование из бюджета Адыге-Хабльского муниципального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Расходы бюджета Адыге-Хабльского муниципального района на 2025 год </vt:lpstr>
      <vt:lpstr>Расходы бюджета Адыге-Хабльского муниципального района на 2026 год </vt:lpstr>
      <vt:lpstr>Расходы бюджета Адыге-Хабльского муниципального района на 2027 год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Муниципальные программы</vt:lpstr>
      <vt:lpstr>Муниципальные программы на 2025 год и плановый период 2026-2027 годы</vt:lpstr>
      <vt:lpstr>Муниципальные программы на 2025 год и плановый период 2026-2027 годы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КОНТАКТЫ:  ФИНАНСОВОЕ УПРАВЛЕНИЕ 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Barabas N.A.</cp:lastModifiedBy>
  <cp:revision>462</cp:revision>
  <cp:lastPrinted>2025-01-22T08:12:47Z</cp:lastPrinted>
  <dcterms:created xsi:type="dcterms:W3CDTF">2020-03-04T08:14:34Z</dcterms:created>
  <dcterms:modified xsi:type="dcterms:W3CDTF">2025-01-23T08:25:26Z</dcterms:modified>
</cp:coreProperties>
</file>