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57" r:id="rId3"/>
    <p:sldId id="263" r:id="rId4"/>
    <p:sldId id="265" r:id="rId5"/>
    <p:sldId id="264" r:id="rId6"/>
    <p:sldId id="268" r:id="rId7"/>
    <p:sldId id="269" r:id="rId8"/>
    <p:sldId id="280" r:id="rId9"/>
    <p:sldId id="284" r:id="rId10"/>
    <p:sldId id="281" r:id="rId11"/>
    <p:sldId id="335" r:id="rId12"/>
    <p:sldId id="278" r:id="rId13"/>
    <p:sldId id="271" r:id="rId14"/>
    <p:sldId id="275" r:id="rId15"/>
    <p:sldId id="287" r:id="rId16"/>
    <p:sldId id="341" r:id="rId17"/>
    <p:sldId id="342" r:id="rId18"/>
    <p:sldId id="292" r:id="rId19"/>
    <p:sldId id="343" r:id="rId20"/>
    <p:sldId id="344" r:id="rId21"/>
    <p:sldId id="345" r:id="rId22"/>
    <p:sldId id="346" r:id="rId23"/>
    <p:sldId id="347" r:id="rId24"/>
    <p:sldId id="348" r:id="rId25"/>
    <p:sldId id="293" r:id="rId26"/>
    <p:sldId id="294" r:id="rId27"/>
    <p:sldId id="295" r:id="rId28"/>
    <p:sldId id="349" r:id="rId29"/>
    <p:sldId id="350" r:id="rId30"/>
    <p:sldId id="351" r:id="rId31"/>
  </p:sldIdLst>
  <p:sldSz cx="9144000" cy="6858000" type="screen4x3"/>
  <p:notesSz cx="6808788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6B6D54A-A398-4873-A2C0-8E0742C4721D}">
          <p14:sldIdLst>
            <p14:sldId id="256"/>
            <p14:sldId id="257"/>
            <p14:sldId id="263"/>
            <p14:sldId id="265"/>
            <p14:sldId id="264"/>
            <p14:sldId id="268"/>
            <p14:sldId id="269"/>
            <p14:sldId id="280"/>
            <p14:sldId id="284"/>
            <p14:sldId id="281"/>
            <p14:sldId id="335"/>
            <p14:sldId id="278"/>
            <p14:sldId id="271"/>
            <p14:sldId id="275"/>
            <p14:sldId id="287"/>
            <p14:sldId id="341"/>
            <p14:sldId id="342"/>
            <p14:sldId id="292"/>
            <p14:sldId id="343"/>
            <p14:sldId id="344"/>
            <p14:sldId id="345"/>
            <p14:sldId id="346"/>
            <p14:sldId id="347"/>
            <p14:sldId id="348"/>
            <p14:sldId id="293"/>
            <p14:sldId id="294"/>
            <p14:sldId id="295"/>
            <p14:sldId id="349"/>
            <p14:sldId id="350"/>
            <p14:sldId id="351"/>
          </p14:sldIdLst>
        </p14:section>
        <p14:section name="Раздел без заголовка" id="{5FF2A594-A00F-4BDA-ADF5-2C7783D6AB9F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A1D3"/>
    <a:srgbClr val="EED3C0"/>
    <a:srgbClr val="B3B8FB"/>
    <a:srgbClr val="BCF63C"/>
    <a:srgbClr val="C8DCE6"/>
    <a:srgbClr val="EECBC0"/>
    <a:srgbClr val="D07006"/>
    <a:srgbClr val="F0BE98"/>
    <a:srgbClr val="55B763"/>
    <a:srgbClr val="B5D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 autoAdjust="0"/>
  </p:normalViewPr>
  <p:slideViewPr>
    <p:cSldViewPr>
      <p:cViewPr varScale="1">
        <p:scale>
          <a:sx n="106" d="100"/>
          <a:sy n="106" d="100"/>
        </p:scale>
        <p:origin x="-78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5"/>
      <c:rotY val="2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697633572695074"/>
          <c:y val="0"/>
          <c:w val="0.63782170458201726"/>
          <c:h val="0.72296020095445113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6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насовокупный доход</c:v>
                </c:pt>
                <c:pt idx="3">
                  <c:v>Налог на имущество</c:v>
                </c:pt>
                <c:pt idx="4">
                  <c:v>Государственная пошлина</c:v>
                </c:pt>
                <c:pt idx="5">
                  <c:v>Доходы от использования имущества</c:v>
                </c:pt>
                <c:pt idx="6">
                  <c:v>Платежи при использовании природныит ресурсами</c:v>
                </c:pt>
                <c:pt idx="7">
                  <c:v>Доходы от оказания платных услуг и компенсации затра государства</c:v>
                </c:pt>
                <c:pt idx="8">
                  <c:v>Доходы от продажи материальных и нематериальных активов</c:v>
                </c:pt>
                <c:pt idx="9">
                  <c:v>Штрафы, санкции, возмещение ущерба</c:v>
                </c:pt>
                <c:pt idx="10">
                  <c:v>Прочие неналоговые доходы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27.9</c:v>
                </c:pt>
                <c:pt idx="1">
                  <c:v>4.7</c:v>
                </c:pt>
                <c:pt idx="2">
                  <c:v>6.9</c:v>
                </c:pt>
                <c:pt idx="3">
                  <c:v>5.6</c:v>
                </c:pt>
                <c:pt idx="4">
                  <c:v>6.9</c:v>
                </c:pt>
                <c:pt idx="5">
                  <c:v>6.7</c:v>
                </c:pt>
                <c:pt idx="6">
                  <c:v>77.2</c:v>
                </c:pt>
                <c:pt idx="7">
                  <c:v>87.5</c:v>
                </c:pt>
                <c:pt idx="8">
                  <c:v>227.1</c:v>
                </c:pt>
                <c:pt idx="9">
                  <c:v>553.20000000000005</c:v>
                </c:pt>
                <c:pt idx="10">
                  <c:v>8.8000000000000007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B08-4433-AA1F-9294C582F0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l"/>
      <c:layout>
        <c:manualLayout>
          <c:xMode val="edge"/>
          <c:yMode val="edge"/>
          <c:x val="1.4223330024262537E-3"/>
          <c:y val="1.980115604326772E-3"/>
          <c:w val="0.33677642448330114"/>
          <c:h val="0.99801988439567324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6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Прочие межбюджетные трансферты</c:v>
                </c:pt>
                <c:pt idx="4">
                  <c:v>Возврат остатков прошлых лет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71.3</c:v>
                </c:pt>
                <c:pt idx="1">
                  <c:v>66.900000000000006</c:v>
                </c:pt>
                <c:pt idx="2">
                  <c:v>334.6</c:v>
                </c:pt>
                <c:pt idx="3">
                  <c:v>20.9</c:v>
                </c:pt>
                <c:pt idx="4">
                  <c:v>-81.2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478-437A-BA7B-C85AAF66E2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l"/>
      <c:layout>
        <c:manualLayout>
          <c:xMode val="edge"/>
          <c:yMode val="edge"/>
          <c:x val="1.4223330024262537E-3"/>
          <c:y val="1.980115604326772E-3"/>
          <c:w val="0.33677642448330114"/>
          <c:h val="0.99801988439567324"/>
        </c:manualLayout>
      </c:layout>
      <c:overlay val="0"/>
      <c:txPr>
        <a:bodyPr/>
        <a:lstStyle/>
        <a:p>
          <a:pPr>
            <a:defRPr sz="16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Дотация на</a:t>
            </a:r>
            <a:r>
              <a:rPr lang="ru-RU" baseline="0" dirty="0" smtClean="0"/>
              <a:t> выравнивание бюджетной обеспеченности сельским поселениям выделено в полном объеме от запланированного и составило 21 567,7 тыс. руб. </a:t>
            </a:r>
            <a:endParaRPr lang="ru-RU" dirty="0"/>
          </a:p>
        </c:rich>
      </c:tx>
      <c:layout>
        <c:manualLayout>
          <c:xMode val="edge"/>
          <c:yMode val="edge"/>
          <c:x val="0.16512867439153409"/>
          <c:y val="2.7240762320156372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Сельские поселения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</c:spPr>
          <c:explosion val="25"/>
          <c:dPt>
            <c:idx val="0"/>
            <c:bubble3D val="0"/>
            <c:spPr>
              <a:solidFill>
                <a:srgbClr val="FFFF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FF4-49D5-AEE5-4EBDC6E45F28}"/>
              </c:ext>
            </c:extLst>
          </c:dPt>
          <c:dPt>
            <c:idx val="1"/>
            <c:bubble3D val="0"/>
            <c:spPr>
              <a:solidFill>
                <a:srgbClr val="00B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FF4-49D5-AEE5-4EBDC6E45F28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FF4-49D5-AEE5-4EBDC6E45F28}"/>
              </c:ext>
            </c:extLst>
          </c:dPt>
          <c:dPt>
            <c:idx val="4"/>
            <c:bubble3D val="0"/>
            <c:spPr>
              <a:solidFill>
                <a:srgbClr val="7030A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FF4-49D5-AEE5-4EBDC6E45F28}"/>
              </c:ext>
            </c:extLst>
          </c:dPt>
          <c:dPt>
            <c:idx val="5"/>
            <c:bubble3D val="0"/>
            <c:spPr>
              <a:solidFill>
                <a:srgbClr val="F7BBF8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FF4-49D5-AEE5-4EBDC6E45F28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2342,0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3FF4-49D5-AEE5-4EBDC6E45F2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3964,6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3FF4-49D5-AEE5-4EBDC6E45F2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3902,2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3FF4-49D5-AEE5-4EBDC6E45F28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2877,1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1D0A-41C0-8639-A83EE447500A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/>
                      <a:t>5221,7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3FF4-49D5-AEE5-4EBDC6E45F28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/>
                      <a:t>3259,9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3FF4-49D5-AEE5-4EBDC6E45F2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Апсуанское СП</c:v>
                </c:pt>
                <c:pt idx="1">
                  <c:v>Грушкинское СП</c:v>
                </c:pt>
                <c:pt idx="2">
                  <c:v>Садовское СП</c:v>
                </c:pt>
                <c:pt idx="3">
                  <c:v>Старо-Кувинское СП</c:v>
                </c:pt>
                <c:pt idx="4">
                  <c:v>Эрсаконское СП</c:v>
                </c:pt>
                <c:pt idx="5">
                  <c:v>Вако-Жилевское СП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2342</c:v>
                </c:pt>
                <c:pt idx="1">
                  <c:v>3964.6</c:v>
                </c:pt>
                <c:pt idx="2">
                  <c:v>3902.3</c:v>
                </c:pt>
                <c:pt idx="3">
                  <c:v>2877.1</c:v>
                </c:pt>
                <c:pt idx="4">
                  <c:v>5221.7</c:v>
                </c:pt>
                <c:pt idx="5">
                  <c:v>3259.9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3FF4-49D5-AEE5-4EBDC6E45F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0897FC-A242-4AC1-84FD-3D07E6FF1A16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46F995-5C46-4478-890F-B686001615C4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gradFill flip="none" rotWithShape="1">
          <a:gsLst>
            <a:gs pos="0">
              <a:schemeClr val="tx2">
                <a:lumMod val="20000"/>
                <a:lumOff val="80000"/>
                <a:shade val="30000"/>
                <a:satMod val="115000"/>
              </a:schemeClr>
            </a:gs>
            <a:gs pos="50000">
              <a:schemeClr val="tx2">
                <a:lumMod val="20000"/>
                <a:lumOff val="80000"/>
                <a:shade val="67500"/>
                <a:satMod val="115000"/>
              </a:schemeClr>
            </a:gs>
            <a:gs pos="100000">
              <a:schemeClr val="tx2">
                <a:lumMod val="20000"/>
                <a:lumOff val="80000"/>
                <a:shade val="100000"/>
                <a:satMod val="115000"/>
              </a:schemeClr>
            </a:gs>
          </a:gsLst>
          <a:lin ang="16200000" scaled="1"/>
          <a:tileRect/>
        </a:gradFill>
      </dgm:spPr>
      <dgm:t>
        <a:bodyPr/>
        <a:lstStyle/>
        <a:p>
          <a:r>
            <a: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Налог на доходы физических лиц (НДФЛ)</a:t>
          </a:r>
          <a:endParaRPr lang="ru-RU" sz="2000" dirty="0"/>
        </a:p>
      </dgm:t>
    </dgm:pt>
    <dgm:pt modelId="{DAAAF393-1514-4E06-B1A5-A7B38B9BC1FF}" type="parTrans" cxnId="{B8A2054A-6639-4D49-B1BC-86164122FF62}">
      <dgm:prSet/>
      <dgm:spPr/>
      <dgm:t>
        <a:bodyPr/>
        <a:lstStyle/>
        <a:p>
          <a:endParaRPr lang="ru-RU"/>
        </a:p>
      </dgm:t>
    </dgm:pt>
    <dgm:pt modelId="{709A63DB-86D9-4026-B0DF-43A9109D73D8}" type="sibTrans" cxnId="{B8A2054A-6639-4D49-B1BC-86164122FF62}">
      <dgm:prSet/>
      <dgm:spPr/>
      <dgm:t>
        <a:bodyPr/>
        <a:lstStyle/>
        <a:p>
          <a:endParaRPr lang="ru-RU"/>
        </a:p>
      </dgm:t>
    </dgm:pt>
    <dgm:pt modelId="{AAF684DA-10CD-4D77-B01A-4C592E9446F5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1600" b="1" i="0" dirty="0">
              <a:latin typeface="Times New Roman" pitchFamily="18" charset="0"/>
              <a:cs typeface="Times New Roman" pitchFamily="18" charset="0"/>
            </a:rPr>
            <a:t>НДФЛ -</a:t>
          </a:r>
          <a:r>
            <a:rPr lang="ru-RU" sz="1600" i="0" dirty="0">
              <a:latin typeface="Times New Roman" pitchFamily="18" charset="0"/>
              <a:cs typeface="Times New Roman" pitchFamily="18" charset="0"/>
            </a:rPr>
            <a:t> основной вид прямых налогов. Исчисляется в процентах от совокупного дохода физических лиц за вычетом документально подтверждённых расходов, в соответствии с действующим законодательством. </a:t>
          </a:r>
          <a:endParaRPr lang="ru-RU" sz="1600" i="0" dirty="0"/>
        </a:p>
      </dgm:t>
    </dgm:pt>
    <dgm:pt modelId="{7237ADD9-4E68-4CA2-9C56-3FA9D6B7EBEE}" type="parTrans" cxnId="{4DC5B28F-19F7-43CB-9740-D5DF9259BC7E}">
      <dgm:prSet/>
      <dgm:spPr/>
      <dgm:t>
        <a:bodyPr/>
        <a:lstStyle/>
        <a:p>
          <a:endParaRPr lang="ru-RU"/>
        </a:p>
      </dgm:t>
    </dgm:pt>
    <dgm:pt modelId="{2B1B3E06-66AF-4A33-85C7-50CC16D57D67}" type="sibTrans" cxnId="{4DC5B28F-19F7-43CB-9740-D5DF9259BC7E}">
      <dgm:prSet/>
      <dgm:spPr/>
      <dgm:t>
        <a:bodyPr/>
        <a:lstStyle/>
        <a:p>
          <a:endParaRPr lang="ru-RU"/>
        </a:p>
      </dgm:t>
    </dgm:pt>
    <dgm:pt modelId="{4A889481-A9B8-42A3-8C77-4DCBDABC5293}">
      <dgm:prSet phldrT="[Текст]"/>
      <dgm:spPr>
        <a:gradFill flip="none" rotWithShape="1">
          <a:gsLst>
            <a:gs pos="0">
              <a:srgbClr val="CCCCFF">
                <a:shade val="30000"/>
                <a:satMod val="115000"/>
              </a:srgbClr>
            </a:gs>
            <a:gs pos="50000">
              <a:srgbClr val="CCCCFF">
                <a:shade val="67500"/>
                <a:satMod val="115000"/>
              </a:srgbClr>
            </a:gs>
            <a:gs pos="100000">
              <a:srgbClr val="CCCCFF">
                <a:shade val="100000"/>
                <a:satMod val="115000"/>
              </a:srgbClr>
            </a:gs>
          </a:gsLst>
          <a:lin ang="16200000" scaled="1"/>
          <a:tileRect/>
        </a:gradFill>
      </dgm:spPr>
      <dgm:t>
        <a:bodyPr/>
        <a:lstStyle/>
        <a:p>
          <a:r>
            <a:rPr lang="ru-RU" b="1" dirty="0">
              <a:solidFill>
                <a:schemeClr val="tx1"/>
              </a:solidFill>
              <a:latin typeface="Times New Roman" pitchFamily="18" charset="0"/>
            </a:rPr>
            <a:t>Налог на </a:t>
          </a:r>
          <a:r>
            <a: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имущество </a:t>
          </a:r>
          <a:r>
            <a:rPr lang="ru-RU" b="1" dirty="0">
              <a:solidFill>
                <a:schemeClr val="tx1"/>
              </a:solidFill>
              <a:latin typeface="Times New Roman" pitchFamily="18" charset="0"/>
            </a:rPr>
            <a:t>организаций</a:t>
          </a:r>
        </a:p>
        <a:p>
          <a:r>
            <a: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 </a:t>
          </a:r>
          <a:endParaRPr lang="ru-RU" dirty="0"/>
        </a:p>
      </dgm:t>
    </dgm:pt>
    <dgm:pt modelId="{86B6B5DF-8CCF-4281-B2EA-15331B683AEF}" type="parTrans" cxnId="{4CB07D72-E7EE-48BB-AC37-9D047A6C4AAE}">
      <dgm:prSet/>
      <dgm:spPr/>
      <dgm:t>
        <a:bodyPr/>
        <a:lstStyle/>
        <a:p>
          <a:endParaRPr lang="ru-RU"/>
        </a:p>
      </dgm:t>
    </dgm:pt>
    <dgm:pt modelId="{49288D9F-456A-49F5-91EC-4B552C71088D}" type="sibTrans" cxnId="{4CB07D72-E7EE-48BB-AC37-9D047A6C4AAE}">
      <dgm:prSet/>
      <dgm:spPr/>
      <dgm:t>
        <a:bodyPr/>
        <a:lstStyle/>
        <a:p>
          <a:endParaRPr lang="ru-RU"/>
        </a:p>
      </dgm:t>
    </dgm:pt>
    <dgm:pt modelId="{F1F51C7C-5F3C-4337-AA4E-D981EF097362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rgbClr val="CCCCFF"/>
        </a:solidFill>
      </dgm:spPr>
      <dgm:t>
        <a:bodyPr/>
        <a:lstStyle/>
        <a:p>
          <a:pPr algn="l"/>
          <a:r>
            <a:rPr lang="ru-RU" sz="1400" b="1" i="0" dirty="0"/>
            <a:t>Налог на имущество организаций </a:t>
          </a:r>
          <a:r>
            <a:rPr lang="ru-RU" sz="1400" b="0" i="0" dirty="0"/>
            <a:t>– это налог на имущество, оцениваемое по остаточной стоимости, относится к прямым региональным налогам. Налогооблагаемой базой по налогу является остаточная стоимость основных средств организации по данным бухгалтерского учета.</a:t>
          </a:r>
          <a:endParaRPr lang="ru-RU" sz="1400" i="0" dirty="0"/>
        </a:p>
      </dgm:t>
    </dgm:pt>
    <dgm:pt modelId="{3F5BE1DF-6FCE-4893-9977-878E27056674}" type="parTrans" cxnId="{D7C26592-E62C-48CB-94D7-FA0FC3CF539E}">
      <dgm:prSet/>
      <dgm:spPr/>
      <dgm:t>
        <a:bodyPr/>
        <a:lstStyle/>
        <a:p>
          <a:endParaRPr lang="ru-RU"/>
        </a:p>
      </dgm:t>
    </dgm:pt>
    <dgm:pt modelId="{91729F26-0FF1-4421-8653-3AEB62087CC7}" type="sibTrans" cxnId="{D7C26592-E62C-48CB-94D7-FA0FC3CF539E}">
      <dgm:prSet/>
      <dgm:spPr/>
      <dgm:t>
        <a:bodyPr/>
        <a:lstStyle/>
        <a:p>
          <a:endParaRPr lang="ru-RU"/>
        </a:p>
      </dgm:t>
    </dgm:pt>
    <dgm:pt modelId="{C6B0E069-B736-48D4-9AC9-FB3899D82784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Налоги на товары </a:t>
          </a:r>
        </a:p>
        <a:p>
          <a:r>
            <a: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(работы, услуги), </a:t>
          </a:r>
        </a:p>
        <a:p>
          <a:r>
            <a: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реализуемые на </a:t>
          </a:r>
        </a:p>
        <a:p>
          <a:r>
            <a: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территории РФ </a:t>
          </a:r>
          <a:endParaRPr lang="ru-RU" dirty="0"/>
        </a:p>
      </dgm:t>
    </dgm:pt>
    <dgm:pt modelId="{1B109B9F-5D67-4AAD-9EDE-1F95A1D4B452}" type="parTrans" cxnId="{FAF9DF1B-761C-4F48-8DDE-8DBAA18DF12B}">
      <dgm:prSet/>
      <dgm:spPr/>
      <dgm:t>
        <a:bodyPr/>
        <a:lstStyle/>
        <a:p>
          <a:endParaRPr lang="ru-RU"/>
        </a:p>
      </dgm:t>
    </dgm:pt>
    <dgm:pt modelId="{63315114-3802-460D-9A1C-F5E3C9477026}" type="sibTrans" cxnId="{FAF9DF1B-761C-4F48-8DDE-8DBAA18DF12B}">
      <dgm:prSet/>
      <dgm:spPr/>
      <dgm:t>
        <a:bodyPr/>
        <a:lstStyle/>
        <a:p>
          <a:endParaRPr lang="ru-RU"/>
        </a:p>
      </dgm:t>
    </dgm:pt>
    <dgm:pt modelId="{F9F92BAB-2E20-458B-8EA2-DCC4139B7D91}">
      <dgm:prSet/>
      <dgm:spPr>
        <a:solidFill>
          <a:schemeClr val="accent1">
            <a:lumMod val="60000"/>
            <a:lumOff val="40000"/>
            <a:alpha val="90000"/>
          </a:schemeClr>
        </a:solidFill>
        <a:ln>
          <a:solidFill>
            <a:schemeClr val="accent2">
              <a:lumMod val="60000"/>
              <a:lumOff val="40000"/>
              <a:alpha val="90000"/>
            </a:schemeClr>
          </a:solidFill>
        </a:ln>
      </dgm:spPr>
      <dgm:t>
        <a:bodyPr/>
        <a:lstStyle/>
        <a:p>
          <a:r>
            <a:rPr lang="ru-RU" b="1" i="0" dirty="0">
              <a:latin typeface="Times New Roman" pitchFamily="18" charset="0"/>
              <a:cs typeface="Times New Roman" pitchFamily="18" charset="0"/>
            </a:rPr>
            <a:t>Акциз </a:t>
          </a:r>
          <a:r>
            <a:rPr lang="ru-RU" i="0" dirty="0">
              <a:latin typeface="Times New Roman" pitchFamily="18" charset="0"/>
              <a:cs typeface="Times New Roman" pitchFamily="18" charset="0"/>
            </a:rPr>
            <a:t>- один из видов налога, представляющий не связанный с получением дохода продавцом косвенный налог на продажу определенного вида товаров массового потребления. Акциз включается в цену товара. Чаще всего акцизным налогом облагаются винно-водочные изделия, пиво, табачные изделия, деликатесы, предметы роскоши, автомобили, нефтепродукты. </a:t>
          </a:r>
          <a:endParaRPr lang="ru-RU" i="0" dirty="0"/>
        </a:p>
      </dgm:t>
    </dgm:pt>
    <dgm:pt modelId="{3B3D986C-20A9-41B2-946F-CEFC04868849}" type="parTrans" cxnId="{0CE38C63-18FC-4916-98CC-1DB850B8C506}">
      <dgm:prSet/>
      <dgm:spPr/>
      <dgm:t>
        <a:bodyPr/>
        <a:lstStyle/>
        <a:p>
          <a:endParaRPr lang="ru-RU"/>
        </a:p>
      </dgm:t>
    </dgm:pt>
    <dgm:pt modelId="{A68C34FE-B772-4176-B07C-93087A920657}" type="sibTrans" cxnId="{0CE38C63-18FC-4916-98CC-1DB850B8C506}">
      <dgm:prSet/>
      <dgm:spPr/>
      <dgm:t>
        <a:bodyPr/>
        <a:lstStyle/>
        <a:p>
          <a:endParaRPr lang="ru-RU"/>
        </a:p>
      </dgm:t>
    </dgm:pt>
    <dgm:pt modelId="{006EB003-63CC-4A33-AD7B-E606339312B3}" type="pres">
      <dgm:prSet presAssocID="{E60897FC-A242-4AC1-84FD-3D07E6FF1A1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093FA97-2801-40A7-81B8-A08A5CC6E936}" type="pres">
      <dgm:prSet presAssocID="{F546F995-5C46-4478-890F-B686001615C4}" presName="linNode" presStyleCnt="0"/>
      <dgm:spPr/>
    </dgm:pt>
    <dgm:pt modelId="{AA17CE17-AE7A-4017-A840-94A72B1EDD12}" type="pres">
      <dgm:prSet presAssocID="{F546F995-5C46-4478-890F-B686001615C4}" presName="parentShp" presStyleLbl="node1" presStyleIdx="0" presStyleCnt="3" custScaleX="76966" custScaleY="44330" custLinFactNeighborX="-5679" custLinFactNeighborY="16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94A251-E821-45CD-A7B6-3298AB4BDFDE}" type="pres">
      <dgm:prSet presAssocID="{F546F995-5C46-4478-890F-B686001615C4}" presName="childShp" presStyleLbl="bgAccFollowNode1" presStyleIdx="0" presStyleCnt="3" custScaleX="103998" custScaleY="45562" custLinFactNeighborX="-12235" custLinFactNeighborY="-173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24D9B7-EA97-4B6E-BBD0-F126ACFC3344}" type="pres">
      <dgm:prSet presAssocID="{709A63DB-86D9-4026-B0DF-43A9109D73D8}" presName="spacing" presStyleCnt="0"/>
      <dgm:spPr/>
    </dgm:pt>
    <dgm:pt modelId="{BEA50143-EAB3-46DE-9915-CDB8E6346CC6}" type="pres">
      <dgm:prSet presAssocID="{4A889481-A9B8-42A3-8C77-4DCBDABC5293}" presName="linNode" presStyleCnt="0"/>
      <dgm:spPr/>
    </dgm:pt>
    <dgm:pt modelId="{9AB9B19F-2DC6-4552-8113-8B9A088F012A}" type="pres">
      <dgm:prSet presAssocID="{4A889481-A9B8-42A3-8C77-4DCBDABC5293}" presName="parentShp" presStyleLbl="node1" presStyleIdx="1" presStyleCnt="3" custScaleX="78364" custScaleY="46821" custLinFactNeighborX="-2542" custLinFactNeighborY="-19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42857D-E071-4572-9CE6-79E4AA7828E7}" type="pres">
      <dgm:prSet presAssocID="{4A889481-A9B8-42A3-8C77-4DCBDABC5293}" presName="childShp" presStyleLbl="bgAccFollowNode1" presStyleIdx="1" presStyleCnt="3" custScaleX="109340" custScaleY="54694" custLinFactNeighborX="-5771" custLinFactNeighborY="-4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D2A73D-5468-4E20-AAF1-97A2BE20EDF1}" type="pres">
      <dgm:prSet presAssocID="{49288D9F-456A-49F5-91EC-4B552C71088D}" presName="spacing" presStyleCnt="0"/>
      <dgm:spPr/>
    </dgm:pt>
    <dgm:pt modelId="{E549DF70-1CC0-4EEA-BD6F-905D3417197F}" type="pres">
      <dgm:prSet presAssocID="{C6B0E069-B736-48D4-9AC9-FB3899D82784}" presName="linNode" presStyleCnt="0"/>
      <dgm:spPr/>
    </dgm:pt>
    <dgm:pt modelId="{EC6DD737-6767-4892-B39E-9DAA87783429}" type="pres">
      <dgm:prSet presAssocID="{C6B0E069-B736-48D4-9AC9-FB3899D82784}" presName="parentShp" presStyleLbl="node1" presStyleIdx="2" presStyleCnt="3" custScaleX="80594" custScaleY="49793" custLinFactNeighborX="-7814" custLinFactNeighborY="-23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FD9558-081C-4504-82F6-16062C490296}" type="pres">
      <dgm:prSet presAssocID="{C6B0E069-B736-48D4-9AC9-FB3899D82784}" presName="childShp" presStyleLbl="bgAccFollowNode1" presStyleIdx="2" presStyleCnt="3" custScaleX="105841" custScaleY="58605" custLinFactNeighborX="-7525" custLinFactNeighborY="-11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AFA475-844F-451D-921D-CCD275DFA144}" type="presOf" srcId="{C6B0E069-B736-48D4-9AC9-FB3899D82784}" destId="{EC6DD737-6767-4892-B39E-9DAA87783429}" srcOrd="0" destOrd="0" presId="urn:microsoft.com/office/officeart/2005/8/layout/vList6"/>
    <dgm:cxn modelId="{577BE6C4-5B0B-474C-9BFF-7956FD0CCC98}" type="presOf" srcId="{4A889481-A9B8-42A3-8C77-4DCBDABC5293}" destId="{9AB9B19F-2DC6-4552-8113-8B9A088F012A}" srcOrd="0" destOrd="0" presId="urn:microsoft.com/office/officeart/2005/8/layout/vList6"/>
    <dgm:cxn modelId="{D7C26592-E62C-48CB-94D7-FA0FC3CF539E}" srcId="{4A889481-A9B8-42A3-8C77-4DCBDABC5293}" destId="{F1F51C7C-5F3C-4337-AA4E-D981EF097362}" srcOrd="0" destOrd="0" parTransId="{3F5BE1DF-6FCE-4893-9977-878E27056674}" sibTransId="{91729F26-0FF1-4421-8653-3AEB62087CC7}"/>
    <dgm:cxn modelId="{4DC5B28F-19F7-43CB-9740-D5DF9259BC7E}" srcId="{F546F995-5C46-4478-890F-B686001615C4}" destId="{AAF684DA-10CD-4D77-B01A-4C592E9446F5}" srcOrd="0" destOrd="0" parTransId="{7237ADD9-4E68-4CA2-9C56-3FA9D6B7EBEE}" sibTransId="{2B1B3E06-66AF-4A33-85C7-50CC16D57D67}"/>
    <dgm:cxn modelId="{B8A2054A-6639-4D49-B1BC-86164122FF62}" srcId="{E60897FC-A242-4AC1-84FD-3D07E6FF1A16}" destId="{F546F995-5C46-4478-890F-B686001615C4}" srcOrd="0" destOrd="0" parTransId="{DAAAF393-1514-4E06-B1A5-A7B38B9BC1FF}" sibTransId="{709A63DB-86D9-4026-B0DF-43A9109D73D8}"/>
    <dgm:cxn modelId="{589F6A33-2052-4EDF-A865-18D6EBF21794}" type="presOf" srcId="{F1F51C7C-5F3C-4337-AA4E-D981EF097362}" destId="{2C42857D-E071-4572-9CE6-79E4AA7828E7}" srcOrd="0" destOrd="0" presId="urn:microsoft.com/office/officeart/2005/8/layout/vList6"/>
    <dgm:cxn modelId="{0CE38C63-18FC-4916-98CC-1DB850B8C506}" srcId="{C6B0E069-B736-48D4-9AC9-FB3899D82784}" destId="{F9F92BAB-2E20-458B-8EA2-DCC4139B7D91}" srcOrd="0" destOrd="0" parTransId="{3B3D986C-20A9-41B2-946F-CEFC04868849}" sibTransId="{A68C34FE-B772-4176-B07C-93087A920657}"/>
    <dgm:cxn modelId="{4CB07D72-E7EE-48BB-AC37-9D047A6C4AAE}" srcId="{E60897FC-A242-4AC1-84FD-3D07E6FF1A16}" destId="{4A889481-A9B8-42A3-8C77-4DCBDABC5293}" srcOrd="1" destOrd="0" parTransId="{86B6B5DF-8CCF-4281-B2EA-15331B683AEF}" sibTransId="{49288D9F-456A-49F5-91EC-4B552C71088D}"/>
    <dgm:cxn modelId="{FAF9DF1B-761C-4F48-8DDE-8DBAA18DF12B}" srcId="{E60897FC-A242-4AC1-84FD-3D07E6FF1A16}" destId="{C6B0E069-B736-48D4-9AC9-FB3899D82784}" srcOrd="2" destOrd="0" parTransId="{1B109B9F-5D67-4AAD-9EDE-1F95A1D4B452}" sibTransId="{63315114-3802-460D-9A1C-F5E3C9477026}"/>
    <dgm:cxn modelId="{C81A0098-EBF0-4306-8F0E-A4F175958E7F}" type="presOf" srcId="{E60897FC-A242-4AC1-84FD-3D07E6FF1A16}" destId="{006EB003-63CC-4A33-AD7B-E606339312B3}" srcOrd="0" destOrd="0" presId="urn:microsoft.com/office/officeart/2005/8/layout/vList6"/>
    <dgm:cxn modelId="{3C731CAE-0748-4AA0-ACC4-9371CB6E5EE4}" type="presOf" srcId="{F9F92BAB-2E20-458B-8EA2-DCC4139B7D91}" destId="{B2FD9558-081C-4504-82F6-16062C490296}" srcOrd="0" destOrd="0" presId="urn:microsoft.com/office/officeart/2005/8/layout/vList6"/>
    <dgm:cxn modelId="{0C31915E-3FF5-48F7-8EEB-0910E1E6C28A}" type="presOf" srcId="{AAF684DA-10CD-4D77-B01A-4C592E9446F5}" destId="{EA94A251-E821-45CD-A7B6-3298AB4BDFDE}" srcOrd="0" destOrd="0" presId="urn:microsoft.com/office/officeart/2005/8/layout/vList6"/>
    <dgm:cxn modelId="{AF79BF70-120E-40E5-A68A-D4AE025CB7D5}" type="presOf" srcId="{F546F995-5C46-4478-890F-B686001615C4}" destId="{AA17CE17-AE7A-4017-A840-94A72B1EDD12}" srcOrd="0" destOrd="0" presId="urn:microsoft.com/office/officeart/2005/8/layout/vList6"/>
    <dgm:cxn modelId="{77FCE894-75C1-487E-BEED-A638D7841255}" type="presParOf" srcId="{006EB003-63CC-4A33-AD7B-E606339312B3}" destId="{A093FA97-2801-40A7-81B8-A08A5CC6E936}" srcOrd="0" destOrd="0" presId="urn:microsoft.com/office/officeart/2005/8/layout/vList6"/>
    <dgm:cxn modelId="{30001C06-B9E3-4CB1-B3FA-C0E90DACC997}" type="presParOf" srcId="{A093FA97-2801-40A7-81B8-A08A5CC6E936}" destId="{AA17CE17-AE7A-4017-A840-94A72B1EDD12}" srcOrd="0" destOrd="0" presId="urn:microsoft.com/office/officeart/2005/8/layout/vList6"/>
    <dgm:cxn modelId="{2BAD88CC-83EA-496C-90A2-3453E424A992}" type="presParOf" srcId="{A093FA97-2801-40A7-81B8-A08A5CC6E936}" destId="{EA94A251-E821-45CD-A7B6-3298AB4BDFDE}" srcOrd="1" destOrd="0" presId="urn:microsoft.com/office/officeart/2005/8/layout/vList6"/>
    <dgm:cxn modelId="{F0C41A6B-49C8-4767-9EF8-E8C1A569D197}" type="presParOf" srcId="{006EB003-63CC-4A33-AD7B-E606339312B3}" destId="{2F24D9B7-EA97-4B6E-BBD0-F126ACFC3344}" srcOrd="1" destOrd="0" presId="urn:microsoft.com/office/officeart/2005/8/layout/vList6"/>
    <dgm:cxn modelId="{4303E51D-CC42-48A3-98B9-A31B9596C869}" type="presParOf" srcId="{006EB003-63CC-4A33-AD7B-E606339312B3}" destId="{BEA50143-EAB3-46DE-9915-CDB8E6346CC6}" srcOrd="2" destOrd="0" presId="urn:microsoft.com/office/officeart/2005/8/layout/vList6"/>
    <dgm:cxn modelId="{3AF49D0B-A2A8-470B-AC94-3C6C90918BF4}" type="presParOf" srcId="{BEA50143-EAB3-46DE-9915-CDB8E6346CC6}" destId="{9AB9B19F-2DC6-4552-8113-8B9A088F012A}" srcOrd="0" destOrd="0" presId="urn:microsoft.com/office/officeart/2005/8/layout/vList6"/>
    <dgm:cxn modelId="{897A8AE9-4F31-47A0-BA4D-E80A70B02787}" type="presParOf" srcId="{BEA50143-EAB3-46DE-9915-CDB8E6346CC6}" destId="{2C42857D-E071-4572-9CE6-79E4AA7828E7}" srcOrd="1" destOrd="0" presId="urn:microsoft.com/office/officeart/2005/8/layout/vList6"/>
    <dgm:cxn modelId="{D8B913C8-A0E1-4A9D-80EB-68D01BCE206C}" type="presParOf" srcId="{006EB003-63CC-4A33-AD7B-E606339312B3}" destId="{6AD2A73D-5468-4E20-AAF1-97A2BE20EDF1}" srcOrd="3" destOrd="0" presId="urn:microsoft.com/office/officeart/2005/8/layout/vList6"/>
    <dgm:cxn modelId="{43D3D343-6102-460C-91F2-99A5EC154184}" type="presParOf" srcId="{006EB003-63CC-4A33-AD7B-E606339312B3}" destId="{E549DF70-1CC0-4EEA-BD6F-905D3417197F}" srcOrd="4" destOrd="0" presId="urn:microsoft.com/office/officeart/2005/8/layout/vList6"/>
    <dgm:cxn modelId="{EDEA22E4-4E6A-4FBD-A791-A24C20BEF065}" type="presParOf" srcId="{E549DF70-1CC0-4EEA-BD6F-905D3417197F}" destId="{EC6DD737-6767-4892-B39E-9DAA87783429}" srcOrd="0" destOrd="0" presId="urn:microsoft.com/office/officeart/2005/8/layout/vList6"/>
    <dgm:cxn modelId="{4684165E-0615-47A1-B3E6-7BF6516C9D73}" type="presParOf" srcId="{E549DF70-1CC0-4EEA-BD6F-905D3417197F}" destId="{B2FD9558-081C-4504-82F6-16062C49029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0897FC-A242-4AC1-84FD-3D07E6FF1A16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46F995-5C46-4478-890F-B686001615C4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gradFill flip="none" rotWithShape="1">
          <a:gsLst>
            <a:gs pos="0">
              <a:schemeClr val="tx2">
                <a:lumMod val="20000"/>
                <a:lumOff val="80000"/>
                <a:shade val="30000"/>
                <a:satMod val="115000"/>
              </a:schemeClr>
            </a:gs>
            <a:gs pos="50000">
              <a:schemeClr val="tx2">
                <a:lumMod val="20000"/>
                <a:lumOff val="80000"/>
                <a:shade val="67500"/>
                <a:satMod val="115000"/>
              </a:schemeClr>
            </a:gs>
            <a:gs pos="100000">
              <a:schemeClr val="tx2">
                <a:lumMod val="20000"/>
                <a:lumOff val="80000"/>
                <a:shade val="100000"/>
                <a:satMod val="115000"/>
              </a:schemeClr>
            </a:gs>
          </a:gsLst>
          <a:lin ang="16200000" scaled="1"/>
          <a:tileRect/>
        </a:gradFill>
      </dgm:spPr>
      <dgm:t>
        <a:bodyPr/>
        <a:lstStyle/>
        <a:p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Единый налог на вмененный доход</a:t>
          </a:r>
        </a:p>
      </dgm:t>
    </dgm:pt>
    <dgm:pt modelId="{DAAAF393-1514-4E06-B1A5-A7B38B9BC1FF}" type="parTrans" cxnId="{B8A2054A-6639-4D49-B1BC-86164122FF62}">
      <dgm:prSet/>
      <dgm:spPr/>
      <dgm:t>
        <a:bodyPr/>
        <a:lstStyle/>
        <a:p>
          <a:endParaRPr lang="ru-RU"/>
        </a:p>
      </dgm:t>
    </dgm:pt>
    <dgm:pt modelId="{709A63DB-86D9-4026-B0DF-43A9109D73D8}" type="sibTrans" cxnId="{B8A2054A-6639-4D49-B1BC-86164122FF62}">
      <dgm:prSet/>
      <dgm:spPr/>
      <dgm:t>
        <a:bodyPr/>
        <a:lstStyle/>
        <a:p>
          <a:endParaRPr lang="ru-RU"/>
        </a:p>
      </dgm:t>
    </dgm:pt>
    <dgm:pt modelId="{AAF684DA-10CD-4D77-B01A-4C592E9446F5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1600" b="1" i="0" dirty="0"/>
            <a:t>Единый налог на вмененный доход </a:t>
          </a:r>
          <a:r>
            <a:rPr lang="ru-RU" sz="1600" i="0" dirty="0"/>
            <a:t>-  </a:t>
          </a:r>
          <a:r>
            <a:rPr lang="ru-RU" sz="1600" i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 субъектов малого и среднего бизнеса платежи в виде единого налога на вмененный доход, налогу, взимаемому в связи с применением упрощенной системе налогообложения</a:t>
          </a:r>
          <a:endParaRPr lang="ru-RU" sz="1600" i="0" dirty="0"/>
        </a:p>
      </dgm:t>
    </dgm:pt>
    <dgm:pt modelId="{7237ADD9-4E68-4CA2-9C56-3FA9D6B7EBEE}" type="parTrans" cxnId="{4DC5B28F-19F7-43CB-9740-D5DF9259BC7E}">
      <dgm:prSet/>
      <dgm:spPr/>
      <dgm:t>
        <a:bodyPr/>
        <a:lstStyle/>
        <a:p>
          <a:endParaRPr lang="ru-RU"/>
        </a:p>
      </dgm:t>
    </dgm:pt>
    <dgm:pt modelId="{2B1B3E06-66AF-4A33-85C7-50CC16D57D67}" type="sibTrans" cxnId="{4DC5B28F-19F7-43CB-9740-D5DF9259BC7E}">
      <dgm:prSet/>
      <dgm:spPr/>
      <dgm:t>
        <a:bodyPr/>
        <a:lstStyle/>
        <a:p>
          <a:endParaRPr lang="ru-RU"/>
        </a:p>
      </dgm:t>
    </dgm:pt>
    <dgm:pt modelId="{4A889481-A9B8-42A3-8C77-4DCBDABC5293}">
      <dgm:prSet phldrT="[Текст]"/>
      <dgm:spPr>
        <a:gradFill flip="none" rotWithShape="1">
          <a:gsLst>
            <a:gs pos="0">
              <a:srgbClr val="CCCCFF">
                <a:shade val="30000"/>
                <a:satMod val="115000"/>
              </a:srgbClr>
            </a:gs>
            <a:gs pos="50000">
              <a:srgbClr val="CCCCFF">
                <a:shade val="67500"/>
                <a:satMod val="115000"/>
              </a:srgbClr>
            </a:gs>
            <a:gs pos="100000">
              <a:srgbClr val="CCCCFF">
                <a:shade val="100000"/>
                <a:satMod val="115000"/>
              </a:srgbClr>
            </a:gs>
          </a:gsLst>
          <a:lin ang="16200000" scaled="1"/>
          <a:tileRect/>
        </a:gradFill>
      </dgm:spPr>
      <dgm:t>
        <a:bodyPr/>
        <a:lstStyle/>
        <a:p>
          <a:r>
            <a: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 Единый сельскохозяйственный налог</a:t>
          </a:r>
          <a:endParaRPr lang="ru-RU" dirty="0"/>
        </a:p>
      </dgm:t>
    </dgm:pt>
    <dgm:pt modelId="{86B6B5DF-8CCF-4281-B2EA-15331B683AEF}" type="parTrans" cxnId="{4CB07D72-E7EE-48BB-AC37-9D047A6C4AAE}">
      <dgm:prSet/>
      <dgm:spPr/>
      <dgm:t>
        <a:bodyPr/>
        <a:lstStyle/>
        <a:p>
          <a:endParaRPr lang="ru-RU"/>
        </a:p>
      </dgm:t>
    </dgm:pt>
    <dgm:pt modelId="{49288D9F-456A-49F5-91EC-4B552C71088D}" type="sibTrans" cxnId="{4CB07D72-E7EE-48BB-AC37-9D047A6C4AAE}">
      <dgm:prSet/>
      <dgm:spPr/>
      <dgm:t>
        <a:bodyPr/>
        <a:lstStyle/>
        <a:p>
          <a:endParaRPr lang="ru-RU"/>
        </a:p>
      </dgm:t>
    </dgm:pt>
    <dgm:pt modelId="{F1F51C7C-5F3C-4337-AA4E-D981EF097362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rgbClr val="CCCCFF"/>
        </a:solidFill>
      </dgm:spPr>
      <dgm:t>
        <a:bodyPr/>
        <a:lstStyle/>
        <a:p>
          <a:pPr algn="l"/>
          <a:r>
            <a:rPr lang="ru-RU" sz="1600" b="1" i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Единый сельскохозяйственный налог </a:t>
          </a:r>
          <a:r>
            <a:rPr lang="ru-RU" sz="1600" i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от сельхозпроизводителей, фермерских хозяйств и от предприятий реализующих сельхозпродукцию</a:t>
          </a:r>
          <a:endParaRPr lang="ru-RU" sz="1600" i="0" dirty="0"/>
        </a:p>
      </dgm:t>
    </dgm:pt>
    <dgm:pt modelId="{3F5BE1DF-6FCE-4893-9977-878E27056674}" type="parTrans" cxnId="{D7C26592-E62C-48CB-94D7-FA0FC3CF539E}">
      <dgm:prSet/>
      <dgm:spPr/>
      <dgm:t>
        <a:bodyPr/>
        <a:lstStyle/>
        <a:p>
          <a:endParaRPr lang="ru-RU"/>
        </a:p>
      </dgm:t>
    </dgm:pt>
    <dgm:pt modelId="{91729F26-0FF1-4421-8653-3AEB62087CC7}" type="sibTrans" cxnId="{D7C26592-E62C-48CB-94D7-FA0FC3CF539E}">
      <dgm:prSet/>
      <dgm:spPr/>
      <dgm:t>
        <a:bodyPr/>
        <a:lstStyle/>
        <a:p>
          <a:endParaRPr lang="ru-RU"/>
        </a:p>
      </dgm:t>
    </dgm:pt>
    <dgm:pt modelId="{C6B0E069-B736-48D4-9AC9-FB3899D82784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Государственная пошлина</a:t>
          </a:r>
        </a:p>
      </dgm:t>
    </dgm:pt>
    <dgm:pt modelId="{1B109B9F-5D67-4AAD-9EDE-1F95A1D4B452}" type="parTrans" cxnId="{FAF9DF1B-761C-4F48-8DDE-8DBAA18DF12B}">
      <dgm:prSet/>
      <dgm:spPr/>
      <dgm:t>
        <a:bodyPr/>
        <a:lstStyle/>
        <a:p>
          <a:endParaRPr lang="ru-RU"/>
        </a:p>
      </dgm:t>
    </dgm:pt>
    <dgm:pt modelId="{63315114-3802-460D-9A1C-F5E3C9477026}" type="sibTrans" cxnId="{FAF9DF1B-761C-4F48-8DDE-8DBAA18DF12B}">
      <dgm:prSet/>
      <dgm:spPr/>
      <dgm:t>
        <a:bodyPr/>
        <a:lstStyle/>
        <a:p>
          <a:endParaRPr lang="ru-RU"/>
        </a:p>
      </dgm:t>
    </dgm:pt>
    <dgm:pt modelId="{F9F92BAB-2E20-458B-8EA2-DCC4139B7D91}">
      <dgm:prSet/>
      <dgm:spPr>
        <a:solidFill>
          <a:schemeClr val="accent1">
            <a:lumMod val="60000"/>
            <a:lumOff val="40000"/>
            <a:alpha val="90000"/>
          </a:schemeClr>
        </a:solidFill>
        <a:ln>
          <a:solidFill>
            <a:schemeClr val="accent2">
              <a:lumMod val="60000"/>
              <a:lumOff val="40000"/>
              <a:alpha val="90000"/>
            </a:schemeClr>
          </a:solidFill>
        </a:ln>
      </dgm:spPr>
      <dgm:t>
        <a:bodyPr/>
        <a:lstStyle/>
        <a:p>
          <a:endParaRPr lang="ru-RU" sz="1000" i="0" dirty="0"/>
        </a:p>
      </dgm:t>
    </dgm:pt>
    <dgm:pt modelId="{3B3D986C-20A9-41B2-946F-CEFC04868849}" type="parTrans" cxnId="{0CE38C63-18FC-4916-98CC-1DB850B8C506}">
      <dgm:prSet/>
      <dgm:spPr/>
      <dgm:t>
        <a:bodyPr/>
        <a:lstStyle/>
        <a:p>
          <a:endParaRPr lang="ru-RU"/>
        </a:p>
      </dgm:t>
    </dgm:pt>
    <dgm:pt modelId="{A68C34FE-B772-4176-B07C-93087A920657}" type="sibTrans" cxnId="{0CE38C63-18FC-4916-98CC-1DB850B8C506}">
      <dgm:prSet/>
      <dgm:spPr/>
      <dgm:t>
        <a:bodyPr/>
        <a:lstStyle/>
        <a:p>
          <a:endParaRPr lang="ru-RU"/>
        </a:p>
      </dgm:t>
    </dgm:pt>
    <dgm:pt modelId="{D23054EB-B515-43E0-B9C1-4E4702B5C02A}">
      <dgm:prSet custT="1"/>
      <dgm:spPr>
        <a:solidFill>
          <a:schemeClr val="accent1">
            <a:lumMod val="60000"/>
            <a:lumOff val="40000"/>
            <a:alpha val="90000"/>
          </a:schemeClr>
        </a:solidFill>
        <a:ln>
          <a:solidFill>
            <a:schemeClr val="accent2">
              <a:lumMod val="60000"/>
              <a:lumOff val="40000"/>
              <a:alpha val="90000"/>
            </a:schemeClr>
          </a:solidFill>
        </a:ln>
      </dgm:spPr>
      <dgm:t>
        <a:bodyPr/>
        <a:lstStyle/>
        <a:p>
          <a:r>
            <a:rPr lang="ru-RU" sz="1100" b="1" i="0" dirty="0"/>
            <a:t>Государственная пошлина </a:t>
          </a:r>
          <a:r>
            <a:rPr lang="ru-RU" sz="1100" b="0" i="0" dirty="0"/>
            <a:t>- это сбор, взимаемый с лиц при их обращении в государственные органы, органы местного самоуправления, иные органы и (или) к должностным лицам, которые уполномочены в соответствии с законодательными актами Российской Федерации, законодательными актами субъектов Российской Федерации и нормативными правовыми актами органов местного самоуправления, за совершением в отношении этих лиц юридически значимых действий, предусмотренных настоящей главой, за исключением действий, совершаемых консульскими учреждениями Российской Федерации</a:t>
          </a:r>
          <a:r>
            <a:rPr lang="ru-RU" sz="1000" b="0" i="0" dirty="0"/>
            <a:t>.</a:t>
          </a:r>
          <a:endParaRPr lang="ru-RU" sz="1000" i="0" dirty="0"/>
        </a:p>
      </dgm:t>
    </dgm:pt>
    <dgm:pt modelId="{22DC19B4-337E-4523-9932-6C8FF94573B0}" type="parTrans" cxnId="{830FFC33-932C-4F85-8E6F-9838278B24BF}">
      <dgm:prSet/>
      <dgm:spPr/>
      <dgm:t>
        <a:bodyPr/>
        <a:lstStyle/>
        <a:p>
          <a:endParaRPr lang="ru-RU"/>
        </a:p>
      </dgm:t>
    </dgm:pt>
    <dgm:pt modelId="{2E1C20FA-BE09-464F-A68E-5EED907782A4}" type="sibTrans" cxnId="{830FFC33-932C-4F85-8E6F-9838278B24BF}">
      <dgm:prSet/>
      <dgm:spPr/>
      <dgm:t>
        <a:bodyPr/>
        <a:lstStyle/>
        <a:p>
          <a:endParaRPr lang="ru-RU"/>
        </a:p>
      </dgm:t>
    </dgm:pt>
    <dgm:pt modelId="{006EB003-63CC-4A33-AD7B-E606339312B3}" type="pres">
      <dgm:prSet presAssocID="{E60897FC-A242-4AC1-84FD-3D07E6FF1A1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093FA97-2801-40A7-81B8-A08A5CC6E936}" type="pres">
      <dgm:prSet presAssocID="{F546F995-5C46-4478-890F-B686001615C4}" presName="linNode" presStyleCnt="0"/>
      <dgm:spPr/>
    </dgm:pt>
    <dgm:pt modelId="{AA17CE17-AE7A-4017-A840-94A72B1EDD12}" type="pres">
      <dgm:prSet presAssocID="{F546F995-5C46-4478-890F-B686001615C4}" presName="parentShp" presStyleLbl="node1" presStyleIdx="0" presStyleCnt="3" custScaleX="76966" custScaleY="44330" custLinFactNeighborX="-9774" custLinFactNeighborY="-17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94A251-E821-45CD-A7B6-3298AB4BDFDE}" type="pres">
      <dgm:prSet presAssocID="{F546F995-5C46-4478-890F-B686001615C4}" presName="childShp" presStyleLbl="bgAccFollowNode1" presStyleIdx="0" presStyleCnt="3" custScaleX="103998" custScaleY="45562" custLinFactNeighborX="-12235" custLinFactNeighborY="-173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24D9B7-EA97-4B6E-BBD0-F126ACFC3344}" type="pres">
      <dgm:prSet presAssocID="{709A63DB-86D9-4026-B0DF-43A9109D73D8}" presName="spacing" presStyleCnt="0"/>
      <dgm:spPr/>
    </dgm:pt>
    <dgm:pt modelId="{BEA50143-EAB3-46DE-9915-CDB8E6346CC6}" type="pres">
      <dgm:prSet presAssocID="{4A889481-A9B8-42A3-8C77-4DCBDABC5293}" presName="linNode" presStyleCnt="0"/>
      <dgm:spPr/>
    </dgm:pt>
    <dgm:pt modelId="{9AB9B19F-2DC6-4552-8113-8B9A088F012A}" type="pres">
      <dgm:prSet presAssocID="{4A889481-A9B8-42A3-8C77-4DCBDABC5293}" presName="parentShp" presStyleLbl="node1" presStyleIdx="1" presStyleCnt="3" custScaleX="78364" custScaleY="46821" custLinFactNeighborX="-2542" custLinFactNeighborY="-19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42857D-E071-4572-9CE6-79E4AA7828E7}" type="pres">
      <dgm:prSet presAssocID="{4A889481-A9B8-42A3-8C77-4DCBDABC5293}" presName="childShp" presStyleLbl="bgAccFollowNode1" presStyleIdx="1" presStyleCnt="3" custScaleX="109340" custScaleY="54694" custLinFactNeighborX="-5771" custLinFactNeighborY="-4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D2A73D-5468-4E20-AAF1-97A2BE20EDF1}" type="pres">
      <dgm:prSet presAssocID="{49288D9F-456A-49F5-91EC-4B552C71088D}" presName="spacing" presStyleCnt="0"/>
      <dgm:spPr/>
    </dgm:pt>
    <dgm:pt modelId="{E549DF70-1CC0-4EEA-BD6F-905D3417197F}" type="pres">
      <dgm:prSet presAssocID="{C6B0E069-B736-48D4-9AC9-FB3899D82784}" presName="linNode" presStyleCnt="0"/>
      <dgm:spPr/>
    </dgm:pt>
    <dgm:pt modelId="{EC6DD737-6767-4892-B39E-9DAA87783429}" type="pres">
      <dgm:prSet presAssocID="{C6B0E069-B736-48D4-9AC9-FB3899D82784}" presName="parentShp" presStyleLbl="node1" presStyleIdx="2" presStyleCnt="3" custScaleX="80594" custScaleY="49793" custLinFactNeighborX="-4084" custLinFactNeighborY="-31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FD9558-081C-4504-82F6-16062C490296}" type="pres">
      <dgm:prSet presAssocID="{C6B0E069-B736-48D4-9AC9-FB3899D82784}" presName="childShp" presStyleLbl="bgAccFollowNode1" presStyleIdx="2" presStyleCnt="3" custScaleX="110508" custScaleY="58605" custLinFactNeighborX="-2040" custLinFactNeighborY="-11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C5B28F-19F7-43CB-9740-D5DF9259BC7E}" srcId="{F546F995-5C46-4478-890F-B686001615C4}" destId="{AAF684DA-10CD-4D77-B01A-4C592E9446F5}" srcOrd="0" destOrd="0" parTransId="{7237ADD9-4E68-4CA2-9C56-3FA9D6B7EBEE}" sibTransId="{2B1B3E06-66AF-4A33-85C7-50CC16D57D67}"/>
    <dgm:cxn modelId="{4CB07D72-E7EE-48BB-AC37-9D047A6C4AAE}" srcId="{E60897FC-A242-4AC1-84FD-3D07E6FF1A16}" destId="{4A889481-A9B8-42A3-8C77-4DCBDABC5293}" srcOrd="1" destOrd="0" parTransId="{86B6B5DF-8CCF-4281-B2EA-15331B683AEF}" sibTransId="{49288D9F-456A-49F5-91EC-4B552C71088D}"/>
    <dgm:cxn modelId="{577BE6C4-5B0B-474C-9BFF-7956FD0CCC98}" type="presOf" srcId="{4A889481-A9B8-42A3-8C77-4DCBDABC5293}" destId="{9AB9B19F-2DC6-4552-8113-8B9A088F012A}" srcOrd="0" destOrd="0" presId="urn:microsoft.com/office/officeart/2005/8/layout/vList6"/>
    <dgm:cxn modelId="{45FB4278-588E-44CC-8BBB-64F45F183EF9}" type="presOf" srcId="{D23054EB-B515-43E0-B9C1-4E4702B5C02A}" destId="{B2FD9558-081C-4504-82F6-16062C490296}" srcOrd="0" destOrd="0" presId="urn:microsoft.com/office/officeart/2005/8/layout/vList6"/>
    <dgm:cxn modelId="{3C731CAE-0748-4AA0-ACC4-9371CB6E5EE4}" type="presOf" srcId="{F9F92BAB-2E20-458B-8EA2-DCC4139B7D91}" destId="{B2FD9558-081C-4504-82F6-16062C490296}" srcOrd="0" destOrd="1" presId="urn:microsoft.com/office/officeart/2005/8/layout/vList6"/>
    <dgm:cxn modelId="{B8A2054A-6639-4D49-B1BC-86164122FF62}" srcId="{E60897FC-A242-4AC1-84FD-3D07E6FF1A16}" destId="{F546F995-5C46-4478-890F-B686001615C4}" srcOrd="0" destOrd="0" parTransId="{DAAAF393-1514-4E06-B1A5-A7B38B9BC1FF}" sibTransId="{709A63DB-86D9-4026-B0DF-43A9109D73D8}"/>
    <dgm:cxn modelId="{AF79BF70-120E-40E5-A68A-D4AE025CB7D5}" type="presOf" srcId="{F546F995-5C46-4478-890F-B686001615C4}" destId="{AA17CE17-AE7A-4017-A840-94A72B1EDD12}" srcOrd="0" destOrd="0" presId="urn:microsoft.com/office/officeart/2005/8/layout/vList6"/>
    <dgm:cxn modelId="{830FFC33-932C-4F85-8E6F-9838278B24BF}" srcId="{C6B0E069-B736-48D4-9AC9-FB3899D82784}" destId="{D23054EB-B515-43E0-B9C1-4E4702B5C02A}" srcOrd="0" destOrd="0" parTransId="{22DC19B4-337E-4523-9932-6C8FF94573B0}" sibTransId="{2E1C20FA-BE09-464F-A68E-5EED907782A4}"/>
    <dgm:cxn modelId="{589F6A33-2052-4EDF-A865-18D6EBF21794}" type="presOf" srcId="{F1F51C7C-5F3C-4337-AA4E-D981EF097362}" destId="{2C42857D-E071-4572-9CE6-79E4AA7828E7}" srcOrd="0" destOrd="0" presId="urn:microsoft.com/office/officeart/2005/8/layout/vList6"/>
    <dgm:cxn modelId="{0CE38C63-18FC-4916-98CC-1DB850B8C506}" srcId="{C6B0E069-B736-48D4-9AC9-FB3899D82784}" destId="{F9F92BAB-2E20-458B-8EA2-DCC4139B7D91}" srcOrd="1" destOrd="0" parTransId="{3B3D986C-20A9-41B2-946F-CEFC04868849}" sibTransId="{A68C34FE-B772-4176-B07C-93087A920657}"/>
    <dgm:cxn modelId="{D7C26592-E62C-48CB-94D7-FA0FC3CF539E}" srcId="{4A889481-A9B8-42A3-8C77-4DCBDABC5293}" destId="{F1F51C7C-5F3C-4337-AA4E-D981EF097362}" srcOrd="0" destOrd="0" parTransId="{3F5BE1DF-6FCE-4893-9977-878E27056674}" sibTransId="{91729F26-0FF1-4421-8653-3AEB62087CC7}"/>
    <dgm:cxn modelId="{C81A0098-EBF0-4306-8F0E-A4F175958E7F}" type="presOf" srcId="{E60897FC-A242-4AC1-84FD-3D07E6FF1A16}" destId="{006EB003-63CC-4A33-AD7B-E606339312B3}" srcOrd="0" destOrd="0" presId="urn:microsoft.com/office/officeart/2005/8/layout/vList6"/>
    <dgm:cxn modelId="{0C31915E-3FF5-48F7-8EEB-0910E1E6C28A}" type="presOf" srcId="{AAF684DA-10CD-4D77-B01A-4C592E9446F5}" destId="{EA94A251-E821-45CD-A7B6-3298AB4BDFDE}" srcOrd="0" destOrd="0" presId="urn:microsoft.com/office/officeart/2005/8/layout/vList6"/>
    <dgm:cxn modelId="{FAAFA475-844F-451D-921D-CCD275DFA144}" type="presOf" srcId="{C6B0E069-B736-48D4-9AC9-FB3899D82784}" destId="{EC6DD737-6767-4892-B39E-9DAA87783429}" srcOrd="0" destOrd="0" presId="urn:microsoft.com/office/officeart/2005/8/layout/vList6"/>
    <dgm:cxn modelId="{FAF9DF1B-761C-4F48-8DDE-8DBAA18DF12B}" srcId="{E60897FC-A242-4AC1-84FD-3D07E6FF1A16}" destId="{C6B0E069-B736-48D4-9AC9-FB3899D82784}" srcOrd="2" destOrd="0" parTransId="{1B109B9F-5D67-4AAD-9EDE-1F95A1D4B452}" sibTransId="{63315114-3802-460D-9A1C-F5E3C9477026}"/>
    <dgm:cxn modelId="{77FCE894-75C1-487E-BEED-A638D7841255}" type="presParOf" srcId="{006EB003-63CC-4A33-AD7B-E606339312B3}" destId="{A093FA97-2801-40A7-81B8-A08A5CC6E936}" srcOrd="0" destOrd="0" presId="urn:microsoft.com/office/officeart/2005/8/layout/vList6"/>
    <dgm:cxn modelId="{30001C06-B9E3-4CB1-B3FA-C0E90DACC997}" type="presParOf" srcId="{A093FA97-2801-40A7-81B8-A08A5CC6E936}" destId="{AA17CE17-AE7A-4017-A840-94A72B1EDD12}" srcOrd="0" destOrd="0" presId="urn:microsoft.com/office/officeart/2005/8/layout/vList6"/>
    <dgm:cxn modelId="{2BAD88CC-83EA-496C-90A2-3453E424A992}" type="presParOf" srcId="{A093FA97-2801-40A7-81B8-A08A5CC6E936}" destId="{EA94A251-E821-45CD-A7B6-3298AB4BDFDE}" srcOrd="1" destOrd="0" presId="urn:microsoft.com/office/officeart/2005/8/layout/vList6"/>
    <dgm:cxn modelId="{F0C41A6B-49C8-4767-9EF8-E8C1A569D197}" type="presParOf" srcId="{006EB003-63CC-4A33-AD7B-E606339312B3}" destId="{2F24D9B7-EA97-4B6E-BBD0-F126ACFC3344}" srcOrd="1" destOrd="0" presId="urn:microsoft.com/office/officeart/2005/8/layout/vList6"/>
    <dgm:cxn modelId="{4303E51D-CC42-48A3-98B9-A31B9596C869}" type="presParOf" srcId="{006EB003-63CC-4A33-AD7B-E606339312B3}" destId="{BEA50143-EAB3-46DE-9915-CDB8E6346CC6}" srcOrd="2" destOrd="0" presId="urn:microsoft.com/office/officeart/2005/8/layout/vList6"/>
    <dgm:cxn modelId="{3AF49D0B-A2A8-470B-AC94-3C6C90918BF4}" type="presParOf" srcId="{BEA50143-EAB3-46DE-9915-CDB8E6346CC6}" destId="{9AB9B19F-2DC6-4552-8113-8B9A088F012A}" srcOrd="0" destOrd="0" presId="urn:microsoft.com/office/officeart/2005/8/layout/vList6"/>
    <dgm:cxn modelId="{897A8AE9-4F31-47A0-BA4D-E80A70B02787}" type="presParOf" srcId="{BEA50143-EAB3-46DE-9915-CDB8E6346CC6}" destId="{2C42857D-E071-4572-9CE6-79E4AA7828E7}" srcOrd="1" destOrd="0" presId="urn:microsoft.com/office/officeart/2005/8/layout/vList6"/>
    <dgm:cxn modelId="{D8B913C8-A0E1-4A9D-80EB-68D01BCE206C}" type="presParOf" srcId="{006EB003-63CC-4A33-AD7B-E606339312B3}" destId="{6AD2A73D-5468-4E20-AAF1-97A2BE20EDF1}" srcOrd="3" destOrd="0" presId="urn:microsoft.com/office/officeart/2005/8/layout/vList6"/>
    <dgm:cxn modelId="{43D3D343-6102-460C-91F2-99A5EC154184}" type="presParOf" srcId="{006EB003-63CC-4A33-AD7B-E606339312B3}" destId="{E549DF70-1CC0-4EEA-BD6F-905D3417197F}" srcOrd="4" destOrd="0" presId="urn:microsoft.com/office/officeart/2005/8/layout/vList6"/>
    <dgm:cxn modelId="{EDEA22E4-4E6A-4FBD-A791-A24C20BEF065}" type="presParOf" srcId="{E549DF70-1CC0-4EEA-BD6F-905D3417197F}" destId="{EC6DD737-6767-4892-B39E-9DAA87783429}" srcOrd="0" destOrd="0" presId="urn:microsoft.com/office/officeart/2005/8/layout/vList6"/>
    <dgm:cxn modelId="{4684165E-0615-47A1-B3E6-7BF6516C9D73}" type="presParOf" srcId="{E549DF70-1CC0-4EEA-BD6F-905D3417197F}" destId="{B2FD9558-081C-4504-82F6-16062C49029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97BE4F7-931D-483A-A672-9AFDC290FB25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4681CB-1817-491B-98DF-DC95F10667B2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Доходы от использования имущества, находящегося в государственной и муниципальной собственности</a:t>
          </a:r>
          <a:endParaRPr lang="ru-RU" dirty="0"/>
        </a:p>
      </dgm:t>
    </dgm:pt>
    <dgm:pt modelId="{A8962BEE-85A5-4BC7-B3CA-A3A1900DCB5B}" type="parTrans" cxnId="{888C71B2-5D64-465A-9DD6-62A3CD66F9ED}">
      <dgm:prSet/>
      <dgm:spPr/>
      <dgm:t>
        <a:bodyPr/>
        <a:lstStyle/>
        <a:p>
          <a:endParaRPr lang="ru-RU"/>
        </a:p>
      </dgm:t>
    </dgm:pt>
    <dgm:pt modelId="{F5FDEE86-997C-4E80-9159-3D8A9803B288}" type="sibTrans" cxnId="{888C71B2-5D64-465A-9DD6-62A3CD66F9ED}">
      <dgm:prSet/>
      <dgm:spPr/>
      <dgm:t>
        <a:bodyPr/>
        <a:lstStyle/>
        <a:p>
          <a:endParaRPr lang="ru-RU"/>
        </a:p>
      </dgm:t>
    </dgm:pt>
    <dgm:pt modelId="{F2CAD121-0A37-439E-BB34-92E9F491E736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Доходы от оказания платных услуг (работ) и компенсации затрат государства</a:t>
          </a:r>
          <a:endParaRPr lang="ru-RU" i="0" dirty="0"/>
        </a:p>
      </dgm:t>
    </dgm:pt>
    <dgm:pt modelId="{E8B4DF09-427B-4F61-9E57-DE0A63E1B972}" type="parTrans" cxnId="{A1EFE08C-A808-4E14-BDAE-5FF010AD6E4D}">
      <dgm:prSet/>
      <dgm:spPr/>
      <dgm:t>
        <a:bodyPr/>
        <a:lstStyle/>
        <a:p>
          <a:endParaRPr lang="ru-RU"/>
        </a:p>
      </dgm:t>
    </dgm:pt>
    <dgm:pt modelId="{AC536804-7FEF-4DC6-A9D1-C64A9B0D2B36}" type="sibTrans" cxnId="{A1EFE08C-A808-4E14-BDAE-5FF010AD6E4D}">
      <dgm:prSet/>
      <dgm:spPr/>
      <dgm:t>
        <a:bodyPr/>
        <a:lstStyle/>
        <a:p>
          <a:endParaRPr lang="ru-RU"/>
        </a:p>
      </dgm:t>
    </dgm:pt>
    <dgm:pt modelId="{9A9ABFC0-6F2A-4337-AC7F-F054BBA3F723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Прочие доходы от оказания платных услуг (работ) получателями средств бюджетов муниципальных районов</a:t>
          </a:r>
          <a:endParaRPr lang="ru-RU" sz="1400" dirty="0"/>
        </a:p>
      </dgm:t>
    </dgm:pt>
    <dgm:pt modelId="{194AEB49-5208-49F6-8AEF-AA39AFCA7A7E}" type="parTrans" cxnId="{15BC7174-8156-437E-A7B1-F054081EC16A}">
      <dgm:prSet/>
      <dgm:spPr/>
      <dgm:t>
        <a:bodyPr/>
        <a:lstStyle/>
        <a:p>
          <a:endParaRPr lang="ru-RU"/>
        </a:p>
      </dgm:t>
    </dgm:pt>
    <dgm:pt modelId="{3E231EAF-7E3D-46A9-A690-2EC32955180F}" type="sibTrans" cxnId="{15BC7174-8156-437E-A7B1-F054081EC16A}">
      <dgm:prSet/>
      <dgm:spPr/>
      <dgm:t>
        <a:bodyPr/>
        <a:lstStyle/>
        <a:p>
          <a:endParaRPr lang="ru-RU"/>
        </a:p>
      </dgm:t>
    </dgm:pt>
    <dgm:pt modelId="{E9B2384E-5AF1-46E2-BA1D-0EC9AFF12603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i="0" dirty="0"/>
            <a:t>доходы  получаемые в виде арендной платы за земельные участки, государственная собственность на которые не разграничена и которые расположены в границах сельских поселений и межселенных территорий муниципальных районов, а также средства от продажи права на заключение договоров аренды указанных земельных участков</a:t>
          </a:r>
        </a:p>
      </dgm:t>
    </dgm:pt>
    <dgm:pt modelId="{B4CBB2FD-1342-4A19-B7A1-97AF12CF2D84}" type="parTrans" cxnId="{74AE15E8-DD64-4711-A15A-A3363B78C1F8}">
      <dgm:prSet/>
      <dgm:spPr/>
      <dgm:t>
        <a:bodyPr/>
        <a:lstStyle/>
        <a:p>
          <a:endParaRPr lang="ru-RU"/>
        </a:p>
      </dgm:t>
    </dgm:pt>
    <dgm:pt modelId="{33B7B0D5-2366-41B3-82EB-B1FB74F2C4BF}" type="sibTrans" cxnId="{74AE15E8-DD64-4711-A15A-A3363B78C1F8}">
      <dgm:prSet/>
      <dgm:spPr/>
      <dgm:t>
        <a:bodyPr/>
        <a:lstStyle/>
        <a:p>
          <a:endParaRPr lang="ru-RU"/>
        </a:p>
      </dgm:t>
    </dgm:pt>
    <dgm:pt modelId="{DBDCD393-30A5-4B0B-8875-F7120765EF88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i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доходы от сдачи в аренду имущества, находящегося в оперативном управлении органов управления муниципальных районов и созданных ими учреждений (за исключением имущества муниципальных бюджетных и автономных учреждений</a:t>
          </a:r>
          <a:r>
            <a:rPr lang="ru-RU" sz="900" i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ru-RU" sz="900" i="0" dirty="0"/>
        </a:p>
      </dgm:t>
    </dgm:pt>
    <dgm:pt modelId="{809317EF-0B68-43C2-A4DF-B6A069AC7A81}" type="parTrans" cxnId="{8F2527B4-128A-4F43-8D52-DEAE136E42E6}">
      <dgm:prSet/>
      <dgm:spPr/>
      <dgm:t>
        <a:bodyPr/>
        <a:lstStyle/>
        <a:p>
          <a:endParaRPr lang="ru-RU"/>
        </a:p>
      </dgm:t>
    </dgm:pt>
    <dgm:pt modelId="{34878565-199C-4EAA-82ED-63330652788F}" type="sibTrans" cxnId="{8F2527B4-128A-4F43-8D52-DEAE136E42E6}">
      <dgm:prSet/>
      <dgm:spPr/>
      <dgm:t>
        <a:bodyPr/>
        <a:lstStyle/>
        <a:p>
          <a:endParaRPr lang="ru-RU"/>
        </a:p>
      </dgm:t>
    </dgm:pt>
    <dgm:pt modelId="{A0BA210B-03EE-44AB-95C2-0A843E4B5207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Доходы от продажи материальных и нематериальных активов</a:t>
          </a:r>
          <a:endParaRPr lang="ru-RU" i="0" dirty="0"/>
        </a:p>
      </dgm:t>
    </dgm:pt>
    <dgm:pt modelId="{14D936E5-9C67-48DA-912D-F71E1B5F3674}" type="parTrans" cxnId="{73E31351-EA54-4297-A43D-BE32E7E8A1A6}">
      <dgm:prSet/>
      <dgm:spPr/>
      <dgm:t>
        <a:bodyPr/>
        <a:lstStyle/>
        <a:p>
          <a:endParaRPr lang="ru-RU"/>
        </a:p>
      </dgm:t>
    </dgm:pt>
    <dgm:pt modelId="{7CC59244-A5A0-4EE9-8EC2-7FECF2D6E655}" type="sibTrans" cxnId="{73E31351-EA54-4297-A43D-BE32E7E8A1A6}">
      <dgm:prSet/>
      <dgm:spPr/>
      <dgm:t>
        <a:bodyPr/>
        <a:lstStyle/>
        <a:p>
          <a:endParaRPr lang="ru-RU"/>
        </a:p>
      </dgm:t>
    </dgm:pt>
    <dgm:pt modelId="{B049D317-76DE-439E-9E6B-C8EFD7BFB42C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Платежи при пользовании природными ресурсами</a:t>
          </a:r>
        </a:p>
      </dgm:t>
    </dgm:pt>
    <dgm:pt modelId="{762EFCB9-30F3-4E69-AAFF-84BDEA05746A}" type="parTrans" cxnId="{E7A98B60-EC4B-42CB-AC10-9D6FE78A4DA9}">
      <dgm:prSet/>
      <dgm:spPr/>
      <dgm:t>
        <a:bodyPr/>
        <a:lstStyle/>
        <a:p>
          <a:endParaRPr lang="ru-RU"/>
        </a:p>
      </dgm:t>
    </dgm:pt>
    <dgm:pt modelId="{52D8BB0F-4082-408C-A7EC-7FC5E6D650FC}" type="sibTrans" cxnId="{E7A98B60-EC4B-42CB-AC10-9D6FE78A4DA9}">
      <dgm:prSet/>
      <dgm:spPr/>
      <dgm:t>
        <a:bodyPr/>
        <a:lstStyle/>
        <a:p>
          <a:endParaRPr lang="ru-RU"/>
        </a:p>
      </dgm:t>
    </dgm:pt>
    <dgm:pt modelId="{6CC14E4F-61BD-47AB-8C92-ABAA1565768D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Платежи при пользовании природными ресурсами</a:t>
          </a:r>
          <a:endParaRPr lang="ru-RU" sz="1400" dirty="0"/>
        </a:p>
      </dgm:t>
    </dgm:pt>
    <dgm:pt modelId="{5C18FA03-7A92-4CC1-A2AB-30B9F33EF2D4}" type="parTrans" cxnId="{95A90C62-D356-46F3-AAD4-32C354974F14}">
      <dgm:prSet/>
      <dgm:spPr/>
      <dgm:t>
        <a:bodyPr/>
        <a:lstStyle/>
        <a:p>
          <a:endParaRPr lang="ru-RU"/>
        </a:p>
      </dgm:t>
    </dgm:pt>
    <dgm:pt modelId="{E4DD80C3-7A94-4C22-81F4-1DBD8C11A592}" type="sibTrans" cxnId="{95A90C62-D356-46F3-AAD4-32C354974F14}">
      <dgm:prSet/>
      <dgm:spPr/>
      <dgm:t>
        <a:bodyPr/>
        <a:lstStyle/>
        <a:p>
          <a:endParaRPr lang="ru-RU"/>
        </a:p>
      </dgm:t>
    </dgm:pt>
    <dgm:pt modelId="{E627D364-65E4-4D5F-B13E-06D2BB9E5C80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sz="1000" dirty="0"/>
        </a:p>
      </dgm:t>
    </dgm:pt>
    <dgm:pt modelId="{8BEA9891-329E-4E58-AC8A-D03D17090F28}" type="parTrans" cxnId="{BB64F5B7-B2D3-49A6-9110-2B6858294FFA}">
      <dgm:prSet/>
      <dgm:spPr/>
      <dgm:t>
        <a:bodyPr/>
        <a:lstStyle/>
        <a:p>
          <a:endParaRPr lang="ru-RU"/>
        </a:p>
      </dgm:t>
    </dgm:pt>
    <dgm:pt modelId="{05830C5C-FCA0-4A5D-ADDF-11852163BFC8}" type="sibTrans" cxnId="{BB64F5B7-B2D3-49A6-9110-2B6858294FFA}">
      <dgm:prSet/>
      <dgm:spPr/>
      <dgm:t>
        <a:bodyPr/>
        <a:lstStyle/>
        <a:p>
          <a:endParaRPr lang="ru-RU"/>
        </a:p>
      </dgm:t>
    </dgm:pt>
    <dgm:pt modelId="{CA9ABC42-4ED9-4143-B56D-606866B162BC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Доходы от продажи земельных участков, государственная собственность на которые не разграничена и которые расположены в границах сельских поселений и межселенных территорий муниципальных районов</a:t>
          </a:r>
          <a:endParaRPr lang="ru-RU" sz="1400" dirty="0"/>
        </a:p>
      </dgm:t>
    </dgm:pt>
    <dgm:pt modelId="{4A4DC1E8-A195-4126-B7A8-159CF6C4DD1F}" type="parTrans" cxnId="{71DEE694-5E87-4ADC-A5C4-A010A367496D}">
      <dgm:prSet/>
      <dgm:spPr/>
      <dgm:t>
        <a:bodyPr/>
        <a:lstStyle/>
        <a:p>
          <a:endParaRPr lang="ru-RU"/>
        </a:p>
      </dgm:t>
    </dgm:pt>
    <dgm:pt modelId="{CB536E8A-25F4-4F1C-82C3-AE52C7354432}" type="sibTrans" cxnId="{71DEE694-5E87-4ADC-A5C4-A010A367496D}">
      <dgm:prSet/>
      <dgm:spPr/>
      <dgm:t>
        <a:bodyPr/>
        <a:lstStyle/>
        <a:p>
          <a:endParaRPr lang="ru-RU"/>
        </a:p>
      </dgm:t>
    </dgm:pt>
    <dgm:pt modelId="{11A81663-51F3-4358-AE79-259DF9348AB0}" type="pres">
      <dgm:prSet presAssocID="{D97BE4F7-931D-483A-A672-9AFDC290FB2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FE3A2E8-7FA9-4CB9-A07B-9CCEF34F866E}" type="pres">
      <dgm:prSet presAssocID="{7B4681CB-1817-491B-98DF-DC95F10667B2}" presName="linNode" presStyleCnt="0"/>
      <dgm:spPr/>
    </dgm:pt>
    <dgm:pt modelId="{2DFCB767-21C7-4236-B7B4-9CED49F98EE7}" type="pres">
      <dgm:prSet presAssocID="{7B4681CB-1817-491B-98DF-DC95F10667B2}" presName="parentShp" presStyleLbl="node1" presStyleIdx="0" presStyleCnt="4" custScaleX="86895" custScaleY="167684" custLinFactNeighborX="-5900" custLinFactNeighborY="14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BD99F4-BC58-4350-95A4-CE93E41E099E}" type="pres">
      <dgm:prSet presAssocID="{7B4681CB-1817-491B-98DF-DC95F10667B2}" presName="childShp" presStyleLbl="bgAccFollowNode1" presStyleIdx="0" presStyleCnt="4" custScaleX="108738" custScaleY="295557" custLinFactNeighborX="25" custLinFactNeighborY="147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D20A10-2CE7-459B-AC96-0D4566A61F72}" type="pres">
      <dgm:prSet presAssocID="{F5FDEE86-997C-4E80-9159-3D8A9803B288}" presName="spacing" presStyleCnt="0"/>
      <dgm:spPr/>
    </dgm:pt>
    <dgm:pt modelId="{AD944D68-99E4-4512-9C3C-B7A1BD8A1EA4}" type="pres">
      <dgm:prSet presAssocID="{F2CAD121-0A37-439E-BB34-92E9F491E736}" presName="linNode" presStyleCnt="0"/>
      <dgm:spPr/>
    </dgm:pt>
    <dgm:pt modelId="{B3804B61-AD5F-4CB2-A934-6EBCE33E7944}" type="pres">
      <dgm:prSet presAssocID="{F2CAD121-0A37-439E-BB34-92E9F491E736}" presName="parentShp" presStyleLbl="node1" presStyleIdx="1" presStyleCnt="4" custScaleX="104347" custLinFactNeighborX="-1449" custLinFactNeighborY="-26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BDBEAB-55DB-4352-9AEE-546766411336}" type="pres">
      <dgm:prSet presAssocID="{F2CAD121-0A37-439E-BB34-92E9F491E736}" presName="childShp" presStyleLbl="bgAccFollowNode1" presStyleIdx="1" presStyleCnt="4" custScaleX="942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6B5647-E91D-40BB-8760-216DD1D544D5}" type="pres">
      <dgm:prSet presAssocID="{AC536804-7FEF-4DC6-A9D1-C64A9B0D2B36}" presName="spacing" presStyleCnt="0"/>
      <dgm:spPr/>
    </dgm:pt>
    <dgm:pt modelId="{1F226B27-783E-4E03-8D1A-E02099FC3A6D}" type="pres">
      <dgm:prSet presAssocID="{B049D317-76DE-439E-9E6B-C8EFD7BFB42C}" presName="linNode" presStyleCnt="0"/>
      <dgm:spPr/>
    </dgm:pt>
    <dgm:pt modelId="{07225D88-79EC-46F7-BD9F-408560DCDA13}" type="pres">
      <dgm:prSet presAssocID="{B049D317-76DE-439E-9E6B-C8EFD7BFB42C}" presName="parent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58102A-39F5-4DBA-9903-BD9EFE9EF016}" type="pres">
      <dgm:prSet presAssocID="{B049D317-76DE-439E-9E6B-C8EFD7BFB42C}" presName="childShp" presStyleLbl="bgAccFollowNode1" presStyleIdx="2" presStyleCnt="4" custScaleY="55143" custLinFactNeighborX="0" custLinFactNeighborY="47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93608B-0161-4CF4-8948-F50481792EE6}" type="pres">
      <dgm:prSet presAssocID="{52D8BB0F-4082-408C-A7EC-7FC5E6D650FC}" presName="spacing" presStyleCnt="0"/>
      <dgm:spPr/>
    </dgm:pt>
    <dgm:pt modelId="{0A91D052-A8BC-41B6-99A2-5B4290FF6DA7}" type="pres">
      <dgm:prSet presAssocID="{A0BA210B-03EE-44AB-95C2-0A843E4B5207}" presName="linNode" presStyleCnt="0"/>
      <dgm:spPr/>
    </dgm:pt>
    <dgm:pt modelId="{612E9E70-8A97-43E0-8780-63228C1F02FE}" type="pres">
      <dgm:prSet presAssocID="{A0BA210B-03EE-44AB-95C2-0A843E4B5207}" presName="parentShp" presStyleLbl="node1" presStyleIdx="3" presStyleCnt="4" custLinFactNeighborX="1449" custLinFactNeighborY="5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E7230E-939D-4A0C-B256-D3DC890C3738}" type="pres">
      <dgm:prSet presAssocID="{A0BA210B-03EE-44AB-95C2-0A843E4B5207}" presName="childShp" presStyleLbl="bgAccFollowNode1" presStyleIdx="3" presStyleCnt="4" custScaleY="175570" custLinFactNeighborX="7346" custLinFactNeighborY="-19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6B8E95F-AB07-4F7C-970D-6692E5F98048}" type="presOf" srcId="{7B4681CB-1817-491B-98DF-DC95F10667B2}" destId="{2DFCB767-21C7-4236-B7B4-9CED49F98EE7}" srcOrd="0" destOrd="0" presId="urn:microsoft.com/office/officeart/2005/8/layout/vList6"/>
    <dgm:cxn modelId="{EB639159-8464-4E08-AB2E-FD8F7FCD080E}" type="presOf" srcId="{DBDCD393-30A5-4B0B-8875-F7120765EF88}" destId="{E4BD99F4-BC58-4350-95A4-CE93E41E099E}" srcOrd="0" destOrd="1" presId="urn:microsoft.com/office/officeart/2005/8/layout/vList6"/>
    <dgm:cxn modelId="{E6B35B4F-04CA-42D8-8551-B9CF4ECB71B3}" type="presOf" srcId="{B049D317-76DE-439E-9E6B-C8EFD7BFB42C}" destId="{07225D88-79EC-46F7-BD9F-408560DCDA13}" srcOrd="0" destOrd="0" presId="urn:microsoft.com/office/officeart/2005/8/layout/vList6"/>
    <dgm:cxn modelId="{CA45B13A-D6F8-4BF9-BCC4-90857C678D1B}" type="presOf" srcId="{A0BA210B-03EE-44AB-95C2-0A843E4B5207}" destId="{612E9E70-8A97-43E0-8780-63228C1F02FE}" srcOrd="0" destOrd="0" presId="urn:microsoft.com/office/officeart/2005/8/layout/vList6"/>
    <dgm:cxn modelId="{F403FAA3-4CEC-4CDE-88E0-443213F83648}" type="presOf" srcId="{CA9ABC42-4ED9-4143-B56D-606866B162BC}" destId="{25E7230E-939D-4A0C-B256-D3DC890C3738}" srcOrd="0" destOrd="0" presId="urn:microsoft.com/office/officeart/2005/8/layout/vList6"/>
    <dgm:cxn modelId="{3045BE07-2A41-4A0A-8D23-2780D4332212}" type="presOf" srcId="{F2CAD121-0A37-439E-BB34-92E9F491E736}" destId="{B3804B61-AD5F-4CB2-A934-6EBCE33E7944}" srcOrd="0" destOrd="0" presId="urn:microsoft.com/office/officeart/2005/8/layout/vList6"/>
    <dgm:cxn modelId="{E7A98B60-EC4B-42CB-AC10-9D6FE78A4DA9}" srcId="{D97BE4F7-931D-483A-A672-9AFDC290FB25}" destId="{B049D317-76DE-439E-9E6B-C8EFD7BFB42C}" srcOrd="2" destOrd="0" parTransId="{762EFCB9-30F3-4E69-AAFF-84BDEA05746A}" sibTransId="{52D8BB0F-4082-408C-A7EC-7FC5E6D650FC}"/>
    <dgm:cxn modelId="{74AE15E8-DD64-4711-A15A-A3363B78C1F8}" srcId="{7B4681CB-1817-491B-98DF-DC95F10667B2}" destId="{E9B2384E-5AF1-46E2-BA1D-0EC9AFF12603}" srcOrd="0" destOrd="0" parTransId="{B4CBB2FD-1342-4A19-B7A1-97AF12CF2D84}" sibTransId="{33B7B0D5-2366-41B3-82EB-B1FB74F2C4BF}"/>
    <dgm:cxn modelId="{4C9D4E9E-E5D2-400D-AF94-CD80A31650CC}" type="presOf" srcId="{6CC14E4F-61BD-47AB-8C92-ABAA1565768D}" destId="{3F58102A-39F5-4DBA-9903-BD9EFE9EF016}" srcOrd="0" destOrd="0" presId="urn:microsoft.com/office/officeart/2005/8/layout/vList6"/>
    <dgm:cxn modelId="{A1EFE08C-A808-4E14-BDAE-5FF010AD6E4D}" srcId="{D97BE4F7-931D-483A-A672-9AFDC290FB25}" destId="{F2CAD121-0A37-439E-BB34-92E9F491E736}" srcOrd="1" destOrd="0" parTransId="{E8B4DF09-427B-4F61-9E57-DE0A63E1B972}" sibTransId="{AC536804-7FEF-4DC6-A9D1-C64A9B0D2B36}"/>
    <dgm:cxn modelId="{8F2527B4-128A-4F43-8D52-DEAE136E42E6}" srcId="{7B4681CB-1817-491B-98DF-DC95F10667B2}" destId="{DBDCD393-30A5-4B0B-8875-F7120765EF88}" srcOrd="1" destOrd="0" parTransId="{809317EF-0B68-43C2-A4DF-B6A069AC7A81}" sibTransId="{34878565-199C-4EAA-82ED-63330652788F}"/>
    <dgm:cxn modelId="{73E31351-EA54-4297-A43D-BE32E7E8A1A6}" srcId="{D97BE4F7-931D-483A-A672-9AFDC290FB25}" destId="{A0BA210B-03EE-44AB-95C2-0A843E4B5207}" srcOrd="3" destOrd="0" parTransId="{14D936E5-9C67-48DA-912D-F71E1B5F3674}" sibTransId="{7CC59244-A5A0-4EE9-8EC2-7FECF2D6E655}"/>
    <dgm:cxn modelId="{15BC7174-8156-437E-A7B1-F054081EC16A}" srcId="{F2CAD121-0A37-439E-BB34-92E9F491E736}" destId="{9A9ABFC0-6F2A-4337-AC7F-F054BBA3F723}" srcOrd="0" destOrd="0" parTransId="{194AEB49-5208-49F6-8AEF-AA39AFCA7A7E}" sibTransId="{3E231EAF-7E3D-46A9-A690-2EC32955180F}"/>
    <dgm:cxn modelId="{94D5EC26-16A4-4C20-A763-9BDB6AB6430D}" type="presOf" srcId="{D97BE4F7-931D-483A-A672-9AFDC290FB25}" destId="{11A81663-51F3-4358-AE79-259DF9348AB0}" srcOrd="0" destOrd="0" presId="urn:microsoft.com/office/officeart/2005/8/layout/vList6"/>
    <dgm:cxn modelId="{888C71B2-5D64-465A-9DD6-62A3CD66F9ED}" srcId="{D97BE4F7-931D-483A-A672-9AFDC290FB25}" destId="{7B4681CB-1817-491B-98DF-DC95F10667B2}" srcOrd="0" destOrd="0" parTransId="{A8962BEE-85A5-4BC7-B3CA-A3A1900DCB5B}" sibTransId="{F5FDEE86-997C-4E80-9159-3D8A9803B288}"/>
    <dgm:cxn modelId="{BB64F5B7-B2D3-49A6-9110-2B6858294FFA}" srcId="{F2CAD121-0A37-439E-BB34-92E9F491E736}" destId="{E627D364-65E4-4D5F-B13E-06D2BB9E5C80}" srcOrd="1" destOrd="0" parTransId="{8BEA9891-329E-4E58-AC8A-D03D17090F28}" sibTransId="{05830C5C-FCA0-4A5D-ADDF-11852163BFC8}"/>
    <dgm:cxn modelId="{3446CCBA-7984-4A78-AAC9-B41F5D392E5D}" type="presOf" srcId="{E9B2384E-5AF1-46E2-BA1D-0EC9AFF12603}" destId="{E4BD99F4-BC58-4350-95A4-CE93E41E099E}" srcOrd="0" destOrd="0" presId="urn:microsoft.com/office/officeart/2005/8/layout/vList6"/>
    <dgm:cxn modelId="{95A90C62-D356-46F3-AAD4-32C354974F14}" srcId="{B049D317-76DE-439E-9E6B-C8EFD7BFB42C}" destId="{6CC14E4F-61BD-47AB-8C92-ABAA1565768D}" srcOrd="0" destOrd="0" parTransId="{5C18FA03-7A92-4CC1-A2AB-30B9F33EF2D4}" sibTransId="{E4DD80C3-7A94-4C22-81F4-1DBD8C11A592}"/>
    <dgm:cxn modelId="{AEDAE73A-D487-431F-9537-F28163969AB4}" type="presOf" srcId="{E627D364-65E4-4D5F-B13E-06D2BB9E5C80}" destId="{81BDBEAB-55DB-4352-9AEE-546766411336}" srcOrd="0" destOrd="1" presId="urn:microsoft.com/office/officeart/2005/8/layout/vList6"/>
    <dgm:cxn modelId="{71DEE694-5E87-4ADC-A5C4-A010A367496D}" srcId="{A0BA210B-03EE-44AB-95C2-0A843E4B5207}" destId="{CA9ABC42-4ED9-4143-B56D-606866B162BC}" srcOrd="0" destOrd="0" parTransId="{4A4DC1E8-A195-4126-B7A8-159CF6C4DD1F}" sibTransId="{CB536E8A-25F4-4F1C-82C3-AE52C7354432}"/>
    <dgm:cxn modelId="{67BB999A-1481-4B3F-B0D5-B981937ACB18}" type="presOf" srcId="{9A9ABFC0-6F2A-4337-AC7F-F054BBA3F723}" destId="{81BDBEAB-55DB-4352-9AEE-546766411336}" srcOrd="0" destOrd="0" presId="urn:microsoft.com/office/officeart/2005/8/layout/vList6"/>
    <dgm:cxn modelId="{740BA2BD-CF74-4364-9511-D0D8950689C0}" type="presParOf" srcId="{11A81663-51F3-4358-AE79-259DF9348AB0}" destId="{4FE3A2E8-7FA9-4CB9-A07B-9CCEF34F866E}" srcOrd="0" destOrd="0" presId="urn:microsoft.com/office/officeart/2005/8/layout/vList6"/>
    <dgm:cxn modelId="{C3A70FDB-9741-437D-A703-236333B20CB6}" type="presParOf" srcId="{4FE3A2E8-7FA9-4CB9-A07B-9CCEF34F866E}" destId="{2DFCB767-21C7-4236-B7B4-9CED49F98EE7}" srcOrd="0" destOrd="0" presId="urn:microsoft.com/office/officeart/2005/8/layout/vList6"/>
    <dgm:cxn modelId="{48FE49A4-CA8C-4ABB-9FC7-729EBBC4BEAB}" type="presParOf" srcId="{4FE3A2E8-7FA9-4CB9-A07B-9CCEF34F866E}" destId="{E4BD99F4-BC58-4350-95A4-CE93E41E099E}" srcOrd="1" destOrd="0" presId="urn:microsoft.com/office/officeart/2005/8/layout/vList6"/>
    <dgm:cxn modelId="{85ACFB0B-C3D2-471C-9FCD-8D13A27D57DF}" type="presParOf" srcId="{11A81663-51F3-4358-AE79-259DF9348AB0}" destId="{1AD20A10-2CE7-459B-AC96-0D4566A61F72}" srcOrd="1" destOrd="0" presId="urn:microsoft.com/office/officeart/2005/8/layout/vList6"/>
    <dgm:cxn modelId="{F28FA421-4006-42CA-8308-352BE2C78972}" type="presParOf" srcId="{11A81663-51F3-4358-AE79-259DF9348AB0}" destId="{AD944D68-99E4-4512-9C3C-B7A1BD8A1EA4}" srcOrd="2" destOrd="0" presId="urn:microsoft.com/office/officeart/2005/8/layout/vList6"/>
    <dgm:cxn modelId="{D01D7850-6A54-4E00-9770-73859DA92223}" type="presParOf" srcId="{AD944D68-99E4-4512-9C3C-B7A1BD8A1EA4}" destId="{B3804B61-AD5F-4CB2-A934-6EBCE33E7944}" srcOrd="0" destOrd="0" presId="urn:microsoft.com/office/officeart/2005/8/layout/vList6"/>
    <dgm:cxn modelId="{1AECDB3E-E5E4-493F-BC31-478651768E3F}" type="presParOf" srcId="{AD944D68-99E4-4512-9C3C-B7A1BD8A1EA4}" destId="{81BDBEAB-55DB-4352-9AEE-546766411336}" srcOrd="1" destOrd="0" presId="urn:microsoft.com/office/officeart/2005/8/layout/vList6"/>
    <dgm:cxn modelId="{BCCE1621-B1E4-49F7-9A3E-0455E5C9ECE3}" type="presParOf" srcId="{11A81663-51F3-4358-AE79-259DF9348AB0}" destId="{1E6B5647-E91D-40BB-8760-216DD1D544D5}" srcOrd="3" destOrd="0" presId="urn:microsoft.com/office/officeart/2005/8/layout/vList6"/>
    <dgm:cxn modelId="{AB2958B5-9D24-4819-B0E5-7D6F0BF24F0B}" type="presParOf" srcId="{11A81663-51F3-4358-AE79-259DF9348AB0}" destId="{1F226B27-783E-4E03-8D1A-E02099FC3A6D}" srcOrd="4" destOrd="0" presId="urn:microsoft.com/office/officeart/2005/8/layout/vList6"/>
    <dgm:cxn modelId="{057CFDCC-0C4B-44CD-9101-5592674807DE}" type="presParOf" srcId="{1F226B27-783E-4E03-8D1A-E02099FC3A6D}" destId="{07225D88-79EC-46F7-BD9F-408560DCDA13}" srcOrd="0" destOrd="0" presId="urn:microsoft.com/office/officeart/2005/8/layout/vList6"/>
    <dgm:cxn modelId="{C73CC7B3-CD68-4D4C-8485-A22DAC6EB643}" type="presParOf" srcId="{1F226B27-783E-4E03-8D1A-E02099FC3A6D}" destId="{3F58102A-39F5-4DBA-9903-BD9EFE9EF016}" srcOrd="1" destOrd="0" presId="urn:microsoft.com/office/officeart/2005/8/layout/vList6"/>
    <dgm:cxn modelId="{E3829798-B58E-4099-BCDC-A1B83CBD6E63}" type="presParOf" srcId="{11A81663-51F3-4358-AE79-259DF9348AB0}" destId="{E793608B-0161-4CF4-8948-F50481792EE6}" srcOrd="5" destOrd="0" presId="urn:microsoft.com/office/officeart/2005/8/layout/vList6"/>
    <dgm:cxn modelId="{1528E303-E0E5-4D1F-9A81-1C75095E5379}" type="presParOf" srcId="{11A81663-51F3-4358-AE79-259DF9348AB0}" destId="{0A91D052-A8BC-41B6-99A2-5B4290FF6DA7}" srcOrd="6" destOrd="0" presId="urn:microsoft.com/office/officeart/2005/8/layout/vList6"/>
    <dgm:cxn modelId="{0B319ADC-1BA4-460A-9E4C-E7E6188E76F8}" type="presParOf" srcId="{0A91D052-A8BC-41B6-99A2-5B4290FF6DA7}" destId="{612E9E70-8A97-43E0-8780-63228C1F02FE}" srcOrd="0" destOrd="0" presId="urn:microsoft.com/office/officeart/2005/8/layout/vList6"/>
    <dgm:cxn modelId="{A004437B-2269-40F9-B81A-01CB4B16165B}" type="presParOf" srcId="{0A91D052-A8BC-41B6-99A2-5B4290FF6DA7}" destId="{25E7230E-939D-4A0C-B256-D3DC890C373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EA780B-9DEC-4AB8-9AA8-4130D9FB5C95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E13EB77E-3504-4494-83CB-512B6E0854FF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Штрафы, санкции, возмещение ущерба</a:t>
          </a:r>
        </a:p>
      </dgm:t>
    </dgm:pt>
    <dgm:pt modelId="{4C36ADCF-AA57-4371-A57D-56182DF2900B}" type="parTrans" cxnId="{CCE28142-A6C0-41DA-B685-B0486A5CCF87}">
      <dgm:prSet/>
      <dgm:spPr/>
      <dgm:t>
        <a:bodyPr/>
        <a:lstStyle/>
        <a:p>
          <a:endParaRPr lang="ru-RU"/>
        </a:p>
      </dgm:t>
    </dgm:pt>
    <dgm:pt modelId="{DB1BDB63-A484-4D12-A7A3-9F3AE7FB2650}" type="sibTrans" cxnId="{CCE28142-A6C0-41DA-B685-B0486A5CCF87}">
      <dgm:prSet/>
      <dgm:spPr/>
      <dgm:t>
        <a:bodyPr/>
        <a:lstStyle/>
        <a:p>
          <a:endParaRPr lang="ru-RU"/>
        </a:p>
      </dgm:t>
    </dgm:pt>
    <dgm:pt modelId="{2F9CADF4-05D5-4B9D-A662-0C0BBEB42C8C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Прочие неналоговые доходы</a:t>
          </a:r>
        </a:p>
      </dgm:t>
    </dgm:pt>
    <dgm:pt modelId="{A86C61FE-4171-4F2C-88F0-93500E678136}" type="parTrans" cxnId="{59AFD7BA-8223-4C72-911F-A06B947DA114}">
      <dgm:prSet/>
      <dgm:spPr/>
      <dgm:t>
        <a:bodyPr/>
        <a:lstStyle/>
        <a:p>
          <a:endParaRPr lang="ru-RU"/>
        </a:p>
      </dgm:t>
    </dgm:pt>
    <dgm:pt modelId="{53F76308-063A-4229-8A25-399B77754862}" type="sibTrans" cxnId="{59AFD7BA-8223-4C72-911F-A06B947DA114}">
      <dgm:prSet/>
      <dgm:spPr/>
      <dgm:t>
        <a:bodyPr/>
        <a:lstStyle/>
        <a:p>
          <a:endParaRPr lang="ru-RU"/>
        </a:p>
      </dgm:t>
    </dgm:pt>
    <dgm:pt modelId="{26C954F9-DF72-4B90-952D-E1E8BF9BF3A9}" type="pres">
      <dgm:prSet presAssocID="{4EEA780B-9DEC-4AB8-9AA8-4130D9FB5C95}" presName="Name0" presStyleCnt="0">
        <dgm:presLayoutVars>
          <dgm:dir/>
          <dgm:animLvl val="lvl"/>
          <dgm:resizeHandles val="exact"/>
        </dgm:presLayoutVars>
      </dgm:prSet>
      <dgm:spPr/>
    </dgm:pt>
    <dgm:pt modelId="{09F19EB7-3BE9-4830-9621-2AD3672EF6E2}" type="pres">
      <dgm:prSet presAssocID="{E13EB77E-3504-4494-83CB-512B6E0854FF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3EA63E-43DE-4B7C-8C43-B2D23A29AABA}" type="pres">
      <dgm:prSet presAssocID="{DB1BDB63-A484-4D12-A7A3-9F3AE7FB2650}" presName="parTxOnlySpace" presStyleCnt="0"/>
      <dgm:spPr/>
    </dgm:pt>
    <dgm:pt modelId="{824B3E20-7A6C-4589-9F39-B970BEAFA413}" type="pres">
      <dgm:prSet presAssocID="{2F9CADF4-05D5-4B9D-A662-0C0BBEB42C8C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AFD7BA-8223-4C72-911F-A06B947DA114}" srcId="{4EEA780B-9DEC-4AB8-9AA8-4130D9FB5C95}" destId="{2F9CADF4-05D5-4B9D-A662-0C0BBEB42C8C}" srcOrd="1" destOrd="0" parTransId="{A86C61FE-4171-4F2C-88F0-93500E678136}" sibTransId="{53F76308-063A-4229-8A25-399B77754862}"/>
    <dgm:cxn modelId="{BB74E85B-7E04-4CEA-AB16-D05F7D3AA854}" type="presOf" srcId="{4EEA780B-9DEC-4AB8-9AA8-4130D9FB5C95}" destId="{26C954F9-DF72-4B90-952D-E1E8BF9BF3A9}" srcOrd="0" destOrd="0" presId="urn:microsoft.com/office/officeart/2005/8/layout/chevron1"/>
    <dgm:cxn modelId="{12DA6F0B-FFE3-4613-B466-83452EEFDFAA}" type="presOf" srcId="{E13EB77E-3504-4494-83CB-512B6E0854FF}" destId="{09F19EB7-3BE9-4830-9621-2AD3672EF6E2}" srcOrd="0" destOrd="0" presId="urn:microsoft.com/office/officeart/2005/8/layout/chevron1"/>
    <dgm:cxn modelId="{CCE28142-A6C0-41DA-B685-B0486A5CCF87}" srcId="{4EEA780B-9DEC-4AB8-9AA8-4130D9FB5C95}" destId="{E13EB77E-3504-4494-83CB-512B6E0854FF}" srcOrd="0" destOrd="0" parTransId="{4C36ADCF-AA57-4371-A57D-56182DF2900B}" sibTransId="{DB1BDB63-A484-4D12-A7A3-9F3AE7FB2650}"/>
    <dgm:cxn modelId="{EF234613-1687-476D-B363-58EBA58B774A}" type="presOf" srcId="{2F9CADF4-05D5-4B9D-A662-0C0BBEB42C8C}" destId="{824B3E20-7A6C-4589-9F39-B970BEAFA413}" srcOrd="0" destOrd="0" presId="urn:microsoft.com/office/officeart/2005/8/layout/chevron1"/>
    <dgm:cxn modelId="{9C73EB12-1530-4F57-B010-E6A56A304E1F}" type="presParOf" srcId="{26C954F9-DF72-4B90-952D-E1E8BF9BF3A9}" destId="{09F19EB7-3BE9-4830-9621-2AD3672EF6E2}" srcOrd="0" destOrd="0" presId="urn:microsoft.com/office/officeart/2005/8/layout/chevron1"/>
    <dgm:cxn modelId="{067F415C-8B24-4DE0-9C83-E63342DD3A72}" type="presParOf" srcId="{26C954F9-DF72-4B90-952D-E1E8BF9BF3A9}" destId="{C13EA63E-43DE-4B7C-8C43-B2D23A29AABA}" srcOrd="1" destOrd="0" presId="urn:microsoft.com/office/officeart/2005/8/layout/chevron1"/>
    <dgm:cxn modelId="{0C1DB5E8-6EBA-4A23-B053-0BA860FAB384}" type="presParOf" srcId="{26C954F9-DF72-4B90-952D-E1E8BF9BF3A9}" destId="{824B3E20-7A6C-4589-9F39-B970BEAFA413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C8BF30F-FA91-4901-9119-B17DFA962A7F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6041B90-93F6-4419-AB46-21C4129E473E}">
      <dgm:prSet phldrT="[Текст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1200" b="1" u="sng" dirty="0">
              <a:solidFill>
                <a:schemeClr val="tx1"/>
              </a:solidFill>
            </a:rPr>
            <a:t>Глава Администрации муниципального района: </a:t>
          </a:r>
        </a:p>
        <a:p>
          <a:pPr algn="l"/>
          <a:r>
            <a:rPr lang="ru-RU" sz="1100" b="0" baseline="0" dirty="0">
              <a:solidFill>
                <a:schemeClr val="tx1"/>
              </a:solidFill>
            </a:rPr>
            <a:t>-руководит подготовкой вопросов формирования проекта районного бюджета, </a:t>
          </a:r>
        </a:p>
        <a:p>
          <a:pPr algn="l"/>
          <a:r>
            <a:rPr lang="ru-RU" sz="1100" b="0" baseline="0" dirty="0">
              <a:solidFill>
                <a:schemeClr val="tx1"/>
              </a:solidFill>
            </a:rPr>
            <a:t>-выносит на рассмотрение Совета, </a:t>
          </a:r>
        </a:p>
        <a:p>
          <a:pPr algn="l"/>
          <a:r>
            <a:rPr lang="ru-RU" sz="1100" b="0" baseline="0" dirty="0">
              <a:solidFill>
                <a:schemeClr val="tx1"/>
              </a:solidFill>
            </a:rPr>
            <a:t>-контролирует исполнение бюджета</a:t>
          </a:r>
        </a:p>
      </dgm:t>
    </dgm:pt>
    <dgm:pt modelId="{5BA721A2-DEA0-4BBD-A281-1360F404DCDB}" type="parTrans" cxnId="{2D9DAB8C-42B6-4B53-B998-1EC9EBE7BA05}">
      <dgm:prSet/>
      <dgm:spPr/>
      <dgm:t>
        <a:bodyPr/>
        <a:lstStyle/>
        <a:p>
          <a:endParaRPr lang="ru-RU"/>
        </a:p>
      </dgm:t>
    </dgm:pt>
    <dgm:pt modelId="{2D18E64B-F68E-43D3-9145-AFF098C9428F}" type="sibTrans" cxnId="{2D9DAB8C-42B6-4B53-B998-1EC9EBE7BA05}">
      <dgm:prSet/>
      <dgm:spPr/>
      <dgm:t>
        <a:bodyPr/>
        <a:lstStyle/>
        <a:p>
          <a:endParaRPr lang="ru-RU"/>
        </a:p>
      </dgm:t>
    </dgm:pt>
    <dgm:pt modelId="{0761798F-C8B6-4853-A9B6-294717C59978}">
      <dgm:prSet phldrT="[Текст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1000" b="1" u="sng" dirty="0">
              <a:solidFill>
                <a:schemeClr val="tx1"/>
              </a:solidFill>
            </a:rPr>
            <a:t>Совет Адыге-Хабльского муниципального района</a:t>
          </a:r>
          <a:r>
            <a:rPr lang="ru-RU" sz="1000" dirty="0">
              <a:solidFill>
                <a:schemeClr val="tx1"/>
              </a:solidFill>
            </a:rPr>
            <a:t>: </a:t>
          </a:r>
        </a:p>
        <a:p>
          <a:pPr algn="l"/>
          <a:r>
            <a:rPr lang="ru-RU" sz="1000" dirty="0">
              <a:solidFill>
                <a:schemeClr val="tx1"/>
              </a:solidFill>
            </a:rPr>
            <a:t>-рассматривает и утверждает бюджет; </a:t>
          </a:r>
        </a:p>
        <a:p>
          <a:pPr algn="l"/>
          <a:r>
            <a:rPr lang="ru-RU" sz="1000" dirty="0">
              <a:solidFill>
                <a:schemeClr val="tx1"/>
              </a:solidFill>
            </a:rPr>
            <a:t>-утверждает, изменяет и отменяет местные налоги; </a:t>
          </a:r>
        </a:p>
        <a:p>
          <a:pPr algn="l"/>
          <a:r>
            <a:rPr lang="ru-RU" sz="1000" dirty="0">
              <a:solidFill>
                <a:schemeClr val="tx1"/>
              </a:solidFill>
            </a:rPr>
            <a:t>-рассматривает и утверждает внесение изменений в бюджет; </a:t>
          </a:r>
        </a:p>
        <a:p>
          <a:pPr algn="l"/>
          <a:r>
            <a:rPr lang="ru-RU" sz="1000" dirty="0">
              <a:solidFill>
                <a:schemeClr val="tx1"/>
              </a:solidFill>
            </a:rPr>
            <a:t>-утверждает годовую отчетность</a:t>
          </a:r>
        </a:p>
      </dgm:t>
    </dgm:pt>
    <dgm:pt modelId="{F013EEBB-7860-4D0E-9330-7D2306C35E39}" type="parTrans" cxnId="{BBCC457D-E5FC-4535-9601-5AF2B257C650}">
      <dgm:prSet/>
      <dgm:spPr/>
      <dgm:t>
        <a:bodyPr/>
        <a:lstStyle/>
        <a:p>
          <a:endParaRPr lang="ru-RU"/>
        </a:p>
      </dgm:t>
    </dgm:pt>
    <dgm:pt modelId="{B4468341-7939-4D14-912C-50A63996FBD7}" type="sibTrans" cxnId="{BBCC457D-E5FC-4535-9601-5AF2B257C650}">
      <dgm:prSet/>
      <dgm:spPr/>
      <dgm:t>
        <a:bodyPr/>
        <a:lstStyle/>
        <a:p>
          <a:endParaRPr lang="ru-RU"/>
        </a:p>
      </dgm:t>
    </dgm:pt>
    <dgm:pt modelId="{FF8A89BD-7681-4C0D-88A2-C3EE7DD2EB09}">
      <dgm:prSet phldrT="[Текст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1000" b="1" u="sng" dirty="0">
              <a:solidFill>
                <a:schemeClr val="tx1"/>
              </a:solidFill>
            </a:rPr>
            <a:t>Финансовое управление: </a:t>
          </a:r>
        </a:p>
        <a:p>
          <a:pPr algn="l"/>
          <a:r>
            <a:rPr lang="ru-RU" sz="1000" dirty="0">
              <a:solidFill>
                <a:schemeClr val="tx1"/>
              </a:solidFill>
            </a:rPr>
            <a:t>-составляет и исполняет бюджет, </a:t>
          </a:r>
        </a:p>
        <a:p>
          <a:pPr algn="l"/>
          <a:r>
            <a:rPr lang="ru-RU" sz="1000" dirty="0">
              <a:solidFill>
                <a:schemeClr val="tx1"/>
              </a:solidFill>
            </a:rPr>
            <a:t>-доводит лимиты бюджетных ассигнований,</a:t>
          </a:r>
        </a:p>
        <a:p>
          <a:pPr algn="l"/>
          <a:r>
            <a:rPr lang="ru-RU" sz="1000" dirty="0">
              <a:solidFill>
                <a:schemeClr val="tx1"/>
              </a:solidFill>
            </a:rPr>
            <a:t> -проводит финансирование, </a:t>
          </a:r>
        </a:p>
        <a:p>
          <a:pPr algn="l"/>
          <a:r>
            <a:rPr lang="ru-RU" sz="1000" dirty="0">
              <a:solidFill>
                <a:schemeClr val="tx1"/>
              </a:solidFill>
            </a:rPr>
            <a:t>-принимает отчетность,</a:t>
          </a:r>
        </a:p>
        <a:p>
          <a:pPr algn="l"/>
          <a:r>
            <a:rPr lang="ru-RU" sz="1000" dirty="0">
              <a:solidFill>
                <a:schemeClr val="tx1"/>
              </a:solidFill>
            </a:rPr>
            <a:t> -составляет сводную отчетность районного бюджета</a:t>
          </a:r>
        </a:p>
      </dgm:t>
    </dgm:pt>
    <dgm:pt modelId="{29D72660-75AD-4319-8B17-7D6E957A7F95}" type="parTrans" cxnId="{FE98E99E-20A4-4758-A0E5-E89888CCD105}">
      <dgm:prSet/>
      <dgm:spPr/>
      <dgm:t>
        <a:bodyPr/>
        <a:lstStyle/>
        <a:p>
          <a:endParaRPr lang="ru-RU"/>
        </a:p>
      </dgm:t>
    </dgm:pt>
    <dgm:pt modelId="{FCBC95B6-D058-478C-8735-84F312D635B2}" type="sibTrans" cxnId="{FE98E99E-20A4-4758-A0E5-E89888CCD105}">
      <dgm:prSet/>
      <dgm:spPr/>
      <dgm:t>
        <a:bodyPr/>
        <a:lstStyle/>
        <a:p>
          <a:endParaRPr lang="ru-RU"/>
        </a:p>
      </dgm:t>
    </dgm:pt>
    <dgm:pt modelId="{38F69341-756F-4F9E-B83E-75F03797A022}">
      <dgm:prSet phldrT="[Текст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1000" b="1" u="sng" dirty="0">
              <a:solidFill>
                <a:schemeClr val="tx1"/>
              </a:solidFill>
            </a:rPr>
            <a:t>Контрольно-счетный орган: </a:t>
          </a:r>
        </a:p>
        <a:p>
          <a:pPr algn="l"/>
          <a:r>
            <a:rPr lang="ru-RU" sz="1000" dirty="0">
              <a:solidFill>
                <a:schemeClr val="tx1"/>
              </a:solidFill>
            </a:rPr>
            <a:t>-проводит экспертизу проекта бюджета,</a:t>
          </a:r>
        </a:p>
        <a:p>
          <a:pPr algn="l"/>
          <a:r>
            <a:rPr lang="ru-RU" sz="1000" dirty="0">
              <a:solidFill>
                <a:schemeClr val="tx1"/>
              </a:solidFill>
            </a:rPr>
            <a:t> -контролирует исполнение местного бюджета</a:t>
          </a:r>
          <a:endParaRPr lang="en-US" sz="1000" dirty="0">
            <a:solidFill>
              <a:schemeClr val="tx1"/>
            </a:solidFill>
          </a:endParaRPr>
        </a:p>
        <a:p>
          <a:pPr algn="l"/>
          <a:r>
            <a:rPr lang="en-US" sz="1000" dirty="0">
              <a:solidFill>
                <a:schemeClr val="tx1"/>
              </a:solidFill>
            </a:rPr>
            <a:t>-</a:t>
          </a:r>
          <a:r>
            <a:rPr lang="ru-RU" sz="1000" dirty="0">
              <a:solidFill>
                <a:schemeClr val="tx1"/>
              </a:solidFill>
            </a:rPr>
            <a:t>осуществляет контроль за использованием бюджетных средств</a:t>
          </a:r>
        </a:p>
        <a:p>
          <a:pPr algn="l"/>
          <a:endParaRPr lang="ru-RU" sz="900" dirty="0"/>
        </a:p>
      </dgm:t>
    </dgm:pt>
    <dgm:pt modelId="{0EBB8A3D-404C-43AB-A736-4FCE885D40FB}" type="parTrans" cxnId="{F61DDDF4-9232-46DB-9287-7DC1EC9E4402}">
      <dgm:prSet/>
      <dgm:spPr/>
      <dgm:t>
        <a:bodyPr/>
        <a:lstStyle/>
        <a:p>
          <a:endParaRPr lang="ru-RU"/>
        </a:p>
      </dgm:t>
    </dgm:pt>
    <dgm:pt modelId="{426D1C99-C2FC-4BBD-BF7E-B5C8B642909E}" type="sibTrans" cxnId="{F61DDDF4-9232-46DB-9287-7DC1EC9E4402}">
      <dgm:prSet/>
      <dgm:spPr/>
      <dgm:t>
        <a:bodyPr/>
        <a:lstStyle/>
        <a:p>
          <a:endParaRPr lang="ru-RU"/>
        </a:p>
      </dgm:t>
    </dgm:pt>
    <dgm:pt modelId="{4997BBE1-C163-486A-8417-A69D91E49D62}">
      <dgm:prSet phldrT="[Текст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1000" b="1" u="sng" dirty="0">
              <a:solidFill>
                <a:schemeClr val="tx1"/>
              </a:solidFill>
            </a:rPr>
            <a:t>Главные администраторы доходов районного бюджета:</a:t>
          </a:r>
          <a:r>
            <a:rPr lang="ru-RU" sz="1000" dirty="0">
              <a:solidFill>
                <a:schemeClr val="tx1"/>
              </a:solidFill>
            </a:rPr>
            <a:t> </a:t>
          </a:r>
        </a:p>
        <a:p>
          <a:pPr algn="l"/>
          <a:r>
            <a:rPr lang="ru-RU" sz="1000" dirty="0">
              <a:solidFill>
                <a:schemeClr val="tx1"/>
              </a:solidFill>
            </a:rPr>
            <a:t>-предоставляют сведения, необходимые для составления бюджета, </a:t>
          </a:r>
        </a:p>
        <a:p>
          <a:pPr algn="l"/>
          <a:r>
            <a:rPr lang="ru-RU" sz="1000" dirty="0">
              <a:solidFill>
                <a:schemeClr val="tx1"/>
              </a:solidFill>
            </a:rPr>
            <a:t>-анализируют, формируют и предоставляют бюджетную отчетность</a:t>
          </a:r>
        </a:p>
      </dgm:t>
    </dgm:pt>
    <dgm:pt modelId="{41C7FCD6-B5BA-48EC-9A06-7115A84D8A3D}" type="parTrans" cxnId="{7A1C71E6-456E-41A4-A023-A29EACE79EDF}">
      <dgm:prSet/>
      <dgm:spPr/>
      <dgm:t>
        <a:bodyPr/>
        <a:lstStyle/>
        <a:p>
          <a:endParaRPr lang="ru-RU"/>
        </a:p>
      </dgm:t>
    </dgm:pt>
    <dgm:pt modelId="{7C343A45-B5B8-4900-A11C-BF3C2D6BBA63}" type="sibTrans" cxnId="{7A1C71E6-456E-41A4-A023-A29EACE79EDF}">
      <dgm:prSet/>
      <dgm:spPr/>
      <dgm:t>
        <a:bodyPr/>
        <a:lstStyle/>
        <a:p>
          <a:endParaRPr lang="ru-RU"/>
        </a:p>
      </dgm:t>
    </dgm:pt>
    <dgm:pt modelId="{65F1E842-F7D6-49B3-9280-C8906C73B6E8}">
      <dgm:prSet phldrT="[Текст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1000" b="1" u="sng" dirty="0">
              <a:solidFill>
                <a:schemeClr val="tx1"/>
              </a:solidFill>
            </a:rPr>
            <a:t>Главные распорядители бюджетных средств (ГРБС): </a:t>
          </a:r>
        </a:p>
        <a:p>
          <a:pPr algn="l"/>
          <a:r>
            <a:rPr lang="ru-RU" sz="1000" dirty="0">
              <a:solidFill>
                <a:schemeClr val="tx1"/>
              </a:solidFill>
            </a:rPr>
            <a:t>-осуществляют планирование расходов бюджета, </a:t>
          </a:r>
        </a:p>
        <a:p>
          <a:pPr algn="l"/>
          <a:r>
            <a:rPr lang="ru-RU" sz="1000" dirty="0">
              <a:solidFill>
                <a:schemeClr val="tx1"/>
              </a:solidFill>
            </a:rPr>
            <a:t>-составляют обоснование бюджетных ассигнований, </a:t>
          </a:r>
        </a:p>
        <a:p>
          <a:pPr algn="l"/>
          <a:r>
            <a:rPr lang="ru-RU" sz="1000" dirty="0">
              <a:solidFill>
                <a:schemeClr val="tx1"/>
              </a:solidFill>
            </a:rPr>
            <a:t>-формируют и утверждают муниципальные задания для подведомственных учреждений, </a:t>
          </a:r>
        </a:p>
        <a:p>
          <a:pPr algn="l"/>
          <a:r>
            <a:rPr lang="ru-RU" sz="1000" dirty="0">
              <a:solidFill>
                <a:schemeClr val="tx1"/>
              </a:solidFill>
            </a:rPr>
            <a:t>-формируют и предоставляют отчетность</a:t>
          </a:r>
        </a:p>
      </dgm:t>
    </dgm:pt>
    <dgm:pt modelId="{64E577C4-A0A0-4AB2-997A-0665A1F42D42}" type="parTrans" cxnId="{4A98EB85-9F65-44DB-8850-345CAE785885}">
      <dgm:prSet/>
      <dgm:spPr/>
      <dgm:t>
        <a:bodyPr/>
        <a:lstStyle/>
        <a:p>
          <a:endParaRPr lang="ru-RU"/>
        </a:p>
      </dgm:t>
    </dgm:pt>
    <dgm:pt modelId="{886DD5E7-8A44-4AC5-83C6-EA01F8AA3AA8}" type="sibTrans" cxnId="{4A98EB85-9F65-44DB-8850-345CAE785885}">
      <dgm:prSet/>
      <dgm:spPr/>
      <dgm:t>
        <a:bodyPr/>
        <a:lstStyle/>
        <a:p>
          <a:endParaRPr lang="ru-RU"/>
        </a:p>
      </dgm:t>
    </dgm:pt>
    <dgm:pt modelId="{C2DED844-C500-4749-BE49-5B6CA09A5FE5}">
      <dgm:prSet phldrT="[Текст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1000" b="1" u="sng" dirty="0">
              <a:solidFill>
                <a:schemeClr val="tx1"/>
              </a:solidFill>
            </a:rPr>
            <a:t>Главный администратор источников финансирования дефицита районного бюджета (финансовое управление):</a:t>
          </a:r>
          <a:r>
            <a:rPr lang="ru-RU" sz="1000" dirty="0">
              <a:solidFill>
                <a:schemeClr val="tx1"/>
              </a:solidFill>
            </a:rPr>
            <a:t> </a:t>
          </a:r>
        </a:p>
        <a:p>
          <a:pPr algn="l"/>
          <a:r>
            <a:rPr lang="ru-RU" sz="1000" dirty="0">
              <a:solidFill>
                <a:schemeClr val="tx1"/>
              </a:solidFill>
            </a:rPr>
            <a:t>-осуществляют планирование (прогнозирование) поступлений и выплат по источникам финансирования дефицита бюджета, </a:t>
          </a:r>
        </a:p>
        <a:p>
          <a:pPr algn="l"/>
          <a:r>
            <a:rPr lang="ru-RU" sz="1000" dirty="0">
              <a:solidFill>
                <a:schemeClr val="tx1"/>
              </a:solidFill>
            </a:rPr>
            <a:t>-формируют бюджетную отчетность</a:t>
          </a:r>
        </a:p>
      </dgm:t>
    </dgm:pt>
    <dgm:pt modelId="{5F5ABB44-8215-4FA4-81BD-A6612AE1BBFB}" type="parTrans" cxnId="{EAB840EE-930C-484B-B951-C597239F7E1C}">
      <dgm:prSet/>
      <dgm:spPr/>
      <dgm:t>
        <a:bodyPr/>
        <a:lstStyle/>
        <a:p>
          <a:endParaRPr lang="ru-RU"/>
        </a:p>
      </dgm:t>
    </dgm:pt>
    <dgm:pt modelId="{B4734936-65D8-4B89-9DE9-2CCA4AA4F405}" type="sibTrans" cxnId="{EAB840EE-930C-484B-B951-C597239F7E1C}">
      <dgm:prSet/>
      <dgm:spPr/>
      <dgm:t>
        <a:bodyPr/>
        <a:lstStyle/>
        <a:p>
          <a:endParaRPr lang="ru-RU"/>
        </a:p>
      </dgm:t>
    </dgm:pt>
    <dgm:pt modelId="{6284EE0B-2C0E-42AA-935C-92F721A2BB9B}">
      <dgm:prSet phldrT="[Текст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1000" b="1" i="0" u="sng" dirty="0">
              <a:solidFill>
                <a:schemeClr val="tx1"/>
              </a:solidFill>
            </a:rPr>
            <a:t>Получатели бюджетных средств: </a:t>
          </a:r>
        </a:p>
        <a:p>
          <a:pPr algn="l"/>
          <a:r>
            <a:rPr lang="ru-RU" sz="1000" dirty="0">
              <a:solidFill>
                <a:schemeClr val="tx1"/>
              </a:solidFill>
            </a:rPr>
            <a:t>-составляют и исполняют бюджетную смету,</a:t>
          </a:r>
        </a:p>
        <a:p>
          <a:pPr algn="l"/>
          <a:r>
            <a:rPr lang="ru-RU" sz="1000" dirty="0">
              <a:solidFill>
                <a:schemeClr val="tx1"/>
              </a:solidFill>
            </a:rPr>
            <a:t> -ведут бюджетный учет, </a:t>
          </a:r>
        </a:p>
        <a:p>
          <a:pPr algn="l"/>
          <a:r>
            <a:rPr lang="ru-RU" sz="1000" dirty="0">
              <a:solidFill>
                <a:schemeClr val="tx1"/>
              </a:solidFill>
            </a:rPr>
            <a:t>-формируют и предоставляют главному распорядителю бюджетных средств бюджетную отчетность</a:t>
          </a:r>
        </a:p>
      </dgm:t>
    </dgm:pt>
    <dgm:pt modelId="{53A97FD9-FFC2-4F55-A377-CE6426A4B5F2}" type="parTrans" cxnId="{173B7255-B413-405A-9B8C-D1F71853102D}">
      <dgm:prSet/>
      <dgm:spPr/>
      <dgm:t>
        <a:bodyPr/>
        <a:lstStyle/>
        <a:p>
          <a:endParaRPr lang="ru-RU"/>
        </a:p>
      </dgm:t>
    </dgm:pt>
    <dgm:pt modelId="{7DDF7635-3604-4877-91A6-A43D2611A793}" type="sibTrans" cxnId="{173B7255-B413-405A-9B8C-D1F71853102D}">
      <dgm:prSet/>
      <dgm:spPr/>
      <dgm:t>
        <a:bodyPr/>
        <a:lstStyle/>
        <a:p>
          <a:endParaRPr lang="ru-RU"/>
        </a:p>
      </dgm:t>
    </dgm:pt>
    <dgm:pt modelId="{639F49C4-644C-49E9-A940-E3B7CF66B0E2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solidFill>
          <a:srgbClr val="CCCCFF"/>
        </a:solidFill>
        <a:ln/>
      </dgm:spPr>
      <dgm:t>
        <a:bodyPr/>
        <a:lstStyle/>
        <a:p>
          <a:r>
            <a:rPr lang="ru-RU" sz="1100" b="1" dirty="0">
              <a:solidFill>
                <a:schemeClr val="tx1"/>
              </a:solidFill>
            </a:rPr>
            <a:t>Участники бюджетного процесса</a:t>
          </a:r>
        </a:p>
        <a:p>
          <a:r>
            <a:rPr lang="ru-RU" sz="1100" dirty="0">
              <a:solidFill>
                <a:schemeClr val="tx1"/>
              </a:solidFill>
            </a:rPr>
            <a:t>(с</a:t>
          </a:r>
          <a:r>
            <a:rPr lang="ru-RU" sz="1100" dirty="0"/>
            <a:t>убъекты, осуществляющие деятельность по составлению и рассмотрению проектов бюджетов, утверждению и исполнению бюджетов, контролю за их исполнением, осуществлению бюджетного учета, составлению, внешней проверке, рассмотрению и утверждению бюджетной отчетности)</a:t>
          </a:r>
          <a:endParaRPr lang="ru-RU" sz="1100" dirty="0">
            <a:solidFill>
              <a:schemeClr val="tx1"/>
            </a:solidFill>
          </a:endParaRPr>
        </a:p>
      </dgm:t>
    </dgm:pt>
    <dgm:pt modelId="{AAA1DC6A-05EF-4B97-83E9-10DC19F0432D}" type="sibTrans" cxnId="{0F52B80C-297F-42E5-9D2D-4D03389FFE0B}">
      <dgm:prSet/>
      <dgm:spPr/>
      <dgm:t>
        <a:bodyPr/>
        <a:lstStyle/>
        <a:p>
          <a:endParaRPr lang="ru-RU"/>
        </a:p>
      </dgm:t>
    </dgm:pt>
    <dgm:pt modelId="{36FB65FC-DF91-49E7-BA65-6825E1B49BB7}" type="parTrans" cxnId="{0F52B80C-297F-42E5-9D2D-4D03389FFE0B}">
      <dgm:prSet/>
      <dgm:spPr/>
      <dgm:t>
        <a:bodyPr/>
        <a:lstStyle/>
        <a:p>
          <a:endParaRPr lang="ru-RU"/>
        </a:p>
      </dgm:t>
    </dgm:pt>
    <dgm:pt modelId="{B3532E26-36FE-4D94-A4C6-51DF57253FD1}" type="pres">
      <dgm:prSet presAssocID="{EC8BF30F-FA91-4901-9119-B17DFA962A7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6242B5-4026-416A-B3D3-6F36ED3C584A}" type="pres">
      <dgm:prSet presAssocID="{EC8BF30F-FA91-4901-9119-B17DFA962A7F}" presName="cycle" presStyleCnt="0"/>
      <dgm:spPr/>
    </dgm:pt>
    <dgm:pt modelId="{B1597B8F-C639-4F2B-8838-ED07CC3910CE}" type="pres">
      <dgm:prSet presAssocID="{C6041B90-93F6-4419-AB46-21C4129E473E}" presName="nodeFirstNode" presStyleLbl="node1" presStyleIdx="0" presStyleCnt="9" custScaleX="170849" custScaleY="180119" custRadScaleRad="85549" custRadScaleInc="50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890BBF-C9B7-4E9C-AE9C-E885CBC375FD}" type="pres">
      <dgm:prSet presAssocID="{2D18E64B-F68E-43D3-9145-AFF098C9428F}" presName="sibTransFirstNode" presStyleLbl="bgShp" presStyleIdx="0" presStyleCnt="1" custScaleX="113222"/>
      <dgm:spPr/>
      <dgm:t>
        <a:bodyPr/>
        <a:lstStyle/>
        <a:p>
          <a:endParaRPr lang="ru-RU"/>
        </a:p>
      </dgm:t>
    </dgm:pt>
    <dgm:pt modelId="{70181DC1-FB4E-4A91-9E30-CA40ABB56651}" type="pres">
      <dgm:prSet presAssocID="{0761798F-C8B6-4853-A9B6-294717C59978}" presName="nodeFollowingNodes" presStyleLbl="node1" presStyleIdx="1" presStyleCnt="9" custScaleX="162346" custScaleY="181251" custRadScaleRad="134456" custRadScaleInc="395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AB80EC-3E59-421B-BD51-C22B98C3B2BC}" type="pres">
      <dgm:prSet presAssocID="{FF8A89BD-7681-4C0D-88A2-C3EE7DD2EB09}" presName="nodeFollowingNodes" presStyleLbl="node1" presStyleIdx="2" presStyleCnt="9" custScaleX="159530" custScaleY="202714" custRadScaleRad="123076" custRadScaleInc="148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F0F99C-E46D-4D16-8AE5-F2C67D499F9A}" type="pres">
      <dgm:prSet presAssocID="{38F69341-756F-4F9E-B83E-75F03797A022}" presName="nodeFollowingNodes" presStyleLbl="node1" presStyleIdx="3" presStyleCnt="9" custScaleX="173080" custScaleY="223583" custRadScaleRad="142422" custRadScaleInc="-97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F629BF-62FC-4E87-8F4A-FFF7A5210663}" type="pres">
      <dgm:prSet presAssocID="{4997BBE1-C163-486A-8417-A69D91E49D62}" presName="nodeFollowingNodes" presStyleLbl="node1" presStyleIdx="4" presStyleCnt="9" custScaleX="165753" custScaleY="163092" custRadScaleRad="80758" custRadScaleInc="463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2618C4-2B3D-4E5B-8547-5471F7FCC893}" type="pres">
      <dgm:prSet presAssocID="{65F1E842-F7D6-49B3-9280-C8906C73B6E8}" presName="nodeFollowingNodes" presStyleLbl="node1" presStyleIdx="5" presStyleCnt="9" custScaleX="187886" custScaleY="212194" custRadScaleRad="122512" custRadScaleInc="1070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71BAAC-EEF7-4FFF-8DE3-CEF822641D6E}" type="pres">
      <dgm:prSet presAssocID="{C2DED844-C500-4749-BE49-5B6CA09A5FE5}" presName="nodeFollowingNodes" presStyleLbl="node1" presStyleIdx="6" presStyleCnt="9" custScaleX="166811" custScaleY="200788" custRadScaleRad="122546" custRadScaleInc="959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539925-B6F6-4B61-8371-89FB03A5BA84}" type="pres">
      <dgm:prSet presAssocID="{6284EE0B-2C0E-42AA-935C-92F721A2BB9B}" presName="nodeFollowingNodes" presStyleLbl="node1" presStyleIdx="7" presStyleCnt="9" custScaleX="155048" custScaleY="176747" custRadScaleRad="132983" custRadScaleInc="717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817DFD-004E-4AE6-93E6-95C86C85880A}" type="pres">
      <dgm:prSet presAssocID="{639F49C4-644C-49E9-A940-E3B7CF66B0E2}" presName="nodeFollowingNodes" presStyleLbl="node1" presStyleIdx="8" presStyleCnt="9" custScaleX="143381" custScaleY="334363" custRadScaleRad="6277" custRadScaleInc="2958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1C71E6-456E-41A4-A023-A29EACE79EDF}" srcId="{EC8BF30F-FA91-4901-9119-B17DFA962A7F}" destId="{4997BBE1-C163-486A-8417-A69D91E49D62}" srcOrd="4" destOrd="0" parTransId="{41C7FCD6-B5BA-48EC-9A06-7115A84D8A3D}" sibTransId="{7C343A45-B5B8-4900-A11C-BF3C2D6BBA63}"/>
    <dgm:cxn modelId="{EAB840EE-930C-484B-B951-C597239F7E1C}" srcId="{EC8BF30F-FA91-4901-9119-B17DFA962A7F}" destId="{C2DED844-C500-4749-BE49-5B6CA09A5FE5}" srcOrd="6" destOrd="0" parTransId="{5F5ABB44-8215-4FA4-81BD-A6612AE1BBFB}" sibTransId="{B4734936-65D8-4B89-9DE9-2CCA4AA4F405}"/>
    <dgm:cxn modelId="{F45CC58A-D634-436C-84F6-448435882650}" type="presOf" srcId="{2D18E64B-F68E-43D3-9145-AFF098C9428F}" destId="{CA890BBF-C9B7-4E9C-AE9C-E885CBC375FD}" srcOrd="0" destOrd="0" presId="urn:microsoft.com/office/officeart/2005/8/layout/cycle3"/>
    <dgm:cxn modelId="{FE0D1E47-E2FE-4F9E-AB03-26EDAD87EC6F}" type="presOf" srcId="{C6041B90-93F6-4419-AB46-21C4129E473E}" destId="{B1597B8F-C639-4F2B-8838-ED07CC3910CE}" srcOrd="0" destOrd="0" presId="urn:microsoft.com/office/officeart/2005/8/layout/cycle3"/>
    <dgm:cxn modelId="{48963EEE-799E-41F3-ADDA-F4020DEB388E}" type="presOf" srcId="{EC8BF30F-FA91-4901-9119-B17DFA962A7F}" destId="{B3532E26-36FE-4D94-A4C6-51DF57253FD1}" srcOrd="0" destOrd="0" presId="urn:microsoft.com/office/officeart/2005/8/layout/cycle3"/>
    <dgm:cxn modelId="{F61DDDF4-9232-46DB-9287-7DC1EC9E4402}" srcId="{EC8BF30F-FA91-4901-9119-B17DFA962A7F}" destId="{38F69341-756F-4F9E-B83E-75F03797A022}" srcOrd="3" destOrd="0" parTransId="{0EBB8A3D-404C-43AB-A736-4FCE885D40FB}" sibTransId="{426D1C99-C2FC-4BBD-BF7E-B5C8B642909E}"/>
    <dgm:cxn modelId="{5294EA77-93B6-4951-8EB1-EB34F4218B6D}" type="presOf" srcId="{4997BBE1-C163-486A-8417-A69D91E49D62}" destId="{2CF629BF-62FC-4E87-8F4A-FFF7A5210663}" srcOrd="0" destOrd="0" presId="urn:microsoft.com/office/officeart/2005/8/layout/cycle3"/>
    <dgm:cxn modelId="{81F09502-10CD-43CA-A262-3FD05C44F4C9}" type="presOf" srcId="{6284EE0B-2C0E-42AA-935C-92F721A2BB9B}" destId="{68539925-B6F6-4B61-8371-89FB03A5BA84}" srcOrd="0" destOrd="0" presId="urn:microsoft.com/office/officeart/2005/8/layout/cycle3"/>
    <dgm:cxn modelId="{4A98EB85-9F65-44DB-8850-345CAE785885}" srcId="{EC8BF30F-FA91-4901-9119-B17DFA962A7F}" destId="{65F1E842-F7D6-49B3-9280-C8906C73B6E8}" srcOrd="5" destOrd="0" parTransId="{64E577C4-A0A0-4AB2-997A-0665A1F42D42}" sibTransId="{886DD5E7-8A44-4AC5-83C6-EA01F8AA3AA8}"/>
    <dgm:cxn modelId="{2D9DAB8C-42B6-4B53-B998-1EC9EBE7BA05}" srcId="{EC8BF30F-FA91-4901-9119-B17DFA962A7F}" destId="{C6041B90-93F6-4419-AB46-21C4129E473E}" srcOrd="0" destOrd="0" parTransId="{5BA721A2-DEA0-4BBD-A281-1360F404DCDB}" sibTransId="{2D18E64B-F68E-43D3-9145-AFF098C9428F}"/>
    <dgm:cxn modelId="{0F52B80C-297F-42E5-9D2D-4D03389FFE0B}" srcId="{EC8BF30F-FA91-4901-9119-B17DFA962A7F}" destId="{639F49C4-644C-49E9-A940-E3B7CF66B0E2}" srcOrd="8" destOrd="0" parTransId="{36FB65FC-DF91-49E7-BA65-6825E1B49BB7}" sibTransId="{AAA1DC6A-05EF-4B97-83E9-10DC19F0432D}"/>
    <dgm:cxn modelId="{52FE9EF1-9AA3-4BE8-8136-E148F594F5BA}" type="presOf" srcId="{C2DED844-C500-4749-BE49-5B6CA09A5FE5}" destId="{8B71BAAC-EEF7-4FFF-8DE3-CEF822641D6E}" srcOrd="0" destOrd="0" presId="urn:microsoft.com/office/officeart/2005/8/layout/cycle3"/>
    <dgm:cxn modelId="{F494D8BB-C21A-4465-A6FB-0052728D80EF}" type="presOf" srcId="{38F69341-756F-4F9E-B83E-75F03797A022}" destId="{8DF0F99C-E46D-4D16-8AE5-F2C67D499F9A}" srcOrd="0" destOrd="0" presId="urn:microsoft.com/office/officeart/2005/8/layout/cycle3"/>
    <dgm:cxn modelId="{FE98E99E-20A4-4758-A0E5-E89888CCD105}" srcId="{EC8BF30F-FA91-4901-9119-B17DFA962A7F}" destId="{FF8A89BD-7681-4C0D-88A2-C3EE7DD2EB09}" srcOrd="2" destOrd="0" parTransId="{29D72660-75AD-4319-8B17-7D6E957A7F95}" sibTransId="{FCBC95B6-D058-478C-8735-84F312D635B2}"/>
    <dgm:cxn modelId="{4CAEC5D0-8F62-480A-824C-A932AAE48DBC}" type="presOf" srcId="{639F49C4-644C-49E9-A940-E3B7CF66B0E2}" destId="{EB817DFD-004E-4AE6-93E6-95C86C85880A}" srcOrd="0" destOrd="0" presId="urn:microsoft.com/office/officeart/2005/8/layout/cycle3"/>
    <dgm:cxn modelId="{7227E4D4-C9F1-47BC-AA0C-BF7226D50273}" type="presOf" srcId="{FF8A89BD-7681-4C0D-88A2-C3EE7DD2EB09}" destId="{D1AB80EC-3E59-421B-BD51-C22B98C3B2BC}" srcOrd="0" destOrd="0" presId="urn:microsoft.com/office/officeart/2005/8/layout/cycle3"/>
    <dgm:cxn modelId="{173B7255-B413-405A-9B8C-D1F71853102D}" srcId="{EC8BF30F-FA91-4901-9119-B17DFA962A7F}" destId="{6284EE0B-2C0E-42AA-935C-92F721A2BB9B}" srcOrd="7" destOrd="0" parTransId="{53A97FD9-FFC2-4F55-A377-CE6426A4B5F2}" sibTransId="{7DDF7635-3604-4877-91A6-A43D2611A793}"/>
    <dgm:cxn modelId="{BBCC457D-E5FC-4535-9601-5AF2B257C650}" srcId="{EC8BF30F-FA91-4901-9119-B17DFA962A7F}" destId="{0761798F-C8B6-4853-A9B6-294717C59978}" srcOrd="1" destOrd="0" parTransId="{F013EEBB-7860-4D0E-9330-7D2306C35E39}" sibTransId="{B4468341-7939-4D14-912C-50A63996FBD7}"/>
    <dgm:cxn modelId="{9F621D1E-43BC-45B0-9C21-1446836BA825}" type="presOf" srcId="{65F1E842-F7D6-49B3-9280-C8906C73B6E8}" destId="{B12618C4-2B3D-4E5B-8547-5471F7FCC893}" srcOrd="0" destOrd="0" presId="urn:microsoft.com/office/officeart/2005/8/layout/cycle3"/>
    <dgm:cxn modelId="{723322D7-DD3A-478B-AB16-98DF78B7FAEC}" type="presOf" srcId="{0761798F-C8B6-4853-A9B6-294717C59978}" destId="{70181DC1-FB4E-4A91-9E30-CA40ABB56651}" srcOrd="0" destOrd="0" presId="urn:microsoft.com/office/officeart/2005/8/layout/cycle3"/>
    <dgm:cxn modelId="{6F1054E0-7AFA-44D1-BC70-91383B4A58AE}" type="presParOf" srcId="{B3532E26-36FE-4D94-A4C6-51DF57253FD1}" destId="{426242B5-4026-416A-B3D3-6F36ED3C584A}" srcOrd="0" destOrd="0" presId="urn:microsoft.com/office/officeart/2005/8/layout/cycle3"/>
    <dgm:cxn modelId="{00145F88-F9BB-4D8C-B88A-49DC55F5C685}" type="presParOf" srcId="{426242B5-4026-416A-B3D3-6F36ED3C584A}" destId="{B1597B8F-C639-4F2B-8838-ED07CC3910CE}" srcOrd="0" destOrd="0" presId="urn:microsoft.com/office/officeart/2005/8/layout/cycle3"/>
    <dgm:cxn modelId="{60782746-F054-40B4-A67C-415B5E5E8186}" type="presParOf" srcId="{426242B5-4026-416A-B3D3-6F36ED3C584A}" destId="{CA890BBF-C9B7-4E9C-AE9C-E885CBC375FD}" srcOrd="1" destOrd="0" presId="urn:microsoft.com/office/officeart/2005/8/layout/cycle3"/>
    <dgm:cxn modelId="{9BE55074-2E39-410F-A27C-E2B4CD32C7B1}" type="presParOf" srcId="{426242B5-4026-416A-B3D3-6F36ED3C584A}" destId="{70181DC1-FB4E-4A91-9E30-CA40ABB56651}" srcOrd="2" destOrd="0" presId="urn:microsoft.com/office/officeart/2005/8/layout/cycle3"/>
    <dgm:cxn modelId="{7823A663-E0D5-499C-9EC1-9BA284F426FB}" type="presParOf" srcId="{426242B5-4026-416A-B3D3-6F36ED3C584A}" destId="{D1AB80EC-3E59-421B-BD51-C22B98C3B2BC}" srcOrd="3" destOrd="0" presId="urn:microsoft.com/office/officeart/2005/8/layout/cycle3"/>
    <dgm:cxn modelId="{6E416829-CEE6-46E4-9D56-54B962BCDB78}" type="presParOf" srcId="{426242B5-4026-416A-B3D3-6F36ED3C584A}" destId="{8DF0F99C-E46D-4D16-8AE5-F2C67D499F9A}" srcOrd="4" destOrd="0" presId="urn:microsoft.com/office/officeart/2005/8/layout/cycle3"/>
    <dgm:cxn modelId="{C1E77F00-0026-48E3-B411-259972C6A01C}" type="presParOf" srcId="{426242B5-4026-416A-B3D3-6F36ED3C584A}" destId="{2CF629BF-62FC-4E87-8F4A-FFF7A5210663}" srcOrd="5" destOrd="0" presId="urn:microsoft.com/office/officeart/2005/8/layout/cycle3"/>
    <dgm:cxn modelId="{B51A313C-79C6-4F38-9C7B-8677C21A6CFE}" type="presParOf" srcId="{426242B5-4026-416A-B3D3-6F36ED3C584A}" destId="{B12618C4-2B3D-4E5B-8547-5471F7FCC893}" srcOrd="6" destOrd="0" presId="urn:microsoft.com/office/officeart/2005/8/layout/cycle3"/>
    <dgm:cxn modelId="{251F06F1-10A8-4131-8C18-621B2A8BBD99}" type="presParOf" srcId="{426242B5-4026-416A-B3D3-6F36ED3C584A}" destId="{8B71BAAC-EEF7-4FFF-8DE3-CEF822641D6E}" srcOrd="7" destOrd="0" presId="urn:microsoft.com/office/officeart/2005/8/layout/cycle3"/>
    <dgm:cxn modelId="{D3B823AB-C923-4494-82EF-7D6A7B596247}" type="presParOf" srcId="{426242B5-4026-416A-B3D3-6F36ED3C584A}" destId="{68539925-B6F6-4B61-8371-89FB03A5BA84}" srcOrd="8" destOrd="0" presId="urn:microsoft.com/office/officeart/2005/8/layout/cycle3"/>
    <dgm:cxn modelId="{4DE6DD5E-AE8B-4B06-8E48-A059B598572F}" type="presParOf" srcId="{426242B5-4026-416A-B3D3-6F36ED3C584A}" destId="{EB817DFD-004E-4AE6-93E6-95C86C85880A}" srcOrd="9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94A251-E821-45CD-A7B6-3298AB4BDFDE}">
      <dsp:nvSpPr>
        <dsp:cNvPr id="0" name=""/>
        <dsp:cNvSpPr/>
      </dsp:nvSpPr>
      <dsp:spPr>
        <a:xfrm>
          <a:off x="2657282" y="0"/>
          <a:ext cx="5659125" cy="1403535"/>
        </a:xfrm>
        <a:prstGeom prst="rightArrow">
          <a:avLst>
            <a:gd name="adj1" fmla="val 75000"/>
            <a:gd name="adj2" fmla="val 50000"/>
          </a:avLst>
        </a:prstGeom>
        <a:solidFill>
          <a:schemeClr val="tx2">
            <a:lumMod val="20000"/>
            <a:lumOff val="80000"/>
          </a:schemeClr>
        </a:soli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i="0" kern="1200" dirty="0">
              <a:latin typeface="Times New Roman" pitchFamily="18" charset="0"/>
              <a:cs typeface="Times New Roman" pitchFamily="18" charset="0"/>
            </a:rPr>
            <a:t>НДФЛ -</a:t>
          </a:r>
          <a:r>
            <a:rPr lang="ru-RU" sz="1600" i="0" kern="1200" dirty="0">
              <a:latin typeface="Times New Roman" pitchFamily="18" charset="0"/>
              <a:cs typeface="Times New Roman" pitchFamily="18" charset="0"/>
            </a:rPr>
            <a:t> основной вид прямых налогов. Исчисляется в процентах от совокупного дохода физических лиц за вычетом документально подтверждённых расходов, в соответствии с действующим законодательством. </a:t>
          </a:r>
          <a:endParaRPr lang="ru-RU" sz="1600" i="0" kern="1200" dirty="0"/>
        </a:p>
      </dsp:txBody>
      <dsp:txXfrm>
        <a:off x="2657282" y="175442"/>
        <a:ext cx="5132799" cy="1052651"/>
      </dsp:txXfrm>
    </dsp:sp>
    <dsp:sp modelId="{AA17CE17-AE7A-4017-A840-94A72B1EDD12}">
      <dsp:nvSpPr>
        <dsp:cNvPr id="0" name=""/>
        <dsp:cNvSpPr/>
      </dsp:nvSpPr>
      <dsp:spPr>
        <a:xfrm>
          <a:off x="0" y="72021"/>
          <a:ext cx="2792106" cy="1365583"/>
        </a:xfrm>
        <a:prstGeom prst="roundRect">
          <a:avLst/>
        </a:prstGeom>
        <a:gradFill flip="none" rotWithShape="1">
          <a:gsLst>
            <a:gs pos="0">
              <a:schemeClr val="tx2">
                <a:lumMod val="20000"/>
                <a:lumOff val="80000"/>
                <a:shade val="30000"/>
                <a:satMod val="115000"/>
              </a:schemeClr>
            </a:gs>
            <a:gs pos="50000">
              <a:schemeClr val="tx2">
                <a:lumMod val="20000"/>
                <a:lumOff val="80000"/>
                <a:shade val="67500"/>
                <a:satMod val="115000"/>
              </a:schemeClr>
            </a:gs>
            <a:gs pos="100000">
              <a:schemeClr val="tx2">
                <a:lumMod val="20000"/>
                <a:lumOff val="80000"/>
                <a:shade val="100000"/>
                <a:satMod val="115000"/>
              </a:schemeClr>
            </a:gs>
          </a:gsLst>
          <a:lin ang="16200000" scaled="1"/>
          <a:tileRect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Налог на доходы физических лиц (НДФЛ)</a:t>
          </a:r>
          <a:endParaRPr lang="ru-RU" sz="2000" kern="1200" dirty="0"/>
        </a:p>
      </dsp:txBody>
      <dsp:txXfrm>
        <a:off x="66662" y="138683"/>
        <a:ext cx="2658782" cy="1232259"/>
      </dsp:txXfrm>
    </dsp:sp>
    <dsp:sp modelId="{2C42857D-E071-4572-9CE6-79E4AA7828E7}">
      <dsp:nvSpPr>
        <dsp:cNvPr id="0" name=""/>
        <dsp:cNvSpPr/>
      </dsp:nvSpPr>
      <dsp:spPr>
        <a:xfrm>
          <a:off x="2771791" y="1700464"/>
          <a:ext cx="5949813" cy="1684846"/>
        </a:xfrm>
        <a:prstGeom prst="rightArrow">
          <a:avLst>
            <a:gd name="adj1" fmla="val 75000"/>
            <a:gd name="adj2" fmla="val 50000"/>
          </a:avLst>
        </a:prstGeom>
        <a:solidFill>
          <a:srgbClr val="CCCCFF"/>
        </a:soli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i="0" kern="1200" dirty="0"/>
            <a:t>Налог на имущество организаций </a:t>
          </a:r>
          <a:r>
            <a:rPr lang="ru-RU" sz="1400" b="0" i="0" kern="1200" dirty="0"/>
            <a:t>– это налог на имущество, оцениваемое по остаточной стоимости, относится к прямым региональным налогам. Налогооблагаемой базой по налогу является остаточная стоимость основных средств организации по данным бухгалтерского учета.</a:t>
          </a:r>
          <a:endParaRPr lang="ru-RU" sz="1400" i="0" kern="1200" dirty="0"/>
        </a:p>
      </dsp:txBody>
      <dsp:txXfrm>
        <a:off x="2771791" y="1911070"/>
        <a:ext cx="5317996" cy="1263634"/>
      </dsp:txXfrm>
    </dsp:sp>
    <dsp:sp modelId="{9AB9B19F-2DC6-4552-8113-8B9A088F012A}">
      <dsp:nvSpPr>
        <dsp:cNvPr id="0" name=""/>
        <dsp:cNvSpPr/>
      </dsp:nvSpPr>
      <dsp:spPr>
        <a:xfrm>
          <a:off x="0" y="1774411"/>
          <a:ext cx="2842821" cy="1442319"/>
        </a:xfrm>
        <a:prstGeom prst="roundRect">
          <a:avLst/>
        </a:prstGeom>
        <a:gradFill flip="none" rotWithShape="1">
          <a:gsLst>
            <a:gs pos="0">
              <a:srgbClr val="CCCCFF">
                <a:shade val="30000"/>
                <a:satMod val="115000"/>
              </a:srgbClr>
            </a:gs>
            <a:gs pos="50000">
              <a:srgbClr val="CCCCFF">
                <a:shade val="67500"/>
                <a:satMod val="115000"/>
              </a:srgbClr>
            </a:gs>
            <a:gs pos="100000">
              <a:srgbClr val="CCCCFF">
                <a:shade val="100000"/>
                <a:satMod val="115000"/>
              </a:srgbClr>
            </a:gs>
          </a:gsLst>
          <a:lin ang="162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>
              <a:solidFill>
                <a:schemeClr val="tx1"/>
              </a:solidFill>
              <a:latin typeface="Times New Roman" pitchFamily="18" charset="0"/>
            </a:rPr>
            <a:t>Налог на </a:t>
          </a:r>
          <a:r>
            <a:rPr lang="ru-RU" sz="19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имущество </a:t>
          </a:r>
          <a:r>
            <a:rPr lang="ru-RU" sz="1900" b="1" kern="1200" dirty="0">
              <a:solidFill>
                <a:schemeClr val="tx1"/>
              </a:solidFill>
              <a:latin typeface="Times New Roman" pitchFamily="18" charset="0"/>
            </a:rPr>
            <a:t>организаций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 </a:t>
          </a:r>
          <a:endParaRPr lang="ru-RU" sz="1900" kern="1200" dirty="0"/>
        </a:p>
      </dsp:txBody>
      <dsp:txXfrm>
        <a:off x="70408" y="1844819"/>
        <a:ext cx="2702005" cy="1301503"/>
      </dsp:txXfrm>
    </dsp:sp>
    <dsp:sp modelId="{B2FD9558-081C-4504-82F6-16062C490296}">
      <dsp:nvSpPr>
        <dsp:cNvPr id="0" name=""/>
        <dsp:cNvSpPr/>
      </dsp:nvSpPr>
      <dsp:spPr>
        <a:xfrm>
          <a:off x="2843810" y="3672412"/>
          <a:ext cx="5759413" cy="180532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25400" cap="flat" cmpd="sng" algn="ctr">
          <a:solidFill>
            <a:schemeClr val="accent2">
              <a:lumMod val="60000"/>
              <a:lumOff val="4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i="0" kern="1200" dirty="0">
              <a:latin typeface="Times New Roman" pitchFamily="18" charset="0"/>
              <a:cs typeface="Times New Roman" pitchFamily="18" charset="0"/>
            </a:rPr>
            <a:t>Акциз </a:t>
          </a:r>
          <a:r>
            <a:rPr lang="ru-RU" sz="1400" i="0" kern="1200" dirty="0">
              <a:latin typeface="Times New Roman" pitchFamily="18" charset="0"/>
              <a:cs typeface="Times New Roman" pitchFamily="18" charset="0"/>
            </a:rPr>
            <a:t>- один из видов налога, представляющий не связанный с получением дохода продавцом косвенный налог на продажу определенного вида товаров массового потребления. Акциз включается в цену товара. Чаще всего акцизным налогом облагаются винно-водочные изделия, пиво, табачные изделия, деликатесы, предметы роскоши, автомобили, нефтепродукты. </a:t>
          </a:r>
          <a:endParaRPr lang="ru-RU" sz="1400" i="0" kern="1200" dirty="0"/>
        </a:p>
      </dsp:txBody>
      <dsp:txXfrm>
        <a:off x="2843810" y="3898078"/>
        <a:ext cx="5082417" cy="1353993"/>
      </dsp:txXfrm>
    </dsp:sp>
    <dsp:sp modelId="{EC6DD737-6767-4892-B39E-9DAA87783429}">
      <dsp:nvSpPr>
        <dsp:cNvPr id="0" name=""/>
        <dsp:cNvSpPr/>
      </dsp:nvSpPr>
      <dsp:spPr>
        <a:xfrm>
          <a:off x="0" y="3770988"/>
          <a:ext cx="2923719" cy="1533871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Налоги на товары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(работы, услуги),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реализуемые на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территории РФ </a:t>
          </a:r>
          <a:endParaRPr lang="ru-RU" sz="1900" kern="1200" dirty="0"/>
        </a:p>
      </dsp:txBody>
      <dsp:txXfrm>
        <a:off x="74877" y="3845865"/>
        <a:ext cx="2773965" cy="13841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94A251-E821-45CD-A7B6-3298AB4BDFDE}">
      <dsp:nvSpPr>
        <dsp:cNvPr id="0" name=""/>
        <dsp:cNvSpPr/>
      </dsp:nvSpPr>
      <dsp:spPr>
        <a:xfrm>
          <a:off x="2657282" y="0"/>
          <a:ext cx="5659125" cy="1403535"/>
        </a:xfrm>
        <a:prstGeom prst="rightArrow">
          <a:avLst>
            <a:gd name="adj1" fmla="val 75000"/>
            <a:gd name="adj2" fmla="val 50000"/>
          </a:avLst>
        </a:prstGeom>
        <a:solidFill>
          <a:schemeClr val="tx2">
            <a:lumMod val="20000"/>
            <a:lumOff val="80000"/>
          </a:schemeClr>
        </a:soli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i="0" kern="1200" dirty="0"/>
            <a:t>Единый налог на вмененный доход </a:t>
          </a:r>
          <a:r>
            <a:rPr lang="ru-RU" sz="1600" i="0" kern="1200" dirty="0"/>
            <a:t>-  </a:t>
          </a:r>
          <a:r>
            <a:rPr lang="ru-RU" sz="1600" i="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 субъектов малого и среднего бизнеса платежи в виде единого налога на вмененный доход, налогу, взимаемому в связи с применением упрощенной системе налогообложения</a:t>
          </a:r>
          <a:endParaRPr lang="ru-RU" sz="1600" i="0" kern="1200" dirty="0"/>
        </a:p>
      </dsp:txBody>
      <dsp:txXfrm>
        <a:off x="2657282" y="175442"/>
        <a:ext cx="5132799" cy="1052651"/>
      </dsp:txXfrm>
    </dsp:sp>
    <dsp:sp modelId="{AA17CE17-AE7A-4017-A840-94A72B1EDD12}">
      <dsp:nvSpPr>
        <dsp:cNvPr id="0" name=""/>
        <dsp:cNvSpPr/>
      </dsp:nvSpPr>
      <dsp:spPr>
        <a:xfrm>
          <a:off x="0" y="0"/>
          <a:ext cx="2792106" cy="1365583"/>
        </a:xfrm>
        <a:prstGeom prst="roundRect">
          <a:avLst/>
        </a:prstGeom>
        <a:gradFill flip="none" rotWithShape="1">
          <a:gsLst>
            <a:gs pos="0">
              <a:schemeClr val="tx2">
                <a:lumMod val="20000"/>
                <a:lumOff val="80000"/>
                <a:shade val="30000"/>
                <a:satMod val="115000"/>
              </a:schemeClr>
            </a:gs>
            <a:gs pos="50000">
              <a:schemeClr val="tx2">
                <a:lumMod val="20000"/>
                <a:lumOff val="80000"/>
                <a:shade val="67500"/>
                <a:satMod val="115000"/>
              </a:schemeClr>
            </a:gs>
            <a:gs pos="100000">
              <a:schemeClr val="tx2">
                <a:lumMod val="20000"/>
                <a:lumOff val="80000"/>
                <a:shade val="100000"/>
                <a:satMod val="115000"/>
              </a:schemeClr>
            </a:gs>
          </a:gsLst>
          <a:lin ang="16200000" scaled="1"/>
          <a:tileRect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Единый налог на вмененный доход</a:t>
          </a:r>
        </a:p>
      </dsp:txBody>
      <dsp:txXfrm>
        <a:off x="66662" y="66662"/>
        <a:ext cx="2658782" cy="1232259"/>
      </dsp:txXfrm>
    </dsp:sp>
    <dsp:sp modelId="{2C42857D-E071-4572-9CE6-79E4AA7828E7}">
      <dsp:nvSpPr>
        <dsp:cNvPr id="0" name=""/>
        <dsp:cNvSpPr/>
      </dsp:nvSpPr>
      <dsp:spPr>
        <a:xfrm>
          <a:off x="2771791" y="1700464"/>
          <a:ext cx="5949813" cy="1684846"/>
        </a:xfrm>
        <a:prstGeom prst="rightArrow">
          <a:avLst>
            <a:gd name="adj1" fmla="val 75000"/>
            <a:gd name="adj2" fmla="val 50000"/>
          </a:avLst>
        </a:prstGeom>
        <a:solidFill>
          <a:srgbClr val="CCCCFF"/>
        </a:soli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i="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Единый сельскохозяйственный налог </a:t>
          </a:r>
          <a:r>
            <a:rPr lang="ru-RU" sz="1600" i="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от сельхозпроизводителей, фермерских хозяйств и от предприятий реализующих сельхозпродукцию</a:t>
          </a:r>
          <a:endParaRPr lang="ru-RU" sz="1600" i="0" kern="1200" dirty="0"/>
        </a:p>
      </dsp:txBody>
      <dsp:txXfrm>
        <a:off x="2771791" y="1911070"/>
        <a:ext cx="5317996" cy="1263634"/>
      </dsp:txXfrm>
    </dsp:sp>
    <dsp:sp modelId="{9AB9B19F-2DC6-4552-8113-8B9A088F012A}">
      <dsp:nvSpPr>
        <dsp:cNvPr id="0" name=""/>
        <dsp:cNvSpPr/>
      </dsp:nvSpPr>
      <dsp:spPr>
        <a:xfrm>
          <a:off x="0" y="1774411"/>
          <a:ext cx="2842821" cy="1442319"/>
        </a:xfrm>
        <a:prstGeom prst="roundRect">
          <a:avLst/>
        </a:prstGeom>
        <a:gradFill flip="none" rotWithShape="1">
          <a:gsLst>
            <a:gs pos="0">
              <a:srgbClr val="CCCCFF">
                <a:shade val="30000"/>
                <a:satMod val="115000"/>
              </a:srgbClr>
            </a:gs>
            <a:gs pos="50000">
              <a:srgbClr val="CCCCFF">
                <a:shade val="67500"/>
                <a:satMod val="115000"/>
              </a:srgbClr>
            </a:gs>
            <a:gs pos="100000">
              <a:srgbClr val="CCCCFF">
                <a:shade val="100000"/>
                <a:satMod val="115000"/>
              </a:srgbClr>
            </a:gs>
          </a:gsLst>
          <a:lin ang="162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 Единый сельскохозяйственный налог</a:t>
          </a:r>
          <a:endParaRPr lang="ru-RU" sz="1800" kern="1200" dirty="0"/>
        </a:p>
      </dsp:txBody>
      <dsp:txXfrm>
        <a:off x="70408" y="1844819"/>
        <a:ext cx="2702005" cy="1301503"/>
      </dsp:txXfrm>
    </dsp:sp>
    <dsp:sp modelId="{B2FD9558-081C-4504-82F6-16062C490296}">
      <dsp:nvSpPr>
        <dsp:cNvPr id="0" name=""/>
        <dsp:cNvSpPr/>
      </dsp:nvSpPr>
      <dsp:spPr>
        <a:xfrm>
          <a:off x="2915811" y="3672412"/>
          <a:ext cx="6013371" cy="180532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25400" cap="flat" cmpd="sng" algn="ctr">
          <a:solidFill>
            <a:schemeClr val="accent2">
              <a:lumMod val="60000"/>
              <a:lumOff val="4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i="0" kern="1200" dirty="0"/>
            <a:t>Государственная пошлина </a:t>
          </a:r>
          <a:r>
            <a:rPr lang="ru-RU" sz="1100" b="0" i="0" kern="1200" dirty="0"/>
            <a:t>- это сбор, взимаемый с лиц при их обращении в государственные органы, органы местного самоуправления, иные органы и (или) к должностным лицам, которые уполномочены в соответствии с законодательными актами Российской Федерации, законодательными актами субъектов Российской Федерации и нормативными правовыми актами органов местного самоуправления, за совершением в отношении этих лиц юридически значимых действий, предусмотренных настоящей главой, за исключением действий, совершаемых консульскими учреждениями Российской Федерации</a:t>
          </a:r>
          <a:r>
            <a:rPr lang="ru-RU" sz="1000" b="0" i="0" kern="1200" dirty="0"/>
            <a:t>.</a:t>
          </a:r>
          <a:endParaRPr lang="ru-RU" sz="1000" i="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i="0" kern="1200" dirty="0"/>
        </a:p>
      </dsp:txBody>
      <dsp:txXfrm>
        <a:off x="2915811" y="3898078"/>
        <a:ext cx="5336375" cy="1353993"/>
      </dsp:txXfrm>
    </dsp:sp>
    <dsp:sp modelId="{EC6DD737-6767-4892-B39E-9DAA87783429}">
      <dsp:nvSpPr>
        <dsp:cNvPr id="0" name=""/>
        <dsp:cNvSpPr/>
      </dsp:nvSpPr>
      <dsp:spPr>
        <a:xfrm>
          <a:off x="0" y="3744404"/>
          <a:ext cx="2923719" cy="1533871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Государственная пошлина</a:t>
          </a:r>
        </a:p>
      </dsp:txBody>
      <dsp:txXfrm>
        <a:off x="74877" y="3819281"/>
        <a:ext cx="2773965" cy="13841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BD99F4-BC58-4350-95A4-CE93E41E099E}">
      <dsp:nvSpPr>
        <dsp:cNvPr id="0" name=""/>
        <dsp:cNvSpPr/>
      </dsp:nvSpPr>
      <dsp:spPr>
        <a:xfrm>
          <a:off x="3030585" y="114772"/>
          <a:ext cx="5679032" cy="2275810"/>
        </a:xfrm>
        <a:prstGeom prst="rightArrow">
          <a:avLst>
            <a:gd name="adj1" fmla="val 75000"/>
            <a:gd name="adj2" fmla="val 5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i="0" kern="1200" dirty="0"/>
            <a:t>доходы  получаемые в виде арендной платы за земельные участки, государственная собственность на которые не разграничена и которые расположены в границах сельских поселений и межселенных территорий муниципальных районов, а также средства от продажи права на заключение договоров аренды указанных земельных участков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i="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доходы от сдачи в аренду имущества, находящегося в оперативном управлении органов управления муниципальных районов и созданных ими учреждений (за исключением имущества муниципальных бюджетных и автономных учреждений</a:t>
          </a:r>
          <a:r>
            <a:rPr lang="ru-RU" sz="900" i="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ru-RU" sz="900" i="0" kern="1200" dirty="0"/>
        </a:p>
      </dsp:txBody>
      <dsp:txXfrm>
        <a:off x="3030585" y="399248"/>
        <a:ext cx="4825603" cy="1706858"/>
      </dsp:txXfrm>
    </dsp:sp>
    <dsp:sp modelId="{2DFCB767-21C7-4236-B7B4-9CED49F98EE7}">
      <dsp:nvSpPr>
        <dsp:cNvPr id="0" name=""/>
        <dsp:cNvSpPr/>
      </dsp:nvSpPr>
      <dsp:spPr>
        <a:xfrm>
          <a:off x="0" y="504261"/>
          <a:ext cx="3025495" cy="1291179"/>
        </a:xfrm>
        <a:prstGeom prst="round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Доходы от использования имущества, находящегося в государственной и муниципальной собственности</a:t>
          </a:r>
          <a:endParaRPr lang="ru-RU" sz="1500" kern="1200" dirty="0"/>
        </a:p>
      </dsp:txBody>
      <dsp:txXfrm>
        <a:off x="63030" y="567291"/>
        <a:ext cx="2899435" cy="1165119"/>
      </dsp:txXfrm>
    </dsp:sp>
    <dsp:sp modelId="{81BDBEAB-55DB-4352-9AEE-546766411336}">
      <dsp:nvSpPr>
        <dsp:cNvPr id="0" name=""/>
        <dsp:cNvSpPr/>
      </dsp:nvSpPr>
      <dsp:spPr>
        <a:xfrm>
          <a:off x="3712464" y="2353746"/>
          <a:ext cx="4924726" cy="770007"/>
        </a:xfrm>
        <a:prstGeom prst="rightArrow">
          <a:avLst>
            <a:gd name="adj1" fmla="val 75000"/>
            <a:gd name="adj2" fmla="val 5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Прочие доходы от оказания платных услуг (работ) получателями средств бюджетов муниципальных районов</a:t>
          </a:r>
          <a:endParaRPr lang="ru-RU" sz="14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/>
        </a:p>
      </dsp:txBody>
      <dsp:txXfrm>
        <a:off x="3712464" y="2449997"/>
        <a:ext cx="4635973" cy="577505"/>
      </dsp:txXfrm>
    </dsp:sp>
    <dsp:sp modelId="{B3804B61-AD5F-4CB2-A934-6EBCE33E7944}">
      <dsp:nvSpPr>
        <dsp:cNvPr id="0" name=""/>
        <dsp:cNvSpPr/>
      </dsp:nvSpPr>
      <dsp:spPr>
        <a:xfrm>
          <a:off x="26" y="2333079"/>
          <a:ext cx="3636688" cy="770007"/>
        </a:xfrm>
        <a:prstGeom prst="round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Доходы от оказания платных услуг (работ) и компенсации затрат государства</a:t>
          </a:r>
          <a:endParaRPr lang="ru-RU" sz="1500" i="0" kern="1200" dirty="0"/>
        </a:p>
      </dsp:txBody>
      <dsp:txXfrm>
        <a:off x="37615" y="2370668"/>
        <a:ext cx="3561510" cy="694829"/>
      </dsp:txXfrm>
    </dsp:sp>
    <dsp:sp modelId="{3F58102A-39F5-4DBA-9903-BD9EFE9EF016}">
      <dsp:nvSpPr>
        <dsp:cNvPr id="0" name=""/>
        <dsp:cNvSpPr/>
      </dsp:nvSpPr>
      <dsp:spPr>
        <a:xfrm>
          <a:off x="3485187" y="3409792"/>
          <a:ext cx="5227780" cy="424605"/>
        </a:xfrm>
        <a:prstGeom prst="rightArrow">
          <a:avLst>
            <a:gd name="adj1" fmla="val 75000"/>
            <a:gd name="adj2" fmla="val 5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Платежи при пользовании природными ресурсами</a:t>
          </a:r>
          <a:endParaRPr lang="ru-RU" sz="1400" kern="1200" dirty="0"/>
        </a:p>
      </dsp:txBody>
      <dsp:txXfrm>
        <a:off x="3485187" y="3462868"/>
        <a:ext cx="5068553" cy="318453"/>
      </dsp:txXfrm>
    </dsp:sp>
    <dsp:sp modelId="{07225D88-79EC-46F7-BD9F-408560DCDA13}">
      <dsp:nvSpPr>
        <dsp:cNvPr id="0" name=""/>
        <dsp:cNvSpPr/>
      </dsp:nvSpPr>
      <dsp:spPr>
        <a:xfrm>
          <a:off x="0" y="3200754"/>
          <a:ext cx="3485187" cy="770007"/>
        </a:xfrm>
        <a:prstGeom prst="round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Платежи при пользовании природными ресурсами</a:t>
          </a:r>
        </a:p>
      </dsp:txBody>
      <dsp:txXfrm>
        <a:off x="37589" y="3238343"/>
        <a:ext cx="3410009" cy="694829"/>
      </dsp:txXfrm>
    </dsp:sp>
    <dsp:sp modelId="{25E7230E-939D-4A0C-B256-D3DC890C3738}">
      <dsp:nvSpPr>
        <dsp:cNvPr id="0" name=""/>
        <dsp:cNvSpPr/>
      </dsp:nvSpPr>
      <dsp:spPr>
        <a:xfrm>
          <a:off x="3490292" y="4032447"/>
          <a:ext cx="5222675" cy="1351902"/>
        </a:xfrm>
        <a:prstGeom prst="rightArrow">
          <a:avLst>
            <a:gd name="adj1" fmla="val 75000"/>
            <a:gd name="adj2" fmla="val 5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Доходы от продажи земельных участков, государственная собственность на которые не разграничена и которые расположены в границах сельских поселений и межселенных территорий муниципальных районов</a:t>
          </a:r>
          <a:endParaRPr lang="ru-RU" sz="1400" kern="1200" dirty="0"/>
        </a:p>
      </dsp:txBody>
      <dsp:txXfrm>
        <a:off x="3490292" y="4201435"/>
        <a:ext cx="4715712" cy="1013926"/>
      </dsp:txXfrm>
    </dsp:sp>
    <dsp:sp modelId="{612E9E70-8A97-43E0-8780-63228C1F02FE}">
      <dsp:nvSpPr>
        <dsp:cNvPr id="0" name=""/>
        <dsp:cNvSpPr/>
      </dsp:nvSpPr>
      <dsp:spPr>
        <a:xfrm>
          <a:off x="79930" y="4342952"/>
          <a:ext cx="3481783" cy="770007"/>
        </a:xfrm>
        <a:prstGeom prst="round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Доходы от продажи материальных и нематериальных активов</a:t>
          </a:r>
          <a:endParaRPr lang="ru-RU" sz="1500" i="0" kern="1200" dirty="0"/>
        </a:p>
      </dsp:txBody>
      <dsp:txXfrm>
        <a:off x="117519" y="4380541"/>
        <a:ext cx="3406605" cy="6948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F19EB7-3BE9-4830-9621-2AD3672EF6E2}">
      <dsp:nvSpPr>
        <dsp:cNvPr id="0" name=""/>
        <dsp:cNvSpPr/>
      </dsp:nvSpPr>
      <dsp:spPr>
        <a:xfrm>
          <a:off x="7278" y="0"/>
          <a:ext cx="4350717" cy="576064"/>
        </a:xfrm>
        <a:prstGeom prst="chevron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Штрафы, санкции, возмещение ущерба</a:t>
          </a:r>
        </a:p>
      </dsp:txBody>
      <dsp:txXfrm>
        <a:off x="295310" y="0"/>
        <a:ext cx="3774653" cy="576064"/>
      </dsp:txXfrm>
    </dsp:sp>
    <dsp:sp modelId="{824B3E20-7A6C-4589-9F39-B970BEAFA413}">
      <dsp:nvSpPr>
        <dsp:cNvPr id="0" name=""/>
        <dsp:cNvSpPr/>
      </dsp:nvSpPr>
      <dsp:spPr>
        <a:xfrm>
          <a:off x="3922924" y="0"/>
          <a:ext cx="4350717" cy="576064"/>
        </a:xfrm>
        <a:prstGeom prst="chevron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rPr>
            <a:t>Прочие неналоговые доходы</a:t>
          </a:r>
        </a:p>
      </dsp:txBody>
      <dsp:txXfrm>
        <a:off x="4210956" y="0"/>
        <a:ext cx="3774653" cy="57606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890BBF-C9B7-4E9C-AE9C-E885CBC375FD}">
      <dsp:nvSpPr>
        <dsp:cNvPr id="0" name=""/>
        <dsp:cNvSpPr/>
      </dsp:nvSpPr>
      <dsp:spPr>
        <a:xfrm>
          <a:off x="970548" y="6089"/>
          <a:ext cx="6731054" cy="5945005"/>
        </a:xfrm>
        <a:prstGeom prst="circularArrow">
          <a:avLst>
            <a:gd name="adj1" fmla="val 5544"/>
            <a:gd name="adj2" fmla="val 330680"/>
            <a:gd name="adj3" fmla="val 13908156"/>
            <a:gd name="adj4" fmla="val 17306004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597B8F-C639-4F2B-8838-ED07CC3910CE}">
      <dsp:nvSpPr>
        <dsp:cNvPr id="0" name=""/>
        <dsp:cNvSpPr/>
      </dsp:nvSpPr>
      <dsp:spPr>
        <a:xfrm>
          <a:off x="3024340" y="8"/>
          <a:ext cx="2623470" cy="1382908"/>
        </a:xfrm>
        <a:prstGeom prst="round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sng" kern="1200" dirty="0">
              <a:solidFill>
                <a:schemeClr val="tx1"/>
              </a:solidFill>
            </a:rPr>
            <a:t>Глава Администрации муниципального района: 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baseline="0" dirty="0">
              <a:solidFill>
                <a:schemeClr val="tx1"/>
              </a:solidFill>
            </a:rPr>
            <a:t>-руководит подготовкой вопросов формирования проекта районного бюджета, 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baseline="0" dirty="0">
              <a:solidFill>
                <a:schemeClr val="tx1"/>
              </a:solidFill>
            </a:rPr>
            <a:t>-выносит на рассмотрение Совета, 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baseline="0" dirty="0">
              <a:solidFill>
                <a:schemeClr val="tx1"/>
              </a:solidFill>
            </a:rPr>
            <a:t>-контролирует исполнение бюджета</a:t>
          </a:r>
        </a:p>
      </dsp:txBody>
      <dsp:txXfrm>
        <a:off x="3091848" y="67516"/>
        <a:ext cx="2488454" cy="1247892"/>
      </dsp:txXfrm>
    </dsp:sp>
    <dsp:sp modelId="{70181DC1-FB4E-4A91-9E30-CA40ABB56651}">
      <dsp:nvSpPr>
        <dsp:cNvPr id="0" name=""/>
        <dsp:cNvSpPr/>
      </dsp:nvSpPr>
      <dsp:spPr>
        <a:xfrm>
          <a:off x="5787319" y="171975"/>
          <a:ext cx="2492903" cy="1391599"/>
        </a:xfrm>
        <a:prstGeom prst="round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u="sng" kern="1200" dirty="0">
              <a:solidFill>
                <a:schemeClr val="tx1"/>
              </a:solidFill>
            </a:rPr>
            <a:t>Совет Адыге-Хабльского муниципального района</a:t>
          </a:r>
          <a:r>
            <a:rPr lang="ru-RU" sz="1000" kern="1200" dirty="0">
              <a:solidFill>
                <a:schemeClr val="tx1"/>
              </a:solidFill>
            </a:rPr>
            <a:t>: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tx1"/>
              </a:solidFill>
            </a:rPr>
            <a:t>-рассматривает и утверждает бюджет;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tx1"/>
              </a:solidFill>
            </a:rPr>
            <a:t>-утверждает, изменяет и отменяет местные налоги;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tx1"/>
              </a:solidFill>
            </a:rPr>
            <a:t>-рассматривает и утверждает внесение изменений в бюджет;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tx1"/>
              </a:solidFill>
            </a:rPr>
            <a:t>-утверждает годовую отчетность</a:t>
          </a:r>
        </a:p>
      </dsp:txBody>
      <dsp:txXfrm>
        <a:off x="5855251" y="239907"/>
        <a:ext cx="2357039" cy="1255735"/>
      </dsp:txXfrm>
    </dsp:sp>
    <dsp:sp modelId="{D1AB80EC-3E59-421B-BD51-C22B98C3B2BC}">
      <dsp:nvSpPr>
        <dsp:cNvPr id="0" name=""/>
        <dsp:cNvSpPr/>
      </dsp:nvSpPr>
      <dsp:spPr>
        <a:xfrm>
          <a:off x="6119289" y="1827990"/>
          <a:ext cx="2449662" cy="1556386"/>
        </a:xfrm>
        <a:prstGeom prst="round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u="sng" kern="1200" dirty="0">
              <a:solidFill>
                <a:schemeClr val="tx1"/>
              </a:solidFill>
            </a:rPr>
            <a:t>Финансовое управление: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tx1"/>
              </a:solidFill>
            </a:rPr>
            <a:t>-составляет и исполняет бюджет,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tx1"/>
              </a:solidFill>
            </a:rPr>
            <a:t>-доводит лимиты бюджетных ассигнований,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tx1"/>
              </a:solidFill>
            </a:rPr>
            <a:t> -проводит финансирование,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tx1"/>
              </a:solidFill>
            </a:rPr>
            <a:t>-принимает отчетность,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tx1"/>
              </a:solidFill>
            </a:rPr>
            <a:t> -составляет сводную отчетность районного бюджета</a:t>
          </a:r>
        </a:p>
      </dsp:txBody>
      <dsp:txXfrm>
        <a:off x="6195266" y="1903967"/>
        <a:ext cx="2297708" cy="1404432"/>
      </dsp:txXfrm>
    </dsp:sp>
    <dsp:sp modelId="{8DF0F99C-E46D-4D16-8AE5-F2C67D499F9A}">
      <dsp:nvSpPr>
        <dsp:cNvPr id="0" name=""/>
        <dsp:cNvSpPr/>
      </dsp:nvSpPr>
      <dsp:spPr>
        <a:xfrm>
          <a:off x="5911222" y="3611981"/>
          <a:ext cx="2657729" cy="1716613"/>
        </a:xfrm>
        <a:prstGeom prst="round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u="sng" kern="1200" dirty="0">
              <a:solidFill>
                <a:schemeClr val="tx1"/>
              </a:solidFill>
            </a:rPr>
            <a:t>Контрольно-счетный орган: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tx1"/>
              </a:solidFill>
            </a:rPr>
            <a:t>-проводит экспертизу проекта бюджета,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tx1"/>
              </a:solidFill>
            </a:rPr>
            <a:t> -контролирует исполнение местного бюджета</a:t>
          </a:r>
          <a:endParaRPr lang="en-US" sz="1000" kern="1200" dirty="0">
            <a:solidFill>
              <a:schemeClr val="tx1"/>
            </a:solidFill>
          </a:endParaRP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>
              <a:solidFill>
                <a:schemeClr val="tx1"/>
              </a:solidFill>
            </a:rPr>
            <a:t>-</a:t>
          </a:r>
          <a:r>
            <a:rPr lang="ru-RU" sz="1000" kern="1200" dirty="0">
              <a:solidFill>
                <a:schemeClr val="tx1"/>
              </a:solidFill>
            </a:rPr>
            <a:t>осуществляет контроль за использованием бюджетных средств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 dirty="0"/>
        </a:p>
      </dsp:txBody>
      <dsp:txXfrm>
        <a:off x="5995020" y="3695779"/>
        <a:ext cx="2490133" cy="1549017"/>
      </dsp:txXfrm>
    </dsp:sp>
    <dsp:sp modelId="{2CF629BF-62FC-4E87-8F4A-FFF7A5210663}">
      <dsp:nvSpPr>
        <dsp:cNvPr id="0" name=""/>
        <dsp:cNvSpPr/>
      </dsp:nvSpPr>
      <dsp:spPr>
        <a:xfrm>
          <a:off x="3112898" y="4277052"/>
          <a:ext cx="2545219" cy="1252179"/>
        </a:xfrm>
        <a:prstGeom prst="round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u="sng" kern="1200" dirty="0">
              <a:solidFill>
                <a:schemeClr val="tx1"/>
              </a:solidFill>
            </a:rPr>
            <a:t>Главные администраторы доходов районного бюджета:</a:t>
          </a:r>
          <a:r>
            <a:rPr lang="ru-RU" sz="1000" kern="1200" dirty="0">
              <a:solidFill>
                <a:schemeClr val="tx1"/>
              </a:solidFill>
            </a:rPr>
            <a:t>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tx1"/>
              </a:solidFill>
            </a:rPr>
            <a:t>-предоставляют сведения, необходимые для составления бюджета,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tx1"/>
              </a:solidFill>
            </a:rPr>
            <a:t>-анализируют, формируют и предоставляют бюджетную отчетность</a:t>
          </a:r>
        </a:p>
      </dsp:txBody>
      <dsp:txXfrm>
        <a:off x="3174024" y="4338178"/>
        <a:ext cx="2422967" cy="1129927"/>
      </dsp:txXfrm>
    </dsp:sp>
    <dsp:sp modelId="{B12618C4-2B3D-4E5B-8547-5471F7FCC893}">
      <dsp:nvSpPr>
        <dsp:cNvPr id="0" name=""/>
        <dsp:cNvSpPr/>
      </dsp:nvSpPr>
      <dsp:spPr>
        <a:xfrm>
          <a:off x="175699" y="3666115"/>
          <a:ext cx="2885082" cy="1629171"/>
        </a:xfrm>
        <a:prstGeom prst="round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u="sng" kern="1200" dirty="0">
              <a:solidFill>
                <a:schemeClr val="tx1"/>
              </a:solidFill>
            </a:rPr>
            <a:t>Главные распорядители бюджетных средств (ГРБС):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tx1"/>
              </a:solidFill>
            </a:rPr>
            <a:t>-осуществляют планирование расходов бюджета,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tx1"/>
              </a:solidFill>
            </a:rPr>
            <a:t>-составляют обоснование бюджетных ассигнований,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tx1"/>
              </a:solidFill>
            </a:rPr>
            <a:t>-формируют и утверждают муниципальные задания для подведомственных учреждений,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tx1"/>
              </a:solidFill>
            </a:rPr>
            <a:t>-формируют и предоставляют отчетность</a:t>
          </a:r>
        </a:p>
      </dsp:txBody>
      <dsp:txXfrm>
        <a:off x="255229" y="3745645"/>
        <a:ext cx="2726022" cy="1470111"/>
      </dsp:txXfrm>
    </dsp:sp>
    <dsp:sp modelId="{8B71BAAC-EEF7-4FFF-8DE3-CEF822641D6E}">
      <dsp:nvSpPr>
        <dsp:cNvPr id="0" name=""/>
        <dsp:cNvSpPr/>
      </dsp:nvSpPr>
      <dsp:spPr>
        <a:xfrm>
          <a:off x="0" y="1842779"/>
          <a:ext cx="2561465" cy="1541599"/>
        </a:xfrm>
        <a:prstGeom prst="round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u="sng" kern="1200" dirty="0">
              <a:solidFill>
                <a:schemeClr val="tx1"/>
              </a:solidFill>
            </a:rPr>
            <a:t>Главный администратор источников финансирования дефицита районного бюджета (финансовое управление):</a:t>
          </a:r>
          <a:r>
            <a:rPr lang="ru-RU" sz="1000" kern="1200" dirty="0">
              <a:solidFill>
                <a:schemeClr val="tx1"/>
              </a:solidFill>
            </a:rPr>
            <a:t>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tx1"/>
              </a:solidFill>
            </a:rPr>
            <a:t>-осуществляют планирование (прогнозирование) поступлений и выплат по источникам финансирования дефицита бюджета,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tx1"/>
              </a:solidFill>
            </a:rPr>
            <a:t>-формируют бюджетную отчетность</a:t>
          </a:r>
        </a:p>
      </dsp:txBody>
      <dsp:txXfrm>
        <a:off x="75255" y="1918034"/>
        <a:ext cx="2410955" cy="1391089"/>
      </dsp:txXfrm>
    </dsp:sp>
    <dsp:sp modelId="{68539925-B6F6-4B61-8371-89FB03A5BA84}">
      <dsp:nvSpPr>
        <dsp:cNvPr id="0" name=""/>
        <dsp:cNvSpPr/>
      </dsp:nvSpPr>
      <dsp:spPr>
        <a:xfrm>
          <a:off x="343877" y="206617"/>
          <a:ext cx="2380838" cy="1357018"/>
        </a:xfrm>
        <a:prstGeom prst="round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i="0" u="sng" kern="1200" dirty="0">
              <a:solidFill>
                <a:schemeClr val="tx1"/>
              </a:solidFill>
            </a:rPr>
            <a:t>Получатели бюджетных средств: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tx1"/>
              </a:solidFill>
            </a:rPr>
            <a:t>-составляют и исполняют бюджетную смету,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tx1"/>
              </a:solidFill>
            </a:rPr>
            <a:t> -ведут бюджетный учет,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>
              <a:solidFill>
                <a:schemeClr val="tx1"/>
              </a:solidFill>
            </a:rPr>
            <a:t>-формируют и предоставляют главному распорядителю бюджетных средств бюджетную отчетность</a:t>
          </a:r>
        </a:p>
      </dsp:txBody>
      <dsp:txXfrm>
        <a:off x="410121" y="272861"/>
        <a:ext cx="2248350" cy="1224530"/>
      </dsp:txXfrm>
    </dsp:sp>
    <dsp:sp modelId="{EB817DFD-004E-4AE6-93E6-95C86C85880A}">
      <dsp:nvSpPr>
        <dsp:cNvPr id="0" name=""/>
        <dsp:cNvSpPr/>
      </dsp:nvSpPr>
      <dsp:spPr>
        <a:xfrm>
          <a:off x="3312364" y="1512169"/>
          <a:ext cx="2201686" cy="2567154"/>
        </a:xfrm>
        <a:prstGeom prst="roundRect">
          <a:avLst/>
        </a:prstGeom>
        <a:solidFill>
          <a:srgbClr val="CCCCFF"/>
        </a:soli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>
              <a:solidFill>
                <a:schemeClr val="tx1"/>
              </a:solidFill>
            </a:rPr>
            <a:t>Участники бюджетного процесса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>
              <a:solidFill>
                <a:schemeClr val="tx1"/>
              </a:solidFill>
            </a:rPr>
            <a:t>(с</a:t>
          </a:r>
          <a:r>
            <a:rPr lang="ru-RU" sz="1100" kern="1200" dirty="0"/>
            <a:t>убъекты, осуществляющие деятельность по составлению и рассмотрению проектов бюджетов, утверждению и исполнению бюджетов, контролю за их исполнением, осуществлению бюджетного учета, составлению, внешней проверке, рассмотрению и утверждению бюджетной отчетности)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3419841" y="1619646"/>
        <a:ext cx="1986732" cy="2352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0.51553</cdr:x>
      <cdr:y>0.43596</cdr:y>
    </cdr:from>
    <cdr:to>
      <cdr:x>0.52297</cdr:x>
      <cdr:y>0.46304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532292" y="2640984"/>
          <a:ext cx="65467" cy="16408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FFFFFF" mc:Ignorable="a14" a14:legacySpreadsheetColorIndex="65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wrap="none" lIns="18288" tIns="22860" rIns="18288" bIns="22860" anchor="ctr" upright="1">
          <a:spAutoFit/>
        </a:bodyPr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8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0474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8" y="0"/>
            <a:ext cx="2950474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C02D5D-AC98-473D-83C0-50EBE99D03FB}" type="datetimeFigureOut">
              <a:rPr lang="ru-RU" smtClean="0"/>
              <a:pPr/>
              <a:t>05.06.2025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4538"/>
            <a:ext cx="4964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16662"/>
            <a:ext cx="5447030" cy="4468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1599"/>
            <a:ext cx="2950474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8" y="9431599"/>
            <a:ext cx="2950474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50E0B-A1B4-48EC-8F10-A17D3FE69B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953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50E0B-A1B4-48EC-8F10-A17D3FE69B7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50E0B-A1B4-48EC-8F10-A17D3FE69B72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290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721A-D77B-40F9-8F68-66409E05BE1A}" type="datetimeFigureOut">
              <a:rPr lang="ru-RU" smtClean="0"/>
              <a:pPr/>
              <a:t>05.06.2025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31AFE-DA5F-4B47-9A4E-B7017144E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721A-D77B-40F9-8F68-66409E05BE1A}" type="datetimeFigureOut">
              <a:rPr lang="ru-RU" smtClean="0"/>
              <a:pPr/>
              <a:t>05.06.2025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31AFE-DA5F-4B47-9A4E-B7017144E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721A-D77B-40F9-8F68-66409E05BE1A}" type="datetimeFigureOut">
              <a:rPr lang="ru-RU" smtClean="0"/>
              <a:pPr/>
              <a:t>05.06.2025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31AFE-DA5F-4B47-9A4E-B7017144E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6/5/2025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8360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721A-D77B-40F9-8F68-66409E05BE1A}" type="datetimeFigureOut">
              <a:rPr lang="ru-RU" smtClean="0"/>
              <a:pPr/>
              <a:t>05.06.2025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31AFE-DA5F-4B47-9A4E-B7017144E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721A-D77B-40F9-8F68-66409E05BE1A}" type="datetimeFigureOut">
              <a:rPr lang="ru-RU" smtClean="0"/>
              <a:pPr/>
              <a:t>05.06.2025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31AFE-DA5F-4B47-9A4E-B7017144E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721A-D77B-40F9-8F68-66409E05BE1A}" type="datetimeFigureOut">
              <a:rPr lang="ru-RU" smtClean="0"/>
              <a:pPr/>
              <a:t>05.06.2025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31AFE-DA5F-4B47-9A4E-B7017144E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721A-D77B-40F9-8F68-66409E05BE1A}" type="datetimeFigureOut">
              <a:rPr lang="ru-RU" smtClean="0"/>
              <a:pPr/>
              <a:t>05.06.2025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31AFE-DA5F-4B47-9A4E-B7017144E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721A-D77B-40F9-8F68-66409E05BE1A}" type="datetimeFigureOut">
              <a:rPr lang="ru-RU" smtClean="0"/>
              <a:pPr/>
              <a:t>05.06.2025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31AFE-DA5F-4B47-9A4E-B7017144E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721A-D77B-40F9-8F68-66409E05BE1A}" type="datetimeFigureOut">
              <a:rPr lang="ru-RU" smtClean="0"/>
              <a:pPr/>
              <a:t>05.06.2025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31AFE-DA5F-4B47-9A4E-B7017144E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721A-D77B-40F9-8F68-66409E05BE1A}" type="datetimeFigureOut">
              <a:rPr lang="ru-RU" smtClean="0"/>
              <a:pPr/>
              <a:t>05.06.2025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31AFE-DA5F-4B47-9A4E-B7017144E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8721A-D77B-40F9-8F68-66409E05BE1A}" type="datetimeFigureOut">
              <a:rPr lang="ru-RU" smtClean="0"/>
              <a:pPr/>
              <a:t>05.06.2025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0731AFE-DA5F-4B47-9A4E-B7017144EE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28721A-D77B-40F9-8F68-66409E05BE1A}" type="datetimeFigureOut">
              <a:rPr lang="ru-RU" smtClean="0"/>
              <a:pPr/>
              <a:t>05.06.2025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731AFE-DA5F-4B47-9A4E-B7017144EEC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slow"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5.png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8.jpeg"/><Relationship Id="rId7" Type="http://schemas.openxmlformats.org/officeDocument/2006/relationships/image" Target="../media/image2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23.jpeg"/><Relationship Id="rId4" Type="http://schemas.openxmlformats.org/officeDocument/2006/relationships/image" Target="../media/image19.jpeg"/><Relationship Id="rId9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4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5.png"/><Relationship Id="rId5" Type="http://schemas.openxmlformats.org/officeDocument/2006/relationships/image" Target="../media/image28.png"/><Relationship Id="rId10" Type="http://schemas.openxmlformats.org/officeDocument/2006/relationships/image" Target="../media/image4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A0FF1FA7-F874-AE29-2251-9164C6AF39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3" y="116632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2994" y="548680"/>
            <a:ext cx="7772400" cy="136815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об исполнении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бюджета для граждан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Адыге-Хабльского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муниципального района за 2024 год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328593"/>
            <a:ext cx="7920880" cy="1368152"/>
          </a:xfrm>
        </p:spPr>
        <p:txBody>
          <a:bodyPr>
            <a:normAutofit fontScale="92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1600" b="1" dirty="0">
                <a:ln w="50800"/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решению Совета Адыге-Хабльского муниципального района </a:t>
            </a:r>
          </a:p>
          <a:p>
            <a:pPr algn="ctr"/>
            <a:r>
              <a:rPr lang="ru-RU" sz="1600" b="1" dirty="0">
                <a:ln w="50800"/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600" b="1" dirty="0" smtClean="0">
                <a:ln w="50800"/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03</a:t>
            </a:r>
            <a:r>
              <a:rPr lang="ru-RU" sz="1600" b="1" dirty="0" smtClean="0">
                <a:ln w="50800"/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.06.2025 </a:t>
            </a:r>
            <a:r>
              <a:rPr lang="ru-RU" sz="1600" b="1" dirty="0">
                <a:ln w="50800"/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600" b="1" dirty="0" smtClean="0">
                <a:ln w="50800"/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№41 </a:t>
            </a:r>
            <a:endParaRPr lang="ru-RU" sz="1600" b="1" dirty="0">
              <a:ln w="50800"/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ln w="50800"/>
                <a:solidFill>
                  <a:schemeClr val="bg1"/>
                </a:solidFill>
              </a:rPr>
              <a:t>«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Об утверждении отчета об исполнении бюджета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Адыге-Хабльского</a:t>
            </a:r>
            <a:endParaRPr lang="ru-RU" sz="1200" b="1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муниципального района за </a:t>
            </a:r>
            <a:r>
              <a:rPr lang="ru-RU" sz="1600" b="1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2024 </a:t>
            </a:r>
            <a:r>
              <a:rPr lang="ru-RU" sz="1600" b="1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год»</a:t>
            </a:r>
            <a:endParaRPr lang="ru-RU" sz="1200" b="1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n w="50800"/>
                <a:solidFill>
                  <a:schemeClr val="bg1"/>
                </a:solidFill>
              </a:rPr>
              <a:t>  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179512" y="620688"/>
          <a:ext cx="871296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251520" y="6093296"/>
          <a:ext cx="8280920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1655676" y="346347"/>
            <a:ext cx="6192688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0" tIns="45720" rIns="0" bIns="0" anchor="b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srgbClr val="0070C0"/>
                </a:solidFill>
              </a:rPr>
              <a:t>НЕНАЛОГОВЫЕ ДОХОДЫ</a:t>
            </a:r>
          </a:p>
        </p:txBody>
      </p:sp>
      <p:pic>
        <p:nvPicPr>
          <p:cNvPr id="8" name="Содержимое 4" descr="1200px-Flag_of_Karachay-Cherkessia.svg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0" y="0"/>
            <a:ext cx="1115616" cy="620688"/>
          </a:xfrm>
          <a:prstGeom prst="rect">
            <a:avLst/>
          </a:prstGeom>
        </p:spPr>
      </p:pic>
      <p:pic>
        <p:nvPicPr>
          <p:cNvPr id="9" name="Рисунок 8" descr="kchr_gerb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388424" y="0"/>
            <a:ext cx="683568" cy="692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176752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680261" y="1236975"/>
            <a:ext cx="7766970" cy="2716690"/>
          </a:xfrm>
          <a:custGeom>
            <a:avLst/>
            <a:gdLst/>
            <a:ahLst/>
            <a:cxnLst/>
            <a:rect l="l" t="t" r="r" b="b"/>
            <a:pathLst>
              <a:path w="9083040" h="2993390">
                <a:moveTo>
                  <a:pt x="0" y="0"/>
                </a:moveTo>
                <a:lnTo>
                  <a:pt x="9083040" y="0"/>
                </a:lnTo>
                <a:lnTo>
                  <a:pt x="9083040" y="2993136"/>
                </a:lnTo>
                <a:lnTo>
                  <a:pt x="0" y="2993136"/>
                </a:lnTo>
                <a:lnTo>
                  <a:pt x="0" y="0"/>
                </a:lnTo>
                <a:close/>
              </a:path>
            </a:pathLst>
          </a:custGeom>
          <a:ln w="9142">
            <a:solidFill>
              <a:srgbClr val="00AF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09454" y="4245344"/>
            <a:ext cx="8495667" cy="24829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135" marR="981025">
              <a:lnSpc>
                <a:spcPct val="101299"/>
              </a:lnSpc>
            </a:pPr>
            <a:r>
              <a:rPr sz="1300" b="1" spc="4" dirty="0">
                <a:solidFill>
                  <a:srgbClr val="513126"/>
                </a:solidFill>
                <a:latin typeface="Tahoma"/>
                <a:cs typeface="Tahoma"/>
              </a:rPr>
              <a:t>Каждый </a:t>
            </a:r>
            <a:r>
              <a:rPr sz="1300" b="1" dirty="0">
                <a:solidFill>
                  <a:srgbClr val="513126"/>
                </a:solidFill>
                <a:latin typeface="Tahoma"/>
                <a:cs typeface="Tahoma"/>
              </a:rPr>
              <a:t>из </a:t>
            </a:r>
            <a:r>
              <a:rPr sz="1300" b="1" spc="4" dirty="0">
                <a:solidFill>
                  <a:srgbClr val="513126"/>
                </a:solidFill>
                <a:latin typeface="Tahoma"/>
                <a:cs typeface="Tahoma"/>
              </a:rPr>
              <a:t>разделов классификации имеет перечень </a:t>
            </a:r>
            <a:r>
              <a:rPr sz="1300" b="1" dirty="0">
                <a:solidFill>
                  <a:srgbClr val="513126"/>
                </a:solidFill>
                <a:latin typeface="Tahoma"/>
                <a:cs typeface="Tahoma"/>
              </a:rPr>
              <a:t>подразделов, </a:t>
            </a:r>
            <a:r>
              <a:rPr sz="1300" b="1" spc="4" dirty="0">
                <a:solidFill>
                  <a:srgbClr val="513126"/>
                </a:solidFill>
                <a:latin typeface="Tahoma"/>
                <a:cs typeface="Tahoma"/>
              </a:rPr>
              <a:t>которые отражают  </a:t>
            </a:r>
            <a:r>
              <a:rPr sz="1300" b="1" dirty="0">
                <a:solidFill>
                  <a:srgbClr val="513126"/>
                </a:solidFill>
                <a:latin typeface="Tahoma"/>
                <a:cs typeface="Tahoma"/>
              </a:rPr>
              <a:t>основные </a:t>
            </a:r>
            <a:r>
              <a:rPr sz="1300" b="1" spc="4" dirty="0">
                <a:solidFill>
                  <a:srgbClr val="513126"/>
                </a:solidFill>
                <a:latin typeface="Tahoma"/>
                <a:cs typeface="Tahoma"/>
              </a:rPr>
              <a:t>направления реализации </a:t>
            </a:r>
            <a:r>
              <a:rPr sz="1300" b="1" dirty="0">
                <a:solidFill>
                  <a:srgbClr val="513126"/>
                </a:solidFill>
                <a:latin typeface="Tahoma"/>
                <a:cs typeface="Tahoma"/>
              </a:rPr>
              <a:t>соответствующей</a:t>
            </a:r>
            <a:r>
              <a:rPr sz="1300" b="1" spc="31" dirty="0">
                <a:solidFill>
                  <a:srgbClr val="513126"/>
                </a:solidFill>
                <a:latin typeface="Tahoma"/>
                <a:cs typeface="Tahoma"/>
              </a:rPr>
              <a:t> </a:t>
            </a:r>
            <a:r>
              <a:rPr sz="1300" b="1" spc="4" dirty="0">
                <a:solidFill>
                  <a:srgbClr val="513126"/>
                </a:solidFill>
                <a:latin typeface="Tahoma"/>
                <a:cs typeface="Tahoma"/>
              </a:rPr>
              <a:t>функции.</a:t>
            </a:r>
            <a:endParaRPr sz="1300" dirty="0">
              <a:latin typeface="Tahoma"/>
              <a:cs typeface="Tahoma"/>
            </a:endParaRPr>
          </a:p>
          <a:p>
            <a:pPr>
              <a:spcBef>
                <a:spcPts val="45"/>
              </a:spcBef>
            </a:pPr>
            <a:endParaRPr sz="1300" dirty="0">
              <a:latin typeface="Times New Roman"/>
              <a:cs typeface="Times New Roman"/>
            </a:endParaRPr>
          </a:p>
          <a:p>
            <a:pPr marL="11135" marR="586277">
              <a:lnSpc>
                <a:spcPct val="101299"/>
              </a:lnSpc>
            </a:pPr>
            <a:r>
              <a:rPr sz="1300" b="1" spc="4" dirty="0">
                <a:solidFill>
                  <a:srgbClr val="513126"/>
                </a:solidFill>
                <a:latin typeface="Tahoma"/>
                <a:cs typeface="Tahoma"/>
              </a:rPr>
              <a:t>Полный перечень разделов и подразделов классификации расходов бюджетов </a:t>
            </a:r>
            <a:r>
              <a:rPr sz="1300" b="1" dirty="0">
                <a:solidFill>
                  <a:srgbClr val="513126"/>
                </a:solidFill>
                <a:latin typeface="Tahoma"/>
                <a:cs typeface="Tahoma"/>
              </a:rPr>
              <a:t>приведен </a:t>
            </a:r>
            <a:r>
              <a:rPr sz="1300" b="1" spc="4" dirty="0">
                <a:solidFill>
                  <a:srgbClr val="513126"/>
                </a:solidFill>
                <a:latin typeface="Tahoma"/>
                <a:cs typeface="Tahoma"/>
              </a:rPr>
              <a:t>в  статье 21 </a:t>
            </a:r>
            <a:r>
              <a:rPr sz="1300" b="1" dirty="0">
                <a:solidFill>
                  <a:srgbClr val="513126"/>
                </a:solidFill>
                <a:latin typeface="Tahoma"/>
                <a:cs typeface="Tahoma"/>
              </a:rPr>
              <a:t>Бюджетного </a:t>
            </a:r>
            <a:r>
              <a:rPr sz="1300" b="1" spc="4" dirty="0">
                <a:solidFill>
                  <a:srgbClr val="513126"/>
                </a:solidFill>
                <a:latin typeface="Tahoma"/>
                <a:cs typeface="Tahoma"/>
              </a:rPr>
              <a:t>кодекса Российской</a:t>
            </a:r>
            <a:r>
              <a:rPr sz="1300" b="1" spc="-44" dirty="0">
                <a:solidFill>
                  <a:srgbClr val="513126"/>
                </a:solidFill>
                <a:latin typeface="Tahoma"/>
                <a:cs typeface="Tahoma"/>
              </a:rPr>
              <a:t> </a:t>
            </a:r>
            <a:r>
              <a:rPr sz="1300" b="1" spc="4" dirty="0">
                <a:solidFill>
                  <a:srgbClr val="513126"/>
                </a:solidFill>
                <a:latin typeface="Tahoma"/>
                <a:cs typeface="Tahoma"/>
              </a:rPr>
              <a:t>Федерации.</a:t>
            </a:r>
            <a:endParaRPr sz="1300" dirty="0">
              <a:latin typeface="Tahoma"/>
              <a:cs typeface="Tahoma"/>
            </a:endParaRPr>
          </a:p>
          <a:p>
            <a:pPr>
              <a:spcBef>
                <a:spcPts val="15"/>
              </a:spcBef>
            </a:pPr>
            <a:endParaRPr sz="1400" dirty="0">
              <a:latin typeface="Times New Roman"/>
              <a:cs typeface="Times New Roman"/>
            </a:endParaRPr>
          </a:p>
          <a:p>
            <a:pPr marL="11135">
              <a:lnSpc>
                <a:spcPts val="1565"/>
              </a:lnSpc>
            </a:pPr>
            <a:r>
              <a:rPr sz="1300" b="1" spc="4" dirty="0">
                <a:solidFill>
                  <a:srgbClr val="513126"/>
                </a:solidFill>
                <a:latin typeface="Tahoma"/>
                <a:cs typeface="Tahoma"/>
              </a:rPr>
              <a:t>Например, в </a:t>
            </a:r>
            <a:r>
              <a:rPr sz="1300" b="1" dirty="0">
                <a:solidFill>
                  <a:srgbClr val="513126"/>
                </a:solidFill>
                <a:latin typeface="Tahoma"/>
                <a:cs typeface="Tahoma"/>
              </a:rPr>
              <a:t>составе </a:t>
            </a:r>
            <a:r>
              <a:rPr sz="1300" b="1" spc="4" dirty="0">
                <a:solidFill>
                  <a:srgbClr val="513126"/>
                </a:solidFill>
                <a:latin typeface="Tahoma"/>
                <a:cs typeface="Tahoma"/>
              </a:rPr>
              <a:t>раздела </a:t>
            </a:r>
            <a:r>
              <a:rPr sz="1300" b="1" dirty="0">
                <a:solidFill>
                  <a:srgbClr val="513126"/>
                </a:solidFill>
                <a:latin typeface="Tahoma"/>
                <a:cs typeface="Tahoma"/>
              </a:rPr>
              <a:t>«Образование», </a:t>
            </a:r>
            <a:r>
              <a:rPr sz="1300" b="1" spc="4" dirty="0">
                <a:solidFill>
                  <a:srgbClr val="513126"/>
                </a:solidFill>
                <a:latin typeface="Tahoma"/>
                <a:cs typeface="Tahoma"/>
              </a:rPr>
              <a:t>в том </a:t>
            </a:r>
            <a:r>
              <a:rPr sz="1300" b="1" dirty="0">
                <a:solidFill>
                  <a:srgbClr val="513126"/>
                </a:solidFill>
                <a:latin typeface="Tahoma"/>
                <a:cs typeface="Tahoma"/>
              </a:rPr>
              <a:t>числе,</a:t>
            </a:r>
            <a:r>
              <a:rPr sz="1300" b="1" spc="79" dirty="0">
                <a:solidFill>
                  <a:srgbClr val="513126"/>
                </a:solidFill>
                <a:latin typeface="Tahoma"/>
                <a:cs typeface="Tahoma"/>
              </a:rPr>
              <a:t> </a:t>
            </a:r>
            <a:r>
              <a:rPr sz="1300" b="1" dirty="0" err="1">
                <a:solidFill>
                  <a:srgbClr val="513126"/>
                </a:solidFill>
                <a:latin typeface="Tahoma"/>
                <a:cs typeface="Tahoma"/>
              </a:rPr>
              <a:t>выделяются</a:t>
            </a:r>
            <a:r>
              <a:rPr sz="1300" b="1" dirty="0">
                <a:solidFill>
                  <a:srgbClr val="513126"/>
                </a:solidFill>
                <a:latin typeface="Tahoma"/>
                <a:cs typeface="Tahoma"/>
              </a:rPr>
              <a:t>:</a:t>
            </a:r>
            <a:endParaRPr lang="ru-RU" sz="1300" b="1" dirty="0">
              <a:solidFill>
                <a:srgbClr val="513126"/>
              </a:solidFill>
              <a:latin typeface="Tahoma"/>
              <a:cs typeface="Tahoma"/>
            </a:endParaRPr>
          </a:p>
          <a:p>
            <a:pPr marL="11135">
              <a:lnSpc>
                <a:spcPts val="1565"/>
              </a:lnSpc>
            </a:pPr>
            <a:r>
              <a:rPr sz="1400" b="1" i="1" spc="-26" dirty="0" err="1">
                <a:solidFill>
                  <a:srgbClr val="513126"/>
                </a:solidFill>
                <a:latin typeface="Tahoma"/>
                <a:cs typeface="Tahoma"/>
              </a:rPr>
              <a:t>Дошкольное</a:t>
            </a:r>
            <a:r>
              <a:rPr lang="ru-RU" sz="1400" b="1" i="1" spc="-66" dirty="0">
                <a:solidFill>
                  <a:srgbClr val="513126"/>
                </a:solidFill>
                <a:latin typeface="Tahoma"/>
                <a:cs typeface="Tahoma"/>
              </a:rPr>
              <a:t> </a:t>
            </a:r>
            <a:r>
              <a:rPr sz="1400" b="1" i="1" spc="-22" dirty="0" err="1">
                <a:solidFill>
                  <a:srgbClr val="513126"/>
                </a:solidFill>
                <a:latin typeface="Tahoma"/>
                <a:cs typeface="Tahoma"/>
              </a:rPr>
              <a:t>образование</a:t>
            </a:r>
            <a:r>
              <a:rPr sz="1400" b="1" i="1" spc="-22" dirty="0">
                <a:solidFill>
                  <a:srgbClr val="513126"/>
                </a:solidFill>
                <a:latin typeface="Tahoma"/>
                <a:cs typeface="Tahoma"/>
              </a:rPr>
              <a:t>;  </a:t>
            </a:r>
            <a:endParaRPr lang="ru-RU" sz="1400" b="1" i="1" spc="-22" dirty="0">
              <a:solidFill>
                <a:srgbClr val="513126"/>
              </a:solidFill>
              <a:latin typeface="Tahoma"/>
              <a:cs typeface="Tahoma"/>
            </a:endParaRPr>
          </a:p>
          <a:p>
            <a:pPr marL="11135" marR="6338247">
              <a:lnSpc>
                <a:spcPts val="1578"/>
              </a:lnSpc>
              <a:spcBef>
                <a:spcPts val="83"/>
              </a:spcBef>
            </a:pPr>
            <a:r>
              <a:rPr sz="1400" b="1" i="1" spc="-26" dirty="0" err="1">
                <a:solidFill>
                  <a:srgbClr val="513126"/>
                </a:solidFill>
                <a:latin typeface="Tahoma"/>
                <a:cs typeface="Tahoma"/>
              </a:rPr>
              <a:t>Общее</a:t>
            </a:r>
            <a:r>
              <a:rPr sz="1400" b="1" i="1" spc="-79" dirty="0">
                <a:solidFill>
                  <a:srgbClr val="513126"/>
                </a:solidFill>
                <a:latin typeface="Tahoma"/>
                <a:cs typeface="Tahoma"/>
              </a:rPr>
              <a:t> </a:t>
            </a:r>
            <a:r>
              <a:rPr lang="ru-RU" sz="1400" b="1" i="1" spc="-79" dirty="0">
                <a:solidFill>
                  <a:srgbClr val="513126"/>
                </a:solidFill>
                <a:latin typeface="Tahoma"/>
                <a:cs typeface="Tahoma"/>
              </a:rPr>
              <a:t>о</a:t>
            </a:r>
            <a:r>
              <a:rPr sz="1400" b="1" i="1" spc="-22" dirty="0" err="1">
                <a:solidFill>
                  <a:srgbClr val="513126"/>
                </a:solidFill>
                <a:latin typeface="Tahoma"/>
                <a:cs typeface="Tahoma"/>
              </a:rPr>
              <a:t>бразование</a:t>
            </a:r>
            <a:r>
              <a:rPr sz="1400" b="1" i="1" spc="-22" dirty="0">
                <a:solidFill>
                  <a:srgbClr val="513126"/>
                </a:solidFill>
                <a:latin typeface="Tahoma"/>
                <a:cs typeface="Tahoma"/>
              </a:rPr>
              <a:t>;</a:t>
            </a:r>
            <a:endParaRPr sz="1400" dirty="0">
              <a:latin typeface="Tahoma"/>
              <a:cs typeface="Tahoma"/>
            </a:endParaRPr>
          </a:p>
          <a:p>
            <a:pPr marL="11135">
              <a:lnSpc>
                <a:spcPts val="1517"/>
              </a:lnSpc>
            </a:pPr>
            <a:r>
              <a:rPr sz="1400" b="1" i="1" spc="-22" dirty="0">
                <a:solidFill>
                  <a:srgbClr val="513126"/>
                </a:solidFill>
                <a:latin typeface="Tahoma"/>
                <a:cs typeface="Tahoma"/>
              </a:rPr>
              <a:t>Начальное </a:t>
            </a:r>
            <a:r>
              <a:rPr sz="1400" b="1" i="1" spc="-26" dirty="0">
                <a:solidFill>
                  <a:srgbClr val="513126"/>
                </a:solidFill>
                <a:latin typeface="Tahoma"/>
                <a:cs typeface="Tahoma"/>
              </a:rPr>
              <a:t>профессиональное</a:t>
            </a:r>
            <a:r>
              <a:rPr sz="1400" b="1" i="1" spc="-22" dirty="0">
                <a:solidFill>
                  <a:srgbClr val="513126"/>
                </a:solidFill>
                <a:latin typeface="Tahoma"/>
                <a:cs typeface="Tahoma"/>
              </a:rPr>
              <a:t> образование;</a:t>
            </a:r>
            <a:endParaRPr sz="1400" dirty="0">
              <a:latin typeface="Tahoma"/>
              <a:cs typeface="Tahoma"/>
            </a:endParaRPr>
          </a:p>
          <a:p>
            <a:pPr marL="11135">
              <a:lnSpc>
                <a:spcPts val="1612"/>
              </a:lnSpc>
            </a:pPr>
            <a:r>
              <a:rPr sz="1400" b="1" i="1" spc="-26" dirty="0">
                <a:solidFill>
                  <a:srgbClr val="513126"/>
                </a:solidFill>
                <a:latin typeface="Tahoma"/>
                <a:cs typeface="Tahoma"/>
              </a:rPr>
              <a:t>Среднее профессиональное </a:t>
            </a:r>
            <a:r>
              <a:rPr sz="1400" b="1" i="1" spc="-22" dirty="0">
                <a:solidFill>
                  <a:srgbClr val="513126"/>
                </a:solidFill>
                <a:latin typeface="Tahoma"/>
                <a:cs typeface="Tahoma"/>
              </a:rPr>
              <a:t>образование и</a:t>
            </a:r>
            <a:r>
              <a:rPr sz="1400" b="1" i="1" spc="26" dirty="0">
                <a:solidFill>
                  <a:srgbClr val="513126"/>
                </a:solidFill>
                <a:latin typeface="Tahoma"/>
                <a:cs typeface="Tahoma"/>
              </a:rPr>
              <a:t> </a:t>
            </a:r>
            <a:r>
              <a:rPr sz="1400" b="1" i="1" spc="-18" dirty="0">
                <a:solidFill>
                  <a:srgbClr val="513126"/>
                </a:solidFill>
                <a:latin typeface="Tahoma"/>
                <a:cs typeface="Tahoma"/>
              </a:rPr>
              <a:t>др.</a:t>
            </a:r>
            <a:endParaRPr sz="1400" dirty="0">
              <a:latin typeface="Tahoma"/>
              <a:cs typeface="Tahoma"/>
            </a:endParaRPr>
          </a:p>
          <a:p>
            <a:pPr marR="4454" algn="r">
              <a:spcBef>
                <a:spcPts val="544"/>
              </a:spcBef>
            </a:pPr>
            <a:r>
              <a:rPr sz="1100" spc="-4" dirty="0">
                <a:solidFill>
                  <a:srgbClr val="7B4A3A"/>
                </a:solidFill>
                <a:latin typeface="Arial"/>
                <a:cs typeface="Arial"/>
              </a:rPr>
              <a:t>13</a:t>
            </a:r>
            <a:endParaRPr sz="1100" dirty="0">
              <a:latin typeface="Arial"/>
              <a:cs typeface="Arial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54264"/>
            <a:ext cx="7958479" cy="291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755576" y="332656"/>
            <a:ext cx="7488832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0" rIns="0" bIns="0" anchor="b">
            <a:normAutofit fontScale="750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ru-RU" sz="3200" b="1" spc="9" dirty="0">
                <a:solidFill>
                  <a:schemeClr val="accent1"/>
                </a:solidFill>
                <a:latin typeface="Tahoma"/>
                <a:cs typeface="Tahoma"/>
              </a:rPr>
              <a:t>Расходы </a:t>
            </a:r>
            <a:r>
              <a:rPr lang="ru-RU" sz="3200" b="1" spc="13" dirty="0">
                <a:solidFill>
                  <a:schemeClr val="accent1"/>
                </a:solidFill>
                <a:latin typeface="Tahoma"/>
                <a:cs typeface="Tahoma"/>
              </a:rPr>
              <a:t>бюджетов </a:t>
            </a:r>
            <a:r>
              <a:rPr lang="ru-RU" sz="3200" b="1" spc="4" dirty="0">
                <a:solidFill>
                  <a:schemeClr val="accent1"/>
                </a:solidFill>
                <a:latin typeface="Tahoma"/>
                <a:cs typeface="Tahoma"/>
              </a:rPr>
              <a:t>по основным </a:t>
            </a:r>
            <a:r>
              <a:rPr lang="ru-RU" sz="3200" b="1" spc="13" dirty="0">
                <a:solidFill>
                  <a:schemeClr val="accent1"/>
                </a:solidFill>
                <a:latin typeface="Tahoma"/>
                <a:cs typeface="Tahoma"/>
              </a:rPr>
              <a:t>функциям</a:t>
            </a:r>
            <a:r>
              <a:rPr lang="ru-RU" sz="3200" b="1" spc="-61" dirty="0">
                <a:solidFill>
                  <a:schemeClr val="accent1"/>
                </a:solidFill>
                <a:latin typeface="Tahoma"/>
                <a:cs typeface="Tahoma"/>
              </a:rPr>
              <a:t> </a:t>
            </a:r>
            <a:r>
              <a:rPr lang="ru-RU" sz="3200" b="1" spc="9" dirty="0">
                <a:solidFill>
                  <a:schemeClr val="accent1"/>
                </a:solidFill>
                <a:latin typeface="Tahoma"/>
                <a:cs typeface="Tahoma"/>
              </a:rPr>
              <a:t>государства</a:t>
            </a:r>
            <a:r>
              <a:rPr lang="ru-RU" sz="3200" b="1" spc="4" dirty="0">
                <a:solidFill>
                  <a:schemeClr val="accent1"/>
                </a:solidFill>
                <a:latin typeface="Tahoma"/>
                <a:cs typeface="Tahoma"/>
              </a:rPr>
              <a:t>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6472" y="5518358"/>
            <a:ext cx="1537528" cy="133964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704088"/>
            <a:ext cx="6192688" cy="453264"/>
          </a:xfr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</a:rPr>
              <a:t>МУНИЦИПАЛЬНЫЙ ДОЛГ</a:t>
            </a:r>
          </a:p>
        </p:txBody>
      </p:sp>
      <p:pic>
        <p:nvPicPr>
          <p:cNvPr id="4" name="Содержимое 4" descr="1200px-Flag_of_Karachay-Cherkessia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115616" cy="620688"/>
          </a:xfrm>
          <a:prstGeom prst="rect">
            <a:avLst/>
          </a:prstGeom>
        </p:spPr>
      </p:pic>
      <p:pic>
        <p:nvPicPr>
          <p:cNvPr id="5" name="Рисунок 4" descr="kchr_ger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460432" y="1"/>
            <a:ext cx="683568" cy="692695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1331640" y="1358216"/>
            <a:ext cx="6660740" cy="86409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Муниципальный долг-  это обязательства по возврату взятых в долг денежных средств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55576" y="2491001"/>
            <a:ext cx="3384376" cy="1440160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ЦЕЛИ ЗАИМСТВОВАНИЯ</a:t>
            </a:r>
            <a:r>
              <a:rPr lang="ru-RU" sz="1600" dirty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</a:rPr>
              <a:t>- финансирование дефицита бюджета;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</a:rPr>
              <a:t>- погашение долговых обязательств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34951" y="2489652"/>
            <a:ext cx="3340285" cy="1440160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СПОСОБЫ ЗАИМСТВОВАНИЯ:</a:t>
            </a:r>
          </a:p>
          <a:p>
            <a:pPr marL="285750" indent="-285750" algn="ctr">
              <a:buFontTx/>
              <a:buChar char="-"/>
            </a:pPr>
            <a:r>
              <a:rPr lang="ru-RU" sz="1600" dirty="0">
                <a:solidFill>
                  <a:schemeClr val="tx1"/>
                </a:solidFill>
              </a:rPr>
              <a:t>привлечение кредитов банков;</a:t>
            </a:r>
          </a:p>
          <a:p>
            <a:pPr marL="285750" indent="-285750" algn="ctr">
              <a:buFontTx/>
              <a:buChar char="-"/>
            </a:pPr>
            <a:r>
              <a:rPr lang="ru-RU" sz="1600" dirty="0">
                <a:solidFill>
                  <a:schemeClr val="tx1"/>
                </a:solidFill>
              </a:rPr>
              <a:t>кредиты бюджета субъекта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31503" y="4208329"/>
            <a:ext cx="6912768" cy="1728192"/>
          </a:xfrm>
          <a:prstGeom prst="round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dirty="0">
                <a:solidFill>
                  <a:schemeClr val="tx1"/>
                </a:solidFill>
              </a:rPr>
              <a:t>Предельные объемы муниципального долга и расходов на его обслуживание регулируются Бюджетным кодексом РФ. Муниципальный долг не должен превышать 50% собственных доходов бюджета. Расходы на обслуживание муниципального долга не должны превышать 15% расходов бюджета без учета расходов осуществляемых за счет субвенций.</a:t>
            </a:r>
          </a:p>
        </p:txBody>
      </p:sp>
    </p:spTree>
    <p:extLst>
      <p:ext uri="{BB962C8B-B14F-4D97-AF65-F5344CB8AC3E}">
        <p14:creationId xmlns:p14="http://schemas.microsoft.com/office/powerpoint/2010/main" val="3680094292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мфц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18992" y="1338189"/>
            <a:ext cx="1369544" cy="773807"/>
          </a:xfrm>
          <a:prstGeom prst="rect">
            <a:avLst/>
          </a:prstGeom>
          <a:effectLst>
            <a:softEdge rad="63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0"/>
            <a:ext cx="6768752" cy="620688"/>
          </a:xfr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Учреждения, получающие финансирование из бюджета Адыге-Хабльского муниципального района</a:t>
            </a:r>
          </a:p>
        </p:txBody>
      </p:sp>
      <p:pic>
        <p:nvPicPr>
          <p:cNvPr id="6" name="Рисунок 5" descr="школ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4365104"/>
            <a:ext cx="2088232" cy="1324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639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18992" y="5517232"/>
            <a:ext cx="1832288" cy="1008112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10" name="Содержимое 4" descr="1200px-Flag_of_Karachay-Cherkessia.sv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1115616" cy="620688"/>
          </a:xfrm>
          <a:prstGeom prst="rect">
            <a:avLst/>
          </a:prstGeom>
        </p:spPr>
      </p:pic>
      <p:pic>
        <p:nvPicPr>
          <p:cNvPr id="11" name="Рисунок 10" descr="kchr_gerb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460432" y="1"/>
            <a:ext cx="683568" cy="692695"/>
          </a:xfrm>
          <a:prstGeom prst="rect">
            <a:avLst/>
          </a:prstGeom>
        </p:spPr>
      </p:pic>
      <p:pic>
        <p:nvPicPr>
          <p:cNvPr id="12" name="Рисунок 11" descr="IMG_061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30685" y="4212424"/>
            <a:ext cx="1671531" cy="109396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4" name="Рисунок 13" descr="cropped-Photo-Editor-20180607_10324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1520" y="1988841"/>
            <a:ext cx="1638840" cy="11013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5" name="Рисунок 14" descr="DSC00084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950428" y="5565143"/>
            <a:ext cx="1658968" cy="1008112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7" name="Скругленный прямоугольник 16"/>
          <p:cNvSpPr/>
          <p:nvPr/>
        </p:nvSpPr>
        <p:spPr>
          <a:xfrm>
            <a:off x="1043608" y="5589240"/>
            <a:ext cx="1944216" cy="864096"/>
          </a:xfrm>
          <a:prstGeom prst="roundRec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5 органов местного самоуправлени</a:t>
            </a:r>
            <a:r>
              <a:rPr lang="ru-RU" dirty="0"/>
              <a:t>я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557808" y="966054"/>
            <a:ext cx="8154911" cy="5506103"/>
            <a:chOff x="573427" y="966054"/>
            <a:chExt cx="8154911" cy="5506103"/>
          </a:xfrm>
        </p:grpSpPr>
        <p:sp>
          <p:nvSpPr>
            <p:cNvPr id="4" name="Полилиния 3"/>
            <p:cNvSpPr/>
            <p:nvPr/>
          </p:nvSpPr>
          <p:spPr>
            <a:xfrm>
              <a:off x="3049798" y="2111996"/>
              <a:ext cx="3240360" cy="3129312"/>
            </a:xfrm>
            <a:custGeom>
              <a:avLst/>
              <a:gdLst>
                <a:gd name="connsiteX0" fmla="*/ 0 w 3633899"/>
                <a:gd name="connsiteY0" fmla="*/ 1792733 h 3585466"/>
                <a:gd name="connsiteX1" fmla="*/ 1816950 w 3633899"/>
                <a:gd name="connsiteY1" fmla="*/ 0 h 3585466"/>
                <a:gd name="connsiteX2" fmla="*/ 3633900 w 3633899"/>
                <a:gd name="connsiteY2" fmla="*/ 1792733 h 3585466"/>
                <a:gd name="connsiteX3" fmla="*/ 1816950 w 3633899"/>
                <a:gd name="connsiteY3" fmla="*/ 3585466 h 3585466"/>
                <a:gd name="connsiteX4" fmla="*/ 0 w 3633899"/>
                <a:gd name="connsiteY4" fmla="*/ 1792733 h 3585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3899" h="3585466">
                  <a:moveTo>
                    <a:pt x="0" y="1792733"/>
                  </a:moveTo>
                  <a:cubicBezTo>
                    <a:pt x="0" y="802634"/>
                    <a:pt x="813476" y="0"/>
                    <a:pt x="1816950" y="0"/>
                  </a:cubicBezTo>
                  <a:cubicBezTo>
                    <a:pt x="2820424" y="0"/>
                    <a:pt x="3633900" y="802634"/>
                    <a:pt x="3633900" y="1792733"/>
                  </a:cubicBezTo>
                  <a:cubicBezTo>
                    <a:pt x="3633900" y="2782832"/>
                    <a:pt x="2820424" y="3585466"/>
                    <a:pt x="1816950" y="3585466"/>
                  </a:cubicBezTo>
                  <a:cubicBezTo>
                    <a:pt x="813476" y="3585466"/>
                    <a:pt x="0" y="2782832"/>
                    <a:pt x="0" y="1792733"/>
                  </a:cubicBezTo>
                  <a:close/>
                </a:path>
              </a:pathLst>
            </a:custGeom>
            <a:gradFill flip="none" rotWithShape="0">
              <a:gsLst>
                <a:gs pos="0">
                  <a:schemeClr val="accent1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1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1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2332" tIns="535239" rIns="542332" bIns="535239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kern="1200" dirty="0">
                <a:solidFill>
                  <a:schemeClr val="tx1"/>
                </a:solidFill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>
                  <a:solidFill>
                    <a:schemeClr val="tx1"/>
                  </a:solidFill>
                </a:rPr>
                <a:t>30 учреждений, из них: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>
                  <a:solidFill>
                    <a:schemeClr val="tx1"/>
                  </a:solidFill>
                </a:rPr>
                <a:t>25</a:t>
              </a:r>
              <a:r>
                <a:rPr lang="ru-RU" sz="1400" kern="1200" dirty="0">
                  <a:solidFill>
                    <a:schemeClr val="tx1"/>
                  </a:solidFill>
                </a:rPr>
                <a:t>-бюджетных учреждений, 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>
                  <a:solidFill>
                    <a:schemeClr val="tx1"/>
                  </a:solidFill>
                </a:rPr>
                <a:t>5-органов местного самоуправления (Совет Адыге-Хабльского МР, Администрация Адыге-Хабльского МР, Финансовое управление, Отдел образования, Управление труда и социальной защиты населения</a:t>
              </a:r>
            </a:p>
          </p:txBody>
        </p:sp>
        <p:sp>
          <p:nvSpPr>
            <p:cNvPr id="7" name="Стрелка влево 6"/>
            <p:cNvSpPr/>
            <p:nvPr/>
          </p:nvSpPr>
          <p:spPr>
            <a:xfrm rot="9943849">
              <a:off x="1967475" y="3674196"/>
              <a:ext cx="64053" cy="633753"/>
            </a:xfrm>
            <a:prstGeom prst="lef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573427" y="3365296"/>
              <a:ext cx="2097027" cy="927798"/>
            </a:xfrm>
            <a:custGeom>
              <a:avLst/>
              <a:gdLst>
                <a:gd name="connsiteX0" fmla="*/ 0 w 2097027"/>
                <a:gd name="connsiteY0" fmla="*/ 92780 h 927798"/>
                <a:gd name="connsiteX1" fmla="*/ 92780 w 2097027"/>
                <a:gd name="connsiteY1" fmla="*/ 0 h 927798"/>
                <a:gd name="connsiteX2" fmla="*/ 2004247 w 2097027"/>
                <a:gd name="connsiteY2" fmla="*/ 0 h 927798"/>
                <a:gd name="connsiteX3" fmla="*/ 2097027 w 2097027"/>
                <a:gd name="connsiteY3" fmla="*/ 92780 h 927798"/>
                <a:gd name="connsiteX4" fmla="*/ 2097027 w 2097027"/>
                <a:gd name="connsiteY4" fmla="*/ 835018 h 927798"/>
                <a:gd name="connsiteX5" fmla="*/ 2004247 w 2097027"/>
                <a:gd name="connsiteY5" fmla="*/ 927798 h 927798"/>
                <a:gd name="connsiteX6" fmla="*/ 92780 w 2097027"/>
                <a:gd name="connsiteY6" fmla="*/ 927798 h 927798"/>
                <a:gd name="connsiteX7" fmla="*/ 0 w 2097027"/>
                <a:gd name="connsiteY7" fmla="*/ 835018 h 927798"/>
                <a:gd name="connsiteX8" fmla="*/ 0 w 2097027"/>
                <a:gd name="connsiteY8" fmla="*/ 92780 h 92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7027" h="927798">
                  <a:moveTo>
                    <a:pt x="0" y="92780"/>
                  </a:moveTo>
                  <a:cubicBezTo>
                    <a:pt x="0" y="41539"/>
                    <a:pt x="41539" y="0"/>
                    <a:pt x="92780" y="0"/>
                  </a:cubicBezTo>
                  <a:lnTo>
                    <a:pt x="2004247" y="0"/>
                  </a:lnTo>
                  <a:cubicBezTo>
                    <a:pt x="2055488" y="0"/>
                    <a:pt x="2097027" y="41539"/>
                    <a:pt x="2097027" y="92780"/>
                  </a:cubicBezTo>
                  <a:lnTo>
                    <a:pt x="2097027" y="835018"/>
                  </a:lnTo>
                  <a:cubicBezTo>
                    <a:pt x="2097027" y="886259"/>
                    <a:pt x="2055488" y="927798"/>
                    <a:pt x="2004247" y="927798"/>
                  </a:cubicBezTo>
                  <a:lnTo>
                    <a:pt x="92780" y="927798"/>
                  </a:lnTo>
                  <a:cubicBezTo>
                    <a:pt x="41539" y="927798"/>
                    <a:pt x="0" y="886259"/>
                    <a:pt x="0" y="835018"/>
                  </a:cubicBezTo>
                  <a:lnTo>
                    <a:pt x="0" y="92780"/>
                  </a:lnTo>
                  <a:close/>
                </a:path>
              </a:pathLst>
            </a:custGeom>
            <a:gradFill flip="none" rotWithShape="0">
              <a:gsLst>
                <a:gs pos="0">
                  <a:srgbClr val="FF6600">
                    <a:shade val="30000"/>
                    <a:satMod val="115000"/>
                  </a:srgbClr>
                </a:gs>
                <a:gs pos="50000">
                  <a:srgbClr val="FF6600">
                    <a:shade val="67500"/>
                    <a:satMod val="115000"/>
                  </a:srgbClr>
                </a:gs>
                <a:gs pos="100000">
                  <a:srgbClr val="FF66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654" tIns="57654" rIns="57654" bIns="57654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/>
                <a:t>13 </a:t>
              </a:r>
              <a:r>
                <a:rPr lang="ru-RU" sz="1600" kern="1200" dirty="0" err="1"/>
                <a:t>общеобразователь-ных</a:t>
              </a:r>
              <a:r>
                <a:rPr lang="ru-RU" sz="1600" kern="1200" dirty="0"/>
                <a:t> школ</a:t>
              </a:r>
            </a:p>
          </p:txBody>
        </p:sp>
        <p:sp>
          <p:nvSpPr>
            <p:cNvPr id="16" name="Стрелка влево 15"/>
            <p:cNvSpPr/>
            <p:nvPr/>
          </p:nvSpPr>
          <p:spPr>
            <a:xfrm rot="9147130" flipV="1">
              <a:off x="2370846" y="1887623"/>
              <a:ext cx="214660" cy="91837"/>
            </a:xfrm>
            <a:prstGeom prst="lef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982655" y="1268760"/>
              <a:ext cx="1687799" cy="755133"/>
            </a:xfrm>
            <a:custGeom>
              <a:avLst/>
              <a:gdLst>
                <a:gd name="connsiteX0" fmla="*/ 0 w 1994845"/>
                <a:gd name="connsiteY0" fmla="*/ 80992 h 809920"/>
                <a:gd name="connsiteX1" fmla="*/ 80992 w 1994845"/>
                <a:gd name="connsiteY1" fmla="*/ 0 h 809920"/>
                <a:gd name="connsiteX2" fmla="*/ 1913853 w 1994845"/>
                <a:gd name="connsiteY2" fmla="*/ 0 h 809920"/>
                <a:gd name="connsiteX3" fmla="*/ 1994845 w 1994845"/>
                <a:gd name="connsiteY3" fmla="*/ 80992 h 809920"/>
                <a:gd name="connsiteX4" fmla="*/ 1994845 w 1994845"/>
                <a:gd name="connsiteY4" fmla="*/ 728928 h 809920"/>
                <a:gd name="connsiteX5" fmla="*/ 1913853 w 1994845"/>
                <a:gd name="connsiteY5" fmla="*/ 809920 h 809920"/>
                <a:gd name="connsiteX6" fmla="*/ 80992 w 1994845"/>
                <a:gd name="connsiteY6" fmla="*/ 809920 h 809920"/>
                <a:gd name="connsiteX7" fmla="*/ 0 w 1994845"/>
                <a:gd name="connsiteY7" fmla="*/ 728928 h 809920"/>
                <a:gd name="connsiteX8" fmla="*/ 0 w 1994845"/>
                <a:gd name="connsiteY8" fmla="*/ 80992 h 809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4845" h="809920">
                  <a:moveTo>
                    <a:pt x="0" y="80992"/>
                  </a:moveTo>
                  <a:cubicBezTo>
                    <a:pt x="0" y="36261"/>
                    <a:pt x="36261" y="0"/>
                    <a:pt x="80992" y="0"/>
                  </a:cubicBezTo>
                  <a:lnTo>
                    <a:pt x="1913853" y="0"/>
                  </a:lnTo>
                  <a:cubicBezTo>
                    <a:pt x="1958584" y="0"/>
                    <a:pt x="1994845" y="36261"/>
                    <a:pt x="1994845" y="80992"/>
                  </a:cubicBezTo>
                  <a:lnTo>
                    <a:pt x="1994845" y="728928"/>
                  </a:lnTo>
                  <a:cubicBezTo>
                    <a:pt x="1994845" y="773659"/>
                    <a:pt x="1958584" y="809920"/>
                    <a:pt x="1913853" y="809920"/>
                  </a:cubicBezTo>
                  <a:lnTo>
                    <a:pt x="80992" y="809920"/>
                  </a:lnTo>
                  <a:cubicBezTo>
                    <a:pt x="36261" y="809920"/>
                    <a:pt x="0" y="773659"/>
                    <a:pt x="0" y="728928"/>
                  </a:cubicBezTo>
                  <a:lnTo>
                    <a:pt x="0" y="80992"/>
                  </a:lnTo>
                  <a:close/>
                </a:path>
              </a:pathLst>
            </a:custGeom>
            <a:gradFill flip="none" rotWithShape="0">
              <a:gsLst>
                <a:gs pos="0">
                  <a:srgbClr val="990099">
                    <a:shade val="30000"/>
                    <a:satMod val="115000"/>
                  </a:srgbClr>
                </a:gs>
                <a:gs pos="50000">
                  <a:srgbClr val="990099">
                    <a:shade val="67500"/>
                    <a:satMod val="115000"/>
                  </a:srgbClr>
                </a:gs>
                <a:gs pos="100000">
                  <a:srgbClr val="9900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4202" tIns="54202" rIns="54202" bIns="54202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/>
                <a:t>5 дошкольных образовательных учреждений</a:t>
              </a:r>
            </a:p>
          </p:txBody>
        </p:sp>
        <p:sp>
          <p:nvSpPr>
            <p:cNvPr id="19" name="Стрелка влево 18"/>
            <p:cNvSpPr/>
            <p:nvPr/>
          </p:nvSpPr>
          <p:spPr>
            <a:xfrm rot="1748294" flipV="1">
              <a:off x="6971608" y="1479527"/>
              <a:ext cx="56722" cy="220901"/>
            </a:xfrm>
            <a:prstGeom prst="lef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3795531" y="966054"/>
              <a:ext cx="1559667" cy="605412"/>
            </a:xfrm>
            <a:custGeom>
              <a:avLst/>
              <a:gdLst>
                <a:gd name="connsiteX0" fmla="*/ 0 w 2000549"/>
                <a:gd name="connsiteY0" fmla="*/ 81254 h 812539"/>
                <a:gd name="connsiteX1" fmla="*/ 81254 w 2000549"/>
                <a:gd name="connsiteY1" fmla="*/ 0 h 812539"/>
                <a:gd name="connsiteX2" fmla="*/ 1919295 w 2000549"/>
                <a:gd name="connsiteY2" fmla="*/ 0 h 812539"/>
                <a:gd name="connsiteX3" fmla="*/ 2000549 w 2000549"/>
                <a:gd name="connsiteY3" fmla="*/ 81254 h 812539"/>
                <a:gd name="connsiteX4" fmla="*/ 2000549 w 2000549"/>
                <a:gd name="connsiteY4" fmla="*/ 731285 h 812539"/>
                <a:gd name="connsiteX5" fmla="*/ 1919295 w 2000549"/>
                <a:gd name="connsiteY5" fmla="*/ 812539 h 812539"/>
                <a:gd name="connsiteX6" fmla="*/ 81254 w 2000549"/>
                <a:gd name="connsiteY6" fmla="*/ 812539 h 812539"/>
                <a:gd name="connsiteX7" fmla="*/ 0 w 2000549"/>
                <a:gd name="connsiteY7" fmla="*/ 731285 h 812539"/>
                <a:gd name="connsiteX8" fmla="*/ 0 w 2000549"/>
                <a:gd name="connsiteY8" fmla="*/ 81254 h 812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0549" h="812539">
                  <a:moveTo>
                    <a:pt x="0" y="81254"/>
                  </a:moveTo>
                  <a:cubicBezTo>
                    <a:pt x="0" y="36379"/>
                    <a:pt x="36379" y="0"/>
                    <a:pt x="81254" y="0"/>
                  </a:cubicBezTo>
                  <a:lnTo>
                    <a:pt x="1919295" y="0"/>
                  </a:lnTo>
                  <a:cubicBezTo>
                    <a:pt x="1964170" y="0"/>
                    <a:pt x="2000549" y="36379"/>
                    <a:pt x="2000549" y="81254"/>
                  </a:cubicBezTo>
                  <a:lnTo>
                    <a:pt x="2000549" y="731285"/>
                  </a:lnTo>
                  <a:cubicBezTo>
                    <a:pt x="2000549" y="776160"/>
                    <a:pt x="1964170" y="812539"/>
                    <a:pt x="1919295" y="812539"/>
                  </a:cubicBezTo>
                  <a:lnTo>
                    <a:pt x="81254" y="812539"/>
                  </a:lnTo>
                  <a:cubicBezTo>
                    <a:pt x="36379" y="812539"/>
                    <a:pt x="0" y="776160"/>
                    <a:pt x="0" y="731285"/>
                  </a:cubicBezTo>
                  <a:lnTo>
                    <a:pt x="0" y="81254"/>
                  </a:lnTo>
                  <a:close/>
                </a:path>
              </a:pathLst>
            </a:custGeom>
            <a:solidFill>
              <a:srgbClr val="CC99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8088" tIns="58088" rIns="58088" bIns="58088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/>
                <a:t> МФЦ</a:t>
              </a:r>
            </a:p>
          </p:txBody>
        </p:sp>
        <p:sp>
          <p:nvSpPr>
            <p:cNvPr id="21" name="Стрелка влево 20"/>
            <p:cNvSpPr/>
            <p:nvPr/>
          </p:nvSpPr>
          <p:spPr>
            <a:xfrm rot="19082904" flipV="1">
              <a:off x="7064842" y="5493902"/>
              <a:ext cx="452154" cy="848260"/>
            </a:xfrm>
            <a:prstGeom prst="lef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6756836" y="5570419"/>
              <a:ext cx="1971502" cy="901738"/>
            </a:xfrm>
            <a:custGeom>
              <a:avLst/>
              <a:gdLst>
                <a:gd name="connsiteX0" fmla="*/ 0 w 1971502"/>
                <a:gd name="connsiteY0" fmla="*/ 90174 h 901738"/>
                <a:gd name="connsiteX1" fmla="*/ 90174 w 1971502"/>
                <a:gd name="connsiteY1" fmla="*/ 0 h 901738"/>
                <a:gd name="connsiteX2" fmla="*/ 1881328 w 1971502"/>
                <a:gd name="connsiteY2" fmla="*/ 0 h 901738"/>
                <a:gd name="connsiteX3" fmla="*/ 1971502 w 1971502"/>
                <a:gd name="connsiteY3" fmla="*/ 90174 h 901738"/>
                <a:gd name="connsiteX4" fmla="*/ 1971502 w 1971502"/>
                <a:gd name="connsiteY4" fmla="*/ 811564 h 901738"/>
                <a:gd name="connsiteX5" fmla="*/ 1881328 w 1971502"/>
                <a:gd name="connsiteY5" fmla="*/ 901738 h 901738"/>
                <a:gd name="connsiteX6" fmla="*/ 90174 w 1971502"/>
                <a:gd name="connsiteY6" fmla="*/ 901738 h 901738"/>
                <a:gd name="connsiteX7" fmla="*/ 0 w 1971502"/>
                <a:gd name="connsiteY7" fmla="*/ 811564 h 901738"/>
                <a:gd name="connsiteX8" fmla="*/ 0 w 1971502"/>
                <a:gd name="connsiteY8" fmla="*/ 90174 h 901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71502" h="901738">
                  <a:moveTo>
                    <a:pt x="0" y="90174"/>
                  </a:moveTo>
                  <a:cubicBezTo>
                    <a:pt x="0" y="40372"/>
                    <a:pt x="40372" y="0"/>
                    <a:pt x="90174" y="0"/>
                  </a:cubicBezTo>
                  <a:lnTo>
                    <a:pt x="1881328" y="0"/>
                  </a:lnTo>
                  <a:cubicBezTo>
                    <a:pt x="1931130" y="0"/>
                    <a:pt x="1971502" y="40372"/>
                    <a:pt x="1971502" y="90174"/>
                  </a:cubicBezTo>
                  <a:lnTo>
                    <a:pt x="1971502" y="811564"/>
                  </a:lnTo>
                  <a:cubicBezTo>
                    <a:pt x="1971502" y="861366"/>
                    <a:pt x="1931130" y="901738"/>
                    <a:pt x="1881328" y="901738"/>
                  </a:cubicBezTo>
                  <a:lnTo>
                    <a:pt x="90174" y="901738"/>
                  </a:lnTo>
                  <a:cubicBezTo>
                    <a:pt x="40372" y="901738"/>
                    <a:pt x="0" y="861366"/>
                    <a:pt x="0" y="811564"/>
                  </a:cubicBezTo>
                  <a:lnTo>
                    <a:pt x="0" y="90174"/>
                  </a:lnTo>
                  <a:close/>
                </a:path>
              </a:pathLst>
            </a:custGeom>
            <a:gradFill flip="none" rotWithShape="0">
              <a:gsLst>
                <a:gs pos="0">
                  <a:srgbClr val="9999FF">
                    <a:shade val="30000"/>
                    <a:satMod val="115000"/>
                  </a:srgbClr>
                </a:gs>
                <a:gs pos="50000">
                  <a:srgbClr val="9999FF">
                    <a:shade val="67500"/>
                    <a:satMod val="115000"/>
                  </a:srgbClr>
                </a:gs>
                <a:gs pos="100000">
                  <a:srgbClr val="9999F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4511" tIns="64511" rIns="64511" bIns="64511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spc="-100" baseline="0" dirty="0"/>
                <a:t>4</a:t>
              </a:r>
              <a:r>
                <a:rPr lang="ru-RU" sz="1600" kern="1200" spc="-100" baseline="0" dirty="0"/>
                <a:t> учреждения дополнительного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spc="-100" baseline="0" dirty="0"/>
                <a:t> образования  </a:t>
              </a:r>
            </a:p>
          </p:txBody>
        </p:sp>
        <p:sp>
          <p:nvSpPr>
            <p:cNvPr id="23" name="Стрелка влево 22"/>
            <p:cNvSpPr/>
            <p:nvPr/>
          </p:nvSpPr>
          <p:spPr>
            <a:xfrm rot="20834171" flipH="1">
              <a:off x="7288591" y="3782513"/>
              <a:ext cx="41369" cy="633753"/>
            </a:xfrm>
            <a:prstGeom prst="lef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6641976" y="3365296"/>
              <a:ext cx="1815832" cy="855799"/>
            </a:xfrm>
            <a:custGeom>
              <a:avLst/>
              <a:gdLst>
                <a:gd name="connsiteX0" fmla="*/ 0 w 2013139"/>
                <a:gd name="connsiteY0" fmla="*/ 94813 h 948129"/>
                <a:gd name="connsiteX1" fmla="*/ 94813 w 2013139"/>
                <a:gd name="connsiteY1" fmla="*/ 0 h 948129"/>
                <a:gd name="connsiteX2" fmla="*/ 1918326 w 2013139"/>
                <a:gd name="connsiteY2" fmla="*/ 0 h 948129"/>
                <a:gd name="connsiteX3" fmla="*/ 2013139 w 2013139"/>
                <a:gd name="connsiteY3" fmla="*/ 94813 h 948129"/>
                <a:gd name="connsiteX4" fmla="*/ 2013139 w 2013139"/>
                <a:gd name="connsiteY4" fmla="*/ 853316 h 948129"/>
                <a:gd name="connsiteX5" fmla="*/ 1918326 w 2013139"/>
                <a:gd name="connsiteY5" fmla="*/ 948129 h 948129"/>
                <a:gd name="connsiteX6" fmla="*/ 94813 w 2013139"/>
                <a:gd name="connsiteY6" fmla="*/ 948129 h 948129"/>
                <a:gd name="connsiteX7" fmla="*/ 0 w 2013139"/>
                <a:gd name="connsiteY7" fmla="*/ 853316 h 948129"/>
                <a:gd name="connsiteX8" fmla="*/ 0 w 2013139"/>
                <a:gd name="connsiteY8" fmla="*/ 94813 h 94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13139" h="948129">
                  <a:moveTo>
                    <a:pt x="0" y="94813"/>
                  </a:moveTo>
                  <a:cubicBezTo>
                    <a:pt x="0" y="42449"/>
                    <a:pt x="42449" y="0"/>
                    <a:pt x="94813" y="0"/>
                  </a:cubicBezTo>
                  <a:lnTo>
                    <a:pt x="1918326" y="0"/>
                  </a:lnTo>
                  <a:cubicBezTo>
                    <a:pt x="1970690" y="0"/>
                    <a:pt x="2013139" y="42449"/>
                    <a:pt x="2013139" y="94813"/>
                  </a:cubicBezTo>
                  <a:lnTo>
                    <a:pt x="2013139" y="853316"/>
                  </a:lnTo>
                  <a:cubicBezTo>
                    <a:pt x="2013139" y="905680"/>
                    <a:pt x="1970690" y="948129"/>
                    <a:pt x="1918326" y="948129"/>
                  </a:cubicBezTo>
                  <a:lnTo>
                    <a:pt x="94813" y="948129"/>
                  </a:lnTo>
                  <a:cubicBezTo>
                    <a:pt x="42449" y="948129"/>
                    <a:pt x="0" y="905680"/>
                    <a:pt x="0" y="853316"/>
                  </a:cubicBezTo>
                  <a:lnTo>
                    <a:pt x="0" y="94813"/>
                  </a:lnTo>
                  <a:close/>
                </a:path>
              </a:pathLst>
            </a:custGeom>
            <a:gradFill flip="none" rotWithShape="0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5870" tIns="65870" rIns="65870" bIns="6587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>
                  <a:solidFill>
                    <a:schemeClr val="bg1">
                      <a:lumMod val="95000"/>
                    </a:schemeClr>
                  </a:solidFill>
                </a:rPr>
                <a:t>1</a:t>
              </a:r>
              <a:r>
                <a:rPr lang="ru-RU" sz="1600" kern="1200" dirty="0">
                  <a:solidFill>
                    <a:schemeClr val="bg1">
                      <a:lumMod val="95000"/>
                    </a:schemeClr>
                  </a:solidFill>
                </a:rPr>
                <a:t> учреждение культуры –  </a:t>
              </a:r>
            </a:p>
          </p:txBody>
        </p:sp>
      </p:grpSp>
      <p:sp>
        <p:nvSpPr>
          <p:cNvPr id="25" name="Полилиния 24"/>
          <p:cNvSpPr/>
          <p:nvPr/>
        </p:nvSpPr>
        <p:spPr>
          <a:xfrm>
            <a:off x="6839998" y="1240320"/>
            <a:ext cx="1559667" cy="605412"/>
          </a:xfrm>
          <a:custGeom>
            <a:avLst/>
            <a:gdLst>
              <a:gd name="connsiteX0" fmla="*/ 0 w 2000549"/>
              <a:gd name="connsiteY0" fmla="*/ 81254 h 812539"/>
              <a:gd name="connsiteX1" fmla="*/ 81254 w 2000549"/>
              <a:gd name="connsiteY1" fmla="*/ 0 h 812539"/>
              <a:gd name="connsiteX2" fmla="*/ 1919295 w 2000549"/>
              <a:gd name="connsiteY2" fmla="*/ 0 h 812539"/>
              <a:gd name="connsiteX3" fmla="*/ 2000549 w 2000549"/>
              <a:gd name="connsiteY3" fmla="*/ 81254 h 812539"/>
              <a:gd name="connsiteX4" fmla="*/ 2000549 w 2000549"/>
              <a:gd name="connsiteY4" fmla="*/ 731285 h 812539"/>
              <a:gd name="connsiteX5" fmla="*/ 1919295 w 2000549"/>
              <a:gd name="connsiteY5" fmla="*/ 812539 h 812539"/>
              <a:gd name="connsiteX6" fmla="*/ 81254 w 2000549"/>
              <a:gd name="connsiteY6" fmla="*/ 812539 h 812539"/>
              <a:gd name="connsiteX7" fmla="*/ 0 w 2000549"/>
              <a:gd name="connsiteY7" fmla="*/ 731285 h 812539"/>
              <a:gd name="connsiteX8" fmla="*/ 0 w 2000549"/>
              <a:gd name="connsiteY8" fmla="*/ 81254 h 81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00549" h="812539">
                <a:moveTo>
                  <a:pt x="0" y="81254"/>
                </a:moveTo>
                <a:cubicBezTo>
                  <a:pt x="0" y="36379"/>
                  <a:pt x="36379" y="0"/>
                  <a:pt x="81254" y="0"/>
                </a:cubicBezTo>
                <a:lnTo>
                  <a:pt x="1919295" y="0"/>
                </a:lnTo>
                <a:cubicBezTo>
                  <a:pt x="1964170" y="0"/>
                  <a:pt x="2000549" y="36379"/>
                  <a:pt x="2000549" y="81254"/>
                </a:cubicBezTo>
                <a:lnTo>
                  <a:pt x="2000549" y="731285"/>
                </a:lnTo>
                <a:cubicBezTo>
                  <a:pt x="2000549" y="776160"/>
                  <a:pt x="1964170" y="812539"/>
                  <a:pt x="1919295" y="812539"/>
                </a:cubicBezTo>
                <a:lnTo>
                  <a:pt x="81254" y="812539"/>
                </a:lnTo>
                <a:cubicBezTo>
                  <a:pt x="36379" y="812539"/>
                  <a:pt x="0" y="776160"/>
                  <a:pt x="0" y="731285"/>
                </a:cubicBezTo>
                <a:lnTo>
                  <a:pt x="0" y="81254"/>
                </a:lnTo>
                <a:close/>
              </a:path>
            </a:pathLst>
          </a:custGeom>
          <a:solidFill>
            <a:srgbClr val="0070C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088" tIns="58088" rIns="58088" bIns="5808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/>
              <a:t> ФОК «</a:t>
            </a:r>
            <a:r>
              <a:rPr lang="ru-RU" sz="1800" kern="1200" dirty="0" err="1"/>
              <a:t>Сосруко</a:t>
            </a:r>
            <a:r>
              <a:rPr lang="ru-RU" sz="1800" kern="1200" dirty="0"/>
              <a:t>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713" y="1782400"/>
            <a:ext cx="1773098" cy="1179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71911823"/>
              </p:ext>
            </p:extLst>
          </p:nvPr>
        </p:nvGraphicFramePr>
        <p:xfrm>
          <a:off x="395536" y="980728"/>
          <a:ext cx="8568952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Содержимое 4" descr="1200px-Flag_of_Karachay-Cherkessia.sv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115616" cy="620688"/>
          </a:xfrm>
          <a:prstGeom prst="rect">
            <a:avLst/>
          </a:prstGeom>
        </p:spPr>
      </p:pic>
      <p:pic>
        <p:nvPicPr>
          <p:cNvPr id="4" name="Рисунок 3" descr="kchr_gerb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460432" y="1"/>
            <a:ext cx="683568" cy="692695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188640"/>
            <a:ext cx="6336704" cy="6926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 БЮДЖЕТНОГО ПРОЦЕССА</a:t>
            </a:r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object 58"/>
          <p:cNvSpPr/>
          <p:nvPr/>
        </p:nvSpPr>
        <p:spPr>
          <a:xfrm>
            <a:off x="7596336" y="5805264"/>
            <a:ext cx="520065" cy="520065"/>
          </a:xfrm>
          <a:custGeom>
            <a:avLst/>
            <a:gdLst/>
            <a:ahLst/>
            <a:cxnLst/>
            <a:rect l="l" t="t" r="r" b="b"/>
            <a:pathLst>
              <a:path w="693420" h="693420">
                <a:moveTo>
                  <a:pt x="346710" y="0"/>
                </a:moveTo>
                <a:lnTo>
                  <a:pt x="299656" y="3164"/>
                </a:lnTo>
                <a:lnTo>
                  <a:pt x="254529" y="12382"/>
                </a:lnTo>
                <a:lnTo>
                  <a:pt x="211740" y="27241"/>
                </a:lnTo>
                <a:lnTo>
                  <a:pt x="171703" y="47328"/>
                </a:lnTo>
                <a:lnTo>
                  <a:pt x="134831" y="72231"/>
                </a:lnTo>
                <a:lnTo>
                  <a:pt x="101536" y="101536"/>
                </a:lnTo>
                <a:lnTo>
                  <a:pt x="72231" y="134831"/>
                </a:lnTo>
                <a:lnTo>
                  <a:pt x="47328" y="171703"/>
                </a:lnTo>
                <a:lnTo>
                  <a:pt x="27241" y="211740"/>
                </a:lnTo>
                <a:lnTo>
                  <a:pt x="12382" y="254529"/>
                </a:lnTo>
                <a:lnTo>
                  <a:pt x="3164" y="299656"/>
                </a:lnTo>
                <a:lnTo>
                  <a:pt x="0" y="346709"/>
                </a:lnTo>
                <a:lnTo>
                  <a:pt x="3164" y="393763"/>
                </a:lnTo>
                <a:lnTo>
                  <a:pt x="12382" y="438890"/>
                </a:lnTo>
                <a:lnTo>
                  <a:pt x="27241" y="481679"/>
                </a:lnTo>
                <a:lnTo>
                  <a:pt x="47328" y="521715"/>
                </a:lnTo>
                <a:lnTo>
                  <a:pt x="72231" y="558588"/>
                </a:lnTo>
                <a:lnTo>
                  <a:pt x="101536" y="591883"/>
                </a:lnTo>
                <a:lnTo>
                  <a:pt x="134831" y="621188"/>
                </a:lnTo>
                <a:lnTo>
                  <a:pt x="171704" y="646091"/>
                </a:lnTo>
                <a:lnTo>
                  <a:pt x="211740" y="666178"/>
                </a:lnTo>
                <a:lnTo>
                  <a:pt x="254529" y="681037"/>
                </a:lnTo>
                <a:lnTo>
                  <a:pt x="299656" y="690255"/>
                </a:lnTo>
                <a:lnTo>
                  <a:pt x="346710" y="693419"/>
                </a:lnTo>
                <a:lnTo>
                  <a:pt x="393763" y="690255"/>
                </a:lnTo>
                <a:lnTo>
                  <a:pt x="438890" y="681037"/>
                </a:lnTo>
                <a:lnTo>
                  <a:pt x="481679" y="666178"/>
                </a:lnTo>
                <a:lnTo>
                  <a:pt x="521716" y="646091"/>
                </a:lnTo>
                <a:lnTo>
                  <a:pt x="558588" y="621188"/>
                </a:lnTo>
                <a:lnTo>
                  <a:pt x="591883" y="591883"/>
                </a:lnTo>
                <a:lnTo>
                  <a:pt x="621188" y="558588"/>
                </a:lnTo>
                <a:lnTo>
                  <a:pt x="646091" y="521715"/>
                </a:lnTo>
                <a:lnTo>
                  <a:pt x="666178" y="481679"/>
                </a:lnTo>
                <a:lnTo>
                  <a:pt x="681037" y="438890"/>
                </a:lnTo>
                <a:lnTo>
                  <a:pt x="690255" y="393763"/>
                </a:lnTo>
                <a:lnTo>
                  <a:pt x="693420" y="346709"/>
                </a:lnTo>
                <a:lnTo>
                  <a:pt x="690255" y="299656"/>
                </a:lnTo>
                <a:lnTo>
                  <a:pt x="681037" y="254529"/>
                </a:lnTo>
                <a:lnTo>
                  <a:pt x="666178" y="211740"/>
                </a:lnTo>
                <a:lnTo>
                  <a:pt x="646091" y="171703"/>
                </a:lnTo>
                <a:lnTo>
                  <a:pt x="621188" y="134831"/>
                </a:lnTo>
                <a:lnTo>
                  <a:pt x="591883" y="101536"/>
                </a:lnTo>
                <a:lnTo>
                  <a:pt x="558588" y="72231"/>
                </a:lnTo>
                <a:lnTo>
                  <a:pt x="521715" y="47328"/>
                </a:lnTo>
                <a:lnTo>
                  <a:pt x="481679" y="27241"/>
                </a:lnTo>
                <a:lnTo>
                  <a:pt x="438890" y="12382"/>
                </a:lnTo>
                <a:lnTo>
                  <a:pt x="393763" y="3164"/>
                </a:lnTo>
                <a:lnTo>
                  <a:pt x="346710" y="0"/>
                </a:lnTo>
                <a:close/>
              </a:path>
            </a:pathLst>
          </a:custGeom>
          <a:solidFill>
            <a:srgbClr val="CACACA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9" name="object 59"/>
          <p:cNvSpPr/>
          <p:nvPr/>
        </p:nvSpPr>
        <p:spPr>
          <a:xfrm>
            <a:off x="7596336" y="5805264"/>
            <a:ext cx="536066" cy="5360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0" name="object 60"/>
          <p:cNvSpPr/>
          <p:nvPr/>
        </p:nvSpPr>
        <p:spPr>
          <a:xfrm>
            <a:off x="7596336" y="5805264"/>
            <a:ext cx="536258" cy="536258"/>
          </a:xfrm>
          <a:custGeom>
            <a:avLst/>
            <a:gdLst/>
            <a:ahLst/>
            <a:cxnLst/>
            <a:rect l="l" t="t" r="r" b="b"/>
            <a:pathLst>
              <a:path w="715010" h="715010">
                <a:moveTo>
                  <a:pt x="0" y="357377"/>
                </a:moveTo>
                <a:lnTo>
                  <a:pt x="3262" y="308887"/>
                </a:lnTo>
                <a:lnTo>
                  <a:pt x="12767" y="262378"/>
                </a:lnTo>
                <a:lnTo>
                  <a:pt x="28086" y="218277"/>
                </a:lnTo>
                <a:lnTo>
                  <a:pt x="48796" y="177009"/>
                </a:lnTo>
                <a:lnTo>
                  <a:pt x="74469" y="139001"/>
                </a:lnTo>
                <a:lnTo>
                  <a:pt x="104679" y="104679"/>
                </a:lnTo>
                <a:lnTo>
                  <a:pt x="139001" y="74469"/>
                </a:lnTo>
                <a:lnTo>
                  <a:pt x="177009" y="48796"/>
                </a:lnTo>
                <a:lnTo>
                  <a:pt x="218277" y="28086"/>
                </a:lnTo>
                <a:lnTo>
                  <a:pt x="262378" y="12767"/>
                </a:lnTo>
                <a:lnTo>
                  <a:pt x="308887" y="3262"/>
                </a:lnTo>
                <a:lnTo>
                  <a:pt x="357377" y="0"/>
                </a:lnTo>
                <a:lnTo>
                  <a:pt x="405868" y="3262"/>
                </a:lnTo>
                <a:lnTo>
                  <a:pt x="452377" y="12767"/>
                </a:lnTo>
                <a:lnTo>
                  <a:pt x="496478" y="28086"/>
                </a:lnTo>
                <a:lnTo>
                  <a:pt x="537746" y="48796"/>
                </a:lnTo>
                <a:lnTo>
                  <a:pt x="575754" y="74469"/>
                </a:lnTo>
                <a:lnTo>
                  <a:pt x="610076" y="104679"/>
                </a:lnTo>
                <a:lnTo>
                  <a:pt x="640286" y="139001"/>
                </a:lnTo>
                <a:lnTo>
                  <a:pt x="665959" y="177009"/>
                </a:lnTo>
                <a:lnTo>
                  <a:pt x="686669" y="218277"/>
                </a:lnTo>
                <a:lnTo>
                  <a:pt x="701988" y="262378"/>
                </a:lnTo>
                <a:lnTo>
                  <a:pt x="711493" y="308887"/>
                </a:lnTo>
                <a:lnTo>
                  <a:pt x="714755" y="357377"/>
                </a:lnTo>
                <a:lnTo>
                  <a:pt x="711493" y="405868"/>
                </a:lnTo>
                <a:lnTo>
                  <a:pt x="701988" y="452377"/>
                </a:lnTo>
                <a:lnTo>
                  <a:pt x="686669" y="496478"/>
                </a:lnTo>
                <a:lnTo>
                  <a:pt x="665959" y="537746"/>
                </a:lnTo>
                <a:lnTo>
                  <a:pt x="640286" y="575754"/>
                </a:lnTo>
                <a:lnTo>
                  <a:pt x="610076" y="610076"/>
                </a:lnTo>
                <a:lnTo>
                  <a:pt x="575754" y="640286"/>
                </a:lnTo>
                <a:lnTo>
                  <a:pt x="537746" y="665959"/>
                </a:lnTo>
                <a:lnTo>
                  <a:pt x="496478" y="686669"/>
                </a:lnTo>
                <a:lnTo>
                  <a:pt x="452377" y="701988"/>
                </a:lnTo>
                <a:lnTo>
                  <a:pt x="405868" y="711493"/>
                </a:lnTo>
                <a:lnTo>
                  <a:pt x="357377" y="714756"/>
                </a:lnTo>
                <a:lnTo>
                  <a:pt x="308887" y="711493"/>
                </a:lnTo>
                <a:lnTo>
                  <a:pt x="262378" y="701988"/>
                </a:lnTo>
                <a:lnTo>
                  <a:pt x="218277" y="686669"/>
                </a:lnTo>
                <a:lnTo>
                  <a:pt x="177009" y="665959"/>
                </a:lnTo>
                <a:lnTo>
                  <a:pt x="139001" y="640286"/>
                </a:lnTo>
                <a:lnTo>
                  <a:pt x="104679" y="610076"/>
                </a:lnTo>
                <a:lnTo>
                  <a:pt x="74469" y="575754"/>
                </a:lnTo>
                <a:lnTo>
                  <a:pt x="48796" y="537746"/>
                </a:lnTo>
                <a:lnTo>
                  <a:pt x="28086" y="496478"/>
                </a:lnTo>
                <a:lnTo>
                  <a:pt x="12767" y="452377"/>
                </a:lnTo>
                <a:lnTo>
                  <a:pt x="3262" y="405868"/>
                </a:lnTo>
                <a:lnTo>
                  <a:pt x="0" y="357377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2" name="object 62"/>
          <p:cNvSpPr txBox="1"/>
          <p:nvPr/>
        </p:nvSpPr>
        <p:spPr>
          <a:xfrm flipH="1">
            <a:off x="7668344" y="5949280"/>
            <a:ext cx="383100" cy="309220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 algn="ctr">
              <a:spcBef>
                <a:spcPts val="71"/>
              </a:spcBef>
            </a:pPr>
            <a:r>
              <a:rPr sz="1200" b="1" spc="-4" dirty="0" err="1">
                <a:cs typeface="Segoe UI Semibold"/>
              </a:rPr>
              <a:t>Т</a:t>
            </a:r>
            <a:r>
              <a:rPr sz="750" b="1" spc="-4" dirty="0" err="1">
                <a:latin typeface="Segoe UI Semibold"/>
                <a:cs typeface="Segoe UI Semibold"/>
              </a:rPr>
              <a:t>ы</a:t>
            </a:r>
            <a:r>
              <a:rPr lang="ru-RU" sz="750" b="1" spc="-4" dirty="0">
                <a:latin typeface="Segoe UI Semibold"/>
                <a:cs typeface="Segoe UI Semibold"/>
              </a:rPr>
              <a:t>с.</a:t>
            </a:r>
            <a:endParaRPr sz="750" dirty="0">
              <a:latin typeface="Segoe UI Semibold"/>
              <a:cs typeface="Segoe UI Semibold"/>
            </a:endParaRPr>
          </a:p>
          <a:p>
            <a:pPr marL="13811" algn="ctr">
              <a:spcBef>
                <a:spcPts val="4"/>
              </a:spcBef>
            </a:pPr>
            <a:r>
              <a:rPr sz="750" b="1" spc="-4" dirty="0">
                <a:latin typeface="Segoe UI Semibold"/>
                <a:cs typeface="Segoe UI Semibold"/>
              </a:rPr>
              <a:t>руб.</a:t>
            </a:r>
            <a:endParaRPr sz="750" dirty="0">
              <a:latin typeface="Segoe UI Semibold"/>
              <a:cs typeface="Segoe UI Semibold"/>
            </a:endParaRPr>
          </a:p>
        </p:txBody>
      </p:sp>
      <p:pic>
        <p:nvPicPr>
          <p:cNvPr id="201" name="Содержимое 4" descr="1200px-Flag_of_Karachay-Cherkessia.sv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115616" cy="620688"/>
          </a:xfrm>
          <a:prstGeom prst="rect">
            <a:avLst/>
          </a:prstGeom>
        </p:spPr>
      </p:pic>
      <p:pic>
        <p:nvPicPr>
          <p:cNvPr id="202" name="Рисунок 201" descr="kchr_ger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460432" y="1"/>
            <a:ext cx="683568" cy="692695"/>
          </a:xfrm>
          <a:prstGeom prst="rect">
            <a:avLst/>
          </a:prstGeom>
        </p:spPr>
      </p:pic>
      <p:sp>
        <p:nvSpPr>
          <p:cNvPr id="77" name="Rectangle 12"/>
          <p:cNvSpPr>
            <a:spLocks noChangeArrowheads="1"/>
          </p:cNvSpPr>
          <p:nvPr/>
        </p:nvSpPr>
        <p:spPr bwMode="auto">
          <a:xfrm>
            <a:off x="533400" y="457200"/>
            <a:ext cx="8143056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</a:rPr>
              <a:t>ИСПОЛНЕНИЕ БЮДЖЕТА ПО ДОХОДАМ</a:t>
            </a:r>
          </a:p>
          <a:p>
            <a:pPr algn="ctr"/>
            <a:r>
              <a:rPr lang="ru-RU" b="1" dirty="0">
                <a:latin typeface="Times New Roman" pitchFamily="18" charset="0"/>
              </a:rPr>
              <a:t>В 2024 ГОДУ</a:t>
            </a:r>
            <a:r>
              <a:rPr lang="ru-RU" dirty="0"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78" name="Group 28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8850812"/>
              </p:ext>
            </p:extLst>
          </p:nvPr>
        </p:nvGraphicFramePr>
        <p:xfrm>
          <a:off x="533400" y="1123950"/>
          <a:ext cx="8431088" cy="5048913"/>
        </p:xfrm>
        <a:graphic>
          <a:graphicData uri="http://schemas.openxmlformats.org/drawingml/2006/table">
            <a:tbl>
              <a:tblPr/>
              <a:tblGrid>
                <a:gridCol w="45343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461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461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0444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09739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доходов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годовой план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поступление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777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56 633,2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59 680,2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105,4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777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494 210,4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493 589,9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9790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бюджетам субъектов Российской Федерации и муниципальных образований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71 262,5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71 262,5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9950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 бюджетам бюджетной системы Российской Федерации (межбюджетные субсидии)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67 003,3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66 947,2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048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 бюджетам субъектов Российской Федерации и муниципальных образований *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334 725,1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334 562,3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777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21 219,5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20 899,1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98,5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777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Возврат остатков субсидии, субвенций, иных межбюджетных трансфертов прошлых лет.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- 81,2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5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777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550 843,6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553 270,1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100,4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52507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1200px-Flag_of_Karachay-Cherkessia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15616" cy="620688"/>
          </a:xfrm>
          <a:prstGeom prst="rect">
            <a:avLst/>
          </a:prstGeom>
        </p:spPr>
      </p:pic>
      <p:pic>
        <p:nvPicPr>
          <p:cNvPr id="3" name="Рисунок 2" descr="kchr_ger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60432" y="1"/>
            <a:ext cx="683568" cy="692695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187624" y="381000"/>
            <a:ext cx="7200800" cy="762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Анализ структуры налоговых и неналоговых </a:t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доходов бюджета за 2024 год</a:t>
            </a:r>
          </a:p>
        </p:txBody>
      </p:sp>
      <p:graphicFrame>
        <p:nvGraphicFramePr>
          <p:cNvPr id="5" name="Диаграмм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169809"/>
              </p:ext>
            </p:extLst>
          </p:nvPr>
        </p:nvGraphicFramePr>
        <p:xfrm>
          <a:off x="309568" y="1112168"/>
          <a:ext cx="8485026" cy="5677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932799203"/>
              </p:ext>
            </p:extLst>
          </p:nvPr>
        </p:nvGraphicFramePr>
        <p:xfrm>
          <a:off x="107504" y="1143000"/>
          <a:ext cx="8928992" cy="5670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5088441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Содержимое 4" descr="1200px-Flag_of_Karachay-Cherkessia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15616" cy="620688"/>
          </a:xfrm>
          <a:prstGeom prst="rect">
            <a:avLst/>
          </a:prstGeom>
        </p:spPr>
      </p:pic>
      <p:pic>
        <p:nvPicPr>
          <p:cNvPr id="19" name="Рисунок 18" descr="kchr_ger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60432" y="1"/>
            <a:ext cx="683568" cy="692695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187624" y="381000"/>
            <a:ext cx="7200800" cy="762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Анализ структуры безвозмездных поступлений за 2024 год</a:t>
            </a: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744318831"/>
              </p:ext>
            </p:extLst>
          </p:nvPr>
        </p:nvGraphicFramePr>
        <p:xfrm>
          <a:off x="287016" y="1340768"/>
          <a:ext cx="8856984" cy="5344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4082111214"/>
              </p:ext>
            </p:extLst>
          </p:nvPr>
        </p:nvGraphicFramePr>
        <p:xfrm>
          <a:off x="107504" y="1143000"/>
          <a:ext cx="8928992" cy="5670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951306264"/>
      </p:ext>
    </p:extLst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Содержимое 4" descr="1200px-Flag_of_Karachay-Cherkessia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15616" cy="620688"/>
          </a:xfrm>
          <a:prstGeom prst="rect">
            <a:avLst/>
          </a:prstGeom>
        </p:spPr>
      </p:pic>
      <p:pic>
        <p:nvPicPr>
          <p:cNvPr id="109" name="Рисунок 108" descr="kchr_ger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60432" y="1"/>
            <a:ext cx="683568" cy="692695"/>
          </a:xfrm>
          <a:prstGeom prst="rect">
            <a:avLst/>
          </a:prstGeom>
        </p:spPr>
      </p:pic>
      <p:sp>
        <p:nvSpPr>
          <p:cNvPr id="100" name="TextBox 99"/>
          <p:cNvSpPr txBox="1"/>
          <p:nvPr/>
        </p:nvSpPr>
        <p:spPr>
          <a:xfrm>
            <a:off x="533400" y="440375"/>
            <a:ext cx="7927032" cy="461665"/>
          </a:xfrm>
          <a:prstGeom prst="rect">
            <a:avLst/>
          </a:prstGeom>
          <a:solidFill>
            <a:srgbClr val="3399FF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Исполнение расходной части бюджета за 2024 год</a:t>
            </a:r>
          </a:p>
        </p:txBody>
      </p:sp>
      <p:graphicFrame>
        <p:nvGraphicFramePr>
          <p:cNvPr id="120" name="Таблица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429388"/>
              </p:ext>
            </p:extLst>
          </p:nvPr>
        </p:nvGraphicFramePr>
        <p:xfrm>
          <a:off x="179512" y="1014415"/>
          <a:ext cx="8784977" cy="5222898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49880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1453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4008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4228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697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разделов и подразделов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6" marR="7066" marT="7067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годовой план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6" marR="7066" marT="7067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6" marR="7066" marT="7067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 исполнения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6" marR="7066" marT="7067" marB="0" anchor="ctr"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40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36 307,1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r>
                        <a:rPr lang="ru-RU" sz="1400" b="1" i="0" u="none" strike="noStrike" baseline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197,4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74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3 082,4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3 032,4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98,4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40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20 616,9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20 506,5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74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22 146,1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r>
                        <a:rPr lang="ru-RU" sz="1400" b="1" i="0" u="none" strike="noStrike" baseline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146,1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74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67,9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74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348</a:t>
                      </a:r>
                      <a:r>
                        <a:rPr lang="ru-RU" sz="1400" b="1" i="0" u="none" strike="noStrike" baseline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731,3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348 398,5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74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 и средства массовой информации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15 155,4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15 155,4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74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69 074,9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68 916,4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74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18 152,2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18 132,2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74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169,8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169,8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6430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 бюджетам субъектов Российской Федерации и муниципальных образований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21 567,5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r>
                        <a:rPr lang="ru-RU" sz="1400" b="1" i="0" u="none" strike="noStrike" baseline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567,5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7066" marR="7066" marT="7067" marB="0" anchor="ctr">
                    <a:solidFill>
                      <a:srgbClr val="D6F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22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66" marR="7066" marT="7067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555 071,5</a:t>
                      </a:r>
                    </a:p>
                  </a:txBody>
                  <a:tcPr marL="7066" marR="7066" marT="7067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554 222,2</a:t>
                      </a:r>
                    </a:p>
                  </a:txBody>
                  <a:tcPr marL="7066" marR="7066" marT="7067" marB="0" anchor="ctr"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</a:p>
                  </a:txBody>
                  <a:tcPr marL="7066" marR="7066" marT="7067" marB="0" anchor="ctr"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8752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1200px-Flag_of_Karachay-Cherkessia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862"/>
            <a:ext cx="1115616" cy="620688"/>
          </a:xfrm>
          <a:prstGeom prst="rect">
            <a:avLst/>
          </a:prstGeom>
        </p:spPr>
      </p:pic>
      <p:pic>
        <p:nvPicPr>
          <p:cNvPr id="3" name="Рисунок 2" descr="kchr_ger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60432" y="1"/>
            <a:ext cx="683568" cy="692695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363081"/>
              </p:ext>
            </p:extLst>
          </p:nvPr>
        </p:nvGraphicFramePr>
        <p:xfrm>
          <a:off x="971600" y="595336"/>
          <a:ext cx="7621488" cy="5889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14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889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28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30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557150"/>
              </p:ext>
            </p:extLst>
          </p:nvPr>
        </p:nvGraphicFramePr>
        <p:xfrm>
          <a:off x="251521" y="1276681"/>
          <a:ext cx="8784975" cy="5309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281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98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8560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7133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9832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Виды расходов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126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Функционирование высшего должностного лица органа местного самоуправления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1 167,7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1 167,7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472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Функционирование законодательных (представительных) органов государственной власти и представительных органов муниципальных образований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251,8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247,2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98,2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472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Функционирование исполнительной власти субъектов</a:t>
                      </a:r>
                      <a:r>
                        <a:rPr lang="ru-RU" sz="1600" b="0" i="0" u="none" strike="noStrike" baseline="0" dirty="0">
                          <a:effectLst/>
                          <a:latin typeface="Times New Roman"/>
                        </a:rPr>
                        <a:t> Российской Федерации, местных администраций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16 091,8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16 091,8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13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Судебная система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4,4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126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Обеспечение деятельности финансовых</a:t>
                      </a:r>
                      <a:r>
                        <a:rPr lang="ru-RU" sz="1600" b="0" i="0" u="none" strike="noStrike" baseline="0" dirty="0"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и таможенных органов и органов надзора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7 873,6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7 872,9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99,9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0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Обеспечение проведения выборов и референдумов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1 742,2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1 742,2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40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Резервный</a:t>
                      </a:r>
                      <a:r>
                        <a:rPr lang="ru-RU" sz="1600" b="0" i="0" u="none" strike="noStrike" baseline="0" dirty="0">
                          <a:effectLst/>
                          <a:latin typeface="Times New Roman"/>
                        </a:rPr>
                        <a:t> фонд главы администрации района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101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Другие общегосударственные вопросы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9 075,7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9 075,7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8706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808" y="836712"/>
            <a:ext cx="8229600" cy="4392488"/>
          </a:xfrm>
        </p:spPr>
        <p:txBody>
          <a:bodyPr>
            <a:noAutofit/>
          </a:bodyPr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Бюджет – это мощный инструмент политики, кардинально влияющий на социальное развитие, принятие бюджетных решений – неотъемлемый элемент государственного управления. Поэтому обоснованно желание граждан сделать бюджетную политику более прозрачной и основанной на широком участии людей. Общественное участие увеличивает возможности контроля за качеством принимаемых решений по бюджету и его исполнением, что повышает ответственность органов власти за разработку и исполнение бюджета. Граждане - и как налогоплательщики, и как потребители общественных благ – должны быть уверены в том, что передаваемые ими в распоряжение государства средства используются прозрачно и эффективно, принося конкретные результаты как для общества в целом, так и для каждой семьи, для каждого человека. Цель данного информационного ресурса «Бюджет для граждан» - доведение до граждан информации об основных понятиях бюджетного процесса в Адыге-Хабльском муниципальном районе.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Надеемся,</a:t>
            </a:r>
            <a:r>
              <a:rPr lang="ru-RU" sz="1600" b="1" dirty="0"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что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представление отчета об исполнении бюджета Адыге-Хабльского муниципального района за 2024 год для граждан в понятной и доступной форме повысит уровень общественного участия жителей района в бюджетном процессе Адыге-Хабльского муниципального района.</a:t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Отчет об исполнении бюджета для граждан размещен на официальном сайте администрации Адыге-Хабльского муниципального района.       </a:t>
            </a:r>
          </a:p>
        </p:txBody>
      </p:sp>
      <p:pic>
        <p:nvPicPr>
          <p:cNvPr id="5" name="Содержимое 4" descr="1200px-Flag_of_Karachay-Cherkessia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15616" cy="620688"/>
          </a:xfrm>
        </p:spPr>
      </p:pic>
      <p:pic>
        <p:nvPicPr>
          <p:cNvPr id="6" name="Рисунок 5" descr="kchr_ger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60432" y="1"/>
            <a:ext cx="683568" cy="6926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91680" y="260648"/>
            <a:ext cx="612068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Уважаемые жители Адыге-Хабльского муниципального района!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5462084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 уважением,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Карданова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Зулифа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Рауфовна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начальник финансового управления </a:t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администрации Адыге-Хабльского муниципального района</a:t>
            </a:r>
            <a:endParaRPr lang="ru-RU" sz="1600" b="1" dirty="0"/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1200px-Flag_of_Karachay-Cherkessia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862"/>
            <a:ext cx="1115616" cy="620688"/>
          </a:xfrm>
          <a:prstGeom prst="rect">
            <a:avLst/>
          </a:prstGeom>
        </p:spPr>
      </p:pic>
      <p:pic>
        <p:nvPicPr>
          <p:cNvPr id="3" name="Рисунок 2" descr="kchr_ger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60432" y="1"/>
            <a:ext cx="683568" cy="692695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996234"/>
              </p:ext>
            </p:extLst>
          </p:nvPr>
        </p:nvGraphicFramePr>
        <p:xfrm>
          <a:off x="1115616" y="326206"/>
          <a:ext cx="7344816" cy="8629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448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7985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2800" u="none" strike="noStrike" baseline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безопасность и правоохранительная деятельность</a:t>
                      </a:r>
                      <a:endParaRPr lang="ru-RU" sz="28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30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239419"/>
              </p:ext>
            </p:extLst>
          </p:nvPr>
        </p:nvGraphicFramePr>
        <p:xfrm>
          <a:off x="251521" y="1268761"/>
          <a:ext cx="8712967" cy="20162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877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8757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750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625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9480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Виды расходов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506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Защита населения и территории от последствий чрезвычайных ситуаций природного и техногенного характера, гражданская оборона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3 062,4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3 012,4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98,4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07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Другие вопросы</a:t>
                      </a:r>
                      <a:r>
                        <a:rPr lang="ru-RU" sz="1600" b="0" i="0" u="none" strike="noStrike" baseline="0" dirty="0">
                          <a:effectLst/>
                          <a:latin typeface="Times New Roman"/>
                        </a:rPr>
                        <a:t> в области национальной безопасности и правоохранительной деятельности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20,0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20,0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990753"/>
              </p:ext>
            </p:extLst>
          </p:nvPr>
        </p:nvGraphicFramePr>
        <p:xfrm>
          <a:off x="251520" y="4149080"/>
          <a:ext cx="8712967" cy="2184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877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8757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750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625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Виды расходов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Сельское хозяйство</a:t>
                      </a:r>
                      <a:r>
                        <a:rPr lang="ru-RU" sz="1600" b="0" i="0" u="none" strike="noStrike" baseline="0" dirty="0">
                          <a:effectLst/>
                          <a:latin typeface="Times New Roman"/>
                        </a:rPr>
                        <a:t> и рыболовство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2 539,3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2 539,3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Дорожное хозяйство</a:t>
                      </a:r>
                      <a:r>
                        <a:rPr lang="ru-RU" sz="1600" b="0" i="0" u="none" strike="noStrike" baseline="0" dirty="0">
                          <a:effectLst/>
                          <a:latin typeface="Times New Roman"/>
                        </a:rPr>
                        <a:t> (дорожные фонды) 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17 977,6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17 867,2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99,4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726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810600"/>
              </p:ext>
            </p:extLst>
          </p:nvPr>
        </p:nvGraphicFramePr>
        <p:xfrm>
          <a:off x="1115616" y="3429000"/>
          <a:ext cx="7344816" cy="5040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448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28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30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58861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1200px-Flag_of_Karachay-Cherkessia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862"/>
            <a:ext cx="1115616" cy="620688"/>
          </a:xfrm>
          <a:prstGeom prst="rect">
            <a:avLst/>
          </a:prstGeom>
        </p:spPr>
      </p:pic>
      <p:pic>
        <p:nvPicPr>
          <p:cNvPr id="3" name="Рисунок 2" descr="kchr_ger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60432" y="1"/>
            <a:ext cx="683568" cy="692695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722669"/>
              </p:ext>
            </p:extLst>
          </p:nvPr>
        </p:nvGraphicFramePr>
        <p:xfrm>
          <a:off x="1259632" y="692696"/>
          <a:ext cx="7344816" cy="5040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448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28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30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973861"/>
              </p:ext>
            </p:extLst>
          </p:nvPr>
        </p:nvGraphicFramePr>
        <p:xfrm>
          <a:off x="251520" y="1340768"/>
          <a:ext cx="8712967" cy="1238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877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8757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750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625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0372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Виды расходов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204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Коммунальное</a:t>
                      </a:r>
                      <a:r>
                        <a:rPr lang="ru-RU" sz="1600" b="0" i="0" u="none" strike="noStrike" baseline="0" dirty="0">
                          <a:effectLst/>
                          <a:latin typeface="Times New Roman"/>
                        </a:rPr>
                        <a:t> хозяйство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22 146,1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22 146,1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909446"/>
              </p:ext>
            </p:extLst>
          </p:nvPr>
        </p:nvGraphicFramePr>
        <p:xfrm>
          <a:off x="1331640" y="2780928"/>
          <a:ext cx="7344816" cy="5040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448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28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30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035680"/>
              </p:ext>
            </p:extLst>
          </p:nvPr>
        </p:nvGraphicFramePr>
        <p:xfrm>
          <a:off x="251520" y="3573016"/>
          <a:ext cx="8712967" cy="1238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877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8757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750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625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0372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Виды расходов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204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Другие вопросы в области охраны</a:t>
                      </a:r>
                      <a:r>
                        <a:rPr lang="ru-RU" sz="1600" b="0" i="0" u="none" strike="noStrike" baseline="0" dirty="0">
                          <a:effectLst/>
                          <a:latin typeface="Times New Roman"/>
                        </a:rPr>
                        <a:t> окружающей среды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67,9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73467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175372"/>
              </p:ext>
            </p:extLst>
          </p:nvPr>
        </p:nvGraphicFramePr>
        <p:xfrm>
          <a:off x="1835696" y="188640"/>
          <a:ext cx="5688632" cy="5040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886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28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30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3" name="Содержимое 4" descr="1200px-Flag_of_Karachay-Cherkessia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862"/>
            <a:ext cx="1115616" cy="620688"/>
          </a:xfrm>
          <a:prstGeom prst="rect">
            <a:avLst/>
          </a:prstGeom>
        </p:spPr>
      </p:pic>
      <p:pic>
        <p:nvPicPr>
          <p:cNvPr id="4" name="Рисунок 3" descr="kchr_ger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60432" y="1"/>
            <a:ext cx="683568" cy="692695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051367"/>
              </p:ext>
            </p:extLst>
          </p:nvPr>
        </p:nvGraphicFramePr>
        <p:xfrm>
          <a:off x="323528" y="836712"/>
          <a:ext cx="8712967" cy="29164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877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8757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750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625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5645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Виды расходов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96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Дошкольное образование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83 811,9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83 811,9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96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Общее</a:t>
                      </a:r>
                      <a:r>
                        <a:rPr lang="ru-RU" sz="1600" b="0" i="0" u="none" strike="noStrike" baseline="0" dirty="0">
                          <a:effectLst/>
                          <a:latin typeface="Times New Roman"/>
                        </a:rPr>
                        <a:t> образование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244 875,7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244 542,9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99,9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96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Дополнительное образование детей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10 585,0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10 585,0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96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Молодежная политика</a:t>
                      </a:r>
                      <a:r>
                        <a:rPr lang="ru-RU" sz="1600" b="0" i="0" u="none" strike="noStrike" baseline="0" dirty="0">
                          <a:effectLst/>
                          <a:latin typeface="Times New Roman"/>
                        </a:rPr>
                        <a:t> и оздоровление детей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15,0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15,0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796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Другие вопросы в области образования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9 443,7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9 443,7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129596"/>
              </p:ext>
            </p:extLst>
          </p:nvPr>
        </p:nvGraphicFramePr>
        <p:xfrm>
          <a:off x="2051720" y="3861048"/>
          <a:ext cx="5688632" cy="8629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886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 и средства массовой информации</a:t>
                      </a:r>
                      <a:endParaRPr lang="ru-RU" sz="28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30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214615"/>
              </p:ext>
            </p:extLst>
          </p:nvPr>
        </p:nvGraphicFramePr>
        <p:xfrm>
          <a:off x="323528" y="5013176"/>
          <a:ext cx="8712968" cy="16550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877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8757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750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6255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0119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Виды расходов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69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Культура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14 485,6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14 485,6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69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Другие вопросы в области культуры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669,7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669,7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35913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1200px-Flag_of_Karachay-Cherkessia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862"/>
            <a:ext cx="1115616" cy="620688"/>
          </a:xfrm>
          <a:prstGeom prst="rect">
            <a:avLst/>
          </a:prstGeom>
        </p:spPr>
      </p:pic>
      <p:pic>
        <p:nvPicPr>
          <p:cNvPr id="3" name="Рисунок 2" descr="kchr_ger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60432" y="1"/>
            <a:ext cx="683568" cy="692695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271414"/>
              </p:ext>
            </p:extLst>
          </p:nvPr>
        </p:nvGraphicFramePr>
        <p:xfrm>
          <a:off x="1835696" y="188640"/>
          <a:ext cx="5688632" cy="5040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886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28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30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086307"/>
              </p:ext>
            </p:extLst>
          </p:nvPr>
        </p:nvGraphicFramePr>
        <p:xfrm>
          <a:off x="323528" y="836712"/>
          <a:ext cx="8712967" cy="24543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877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8757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750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625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5645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Виды расходов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96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Пенсионное обеспечение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2 908,9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2 908,9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96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Социальное обеспечение населения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31 289,6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31 168,3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99,6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96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Охрана семьи и детства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16 192,1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16 154,9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99,8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96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Другие вопросы в области социальной политики (аппарат)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18 684,3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18 684,3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283093"/>
              </p:ext>
            </p:extLst>
          </p:nvPr>
        </p:nvGraphicFramePr>
        <p:xfrm>
          <a:off x="1907704" y="3429000"/>
          <a:ext cx="5688632" cy="5040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886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28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30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828846"/>
              </p:ext>
            </p:extLst>
          </p:nvPr>
        </p:nvGraphicFramePr>
        <p:xfrm>
          <a:off x="323528" y="4077072"/>
          <a:ext cx="8712967" cy="1974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877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8757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750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625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5645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Виды расходов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96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Физическая культура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3 647,5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3 647,5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96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Спорт высших достижений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13 487,5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13 487,5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96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Другие вопросы в области физической культуры и спорта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</a:t>
                      </a:r>
                      <a:r>
                        <a:rPr lang="ru-RU" sz="1600" b="0" i="0" u="none" strike="noStrike" baseline="0" dirty="0">
                          <a:effectLst/>
                          <a:latin typeface="Times New Roman"/>
                        </a:rPr>
                        <a:t> 017,2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997,2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97,6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0106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1200px-Flag_of_Karachay-Cherkessia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862"/>
            <a:ext cx="1115616" cy="620688"/>
          </a:xfrm>
          <a:prstGeom prst="rect">
            <a:avLst/>
          </a:prstGeom>
        </p:spPr>
      </p:pic>
      <p:pic>
        <p:nvPicPr>
          <p:cNvPr id="3" name="Рисунок 2" descr="kchr_ger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60432" y="1"/>
            <a:ext cx="683568" cy="692695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003465"/>
              </p:ext>
            </p:extLst>
          </p:nvPr>
        </p:nvGraphicFramePr>
        <p:xfrm>
          <a:off x="1835696" y="188640"/>
          <a:ext cx="5688632" cy="5040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886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</a:t>
                      </a:r>
                      <a:r>
                        <a:rPr lang="ru-RU" sz="2800" u="none" strike="noStrike" baseline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информации</a:t>
                      </a:r>
                      <a:endParaRPr lang="ru-RU" sz="28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30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761661"/>
              </p:ext>
            </p:extLst>
          </p:nvPr>
        </p:nvGraphicFramePr>
        <p:xfrm>
          <a:off x="251520" y="1340768"/>
          <a:ext cx="8712967" cy="1238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877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8757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750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625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0372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Виды расходов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204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Периодическая печать и издательство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169,8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169,8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0230735"/>
              </p:ext>
            </p:extLst>
          </p:nvPr>
        </p:nvGraphicFramePr>
        <p:xfrm>
          <a:off x="1979712" y="3068960"/>
          <a:ext cx="5688632" cy="5040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886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endParaRPr lang="ru-RU" sz="28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30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767222"/>
              </p:ext>
            </p:extLst>
          </p:nvPr>
        </p:nvGraphicFramePr>
        <p:xfrm>
          <a:off x="323528" y="4005064"/>
          <a:ext cx="8712967" cy="1238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877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8757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750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625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0372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Виды расходов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204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Дотация на выравнивание бюджетной обеспеченности сельских поселений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21</a:t>
                      </a:r>
                      <a:r>
                        <a:rPr lang="ru-RU" sz="1600" b="0" i="0" u="none" strike="noStrike" baseline="0" dirty="0">
                          <a:effectLst/>
                          <a:latin typeface="Times New Roman"/>
                        </a:rPr>
                        <a:t> 567,5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21</a:t>
                      </a:r>
                      <a:r>
                        <a:rPr lang="ru-RU" sz="1600" b="0" i="0" u="none" strike="noStrike" baseline="0" dirty="0">
                          <a:effectLst/>
                          <a:latin typeface="Times New Roman"/>
                        </a:rPr>
                        <a:t> 567,5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4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84721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 descr="MUNICIPALPROGRAMM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79898" y="2647743"/>
            <a:ext cx="1935977" cy="1535430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67744" y="908720"/>
            <a:ext cx="4891181" cy="441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10575" rIns="0" bIns="0" rtlCol="0">
            <a:spAutoFit/>
          </a:bodyPr>
          <a:lstStyle/>
          <a:p>
            <a:pPr marL="11132" algn="ctr">
              <a:spcBef>
                <a:spcPts val="83"/>
              </a:spcBef>
            </a:pPr>
            <a:r>
              <a:rPr sz="2800" b="1" spc="-9" dirty="0">
                <a:solidFill>
                  <a:srgbClr val="0070C0"/>
                </a:solidFill>
              </a:rPr>
              <a:t>Муниципальные</a:t>
            </a:r>
            <a:r>
              <a:rPr sz="2800" b="1" spc="-13" dirty="0">
                <a:solidFill>
                  <a:srgbClr val="0070C0"/>
                </a:solidFill>
              </a:rPr>
              <a:t> </a:t>
            </a:r>
            <a:r>
              <a:rPr sz="2800" b="1" spc="-4" dirty="0">
                <a:solidFill>
                  <a:srgbClr val="0070C0"/>
                </a:solidFill>
              </a:rPr>
              <a:t>программы</a:t>
            </a:r>
          </a:p>
        </p:txBody>
      </p:sp>
      <p:sp>
        <p:nvSpPr>
          <p:cNvPr id="16" name="object 16"/>
          <p:cNvSpPr/>
          <p:nvPr/>
        </p:nvSpPr>
        <p:spPr>
          <a:xfrm>
            <a:off x="295822" y="4150040"/>
            <a:ext cx="7923352" cy="58871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88003" y="4145894"/>
            <a:ext cx="7481573" cy="646759"/>
          </a:xfrm>
          <a:prstGeom prst="rect">
            <a:avLst/>
          </a:prstGeom>
          <a:noFill/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36709" y="4175583"/>
            <a:ext cx="7841686" cy="5023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336709" y="4175583"/>
            <a:ext cx="7841903" cy="4355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  <a:effectLst/>
        </p:spPr>
        <p:txBody>
          <a:bodyPr vert="horz" wrap="square" lIns="0" tIns="35064" rIns="0" bIns="0" rtlCol="0">
            <a:spAutoFit/>
          </a:bodyPr>
          <a:lstStyle/>
          <a:p>
            <a:pPr marL="331164" indent="-251573">
              <a:spcBef>
                <a:spcPts val="276"/>
              </a:spcBef>
              <a:buFont typeface="Wingdings"/>
              <a:buChar char=""/>
              <a:tabLst>
                <a:tab pos="331164" algn="l"/>
                <a:tab pos="331720" algn="l"/>
              </a:tabLst>
            </a:pPr>
            <a:r>
              <a:rPr sz="1300" b="1" spc="-4" dirty="0">
                <a:latin typeface="Times New Roman"/>
                <a:cs typeface="Times New Roman"/>
              </a:rPr>
              <a:t>цель программы </a:t>
            </a:r>
            <a:r>
              <a:rPr sz="1300" dirty="0">
                <a:latin typeface="Times New Roman"/>
                <a:cs typeface="Times New Roman"/>
              </a:rPr>
              <a:t>- </a:t>
            </a:r>
            <a:r>
              <a:rPr sz="1300" spc="-9" dirty="0">
                <a:latin typeface="Times New Roman"/>
                <a:cs typeface="Times New Roman"/>
              </a:rPr>
              <a:t>получение </a:t>
            </a:r>
            <a:r>
              <a:rPr sz="1300" spc="-18" dirty="0">
                <a:latin typeface="Times New Roman"/>
                <a:cs typeface="Times New Roman"/>
              </a:rPr>
              <a:t>комплексного </a:t>
            </a:r>
            <a:r>
              <a:rPr sz="1300" spc="-4" dirty="0">
                <a:latin typeface="Times New Roman"/>
                <a:cs typeface="Times New Roman"/>
              </a:rPr>
              <a:t>эффекта </a:t>
            </a:r>
            <a:r>
              <a:rPr sz="1300" spc="-9" dirty="0">
                <a:latin typeface="Times New Roman"/>
                <a:cs typeface="Times New Roman"/>
              </a:rPr>
              <a:t>от </a:t>
            </a:r>
            <a:r>
              <a:rPr sz="1300" spc="-4" dirty="0">
                <a:latin typeface="Times New Roman"/>
                <a:cs typeface="Times New Roman"/>
              </a:rPr>
              <a:t>реализации предусмотренных </a:t>
            </a:r>
            <a:r>
              <a:rPr sz="1300" dirty="0">
                <a:latin typeface="Times New Roman"/>
                <a:cs typeface="Times New Roman"/>
              </a:rPr>
              <a:t>в</a:t>
            </a:r>
            <a:r>
              <a:rPr sz="1300" spc="-18" dirty="0">
                <a:latin typeface="Times New Roman"/>
                <a:cs typeface="Times New Roman"/>
              </a:rPr>
              <a:t> </a:t>
            </a:r>
            <a:r>
              <a:rPr sz="1300" spc="-4" dirty="0">
                <a:latin typeface="Times New Roman"/>
                <a:cs typeface="Times New Roman"/>
              </a:rPr>
              <a:t>программе</a:t>
            </a:r>
            <a:endParaRPr sz="1300" dirty="0">
              <a:latin typeface="Times New Roman"/>
              <a:cs typeface="Times New Roman"/>
            </a:endParaRPr>
          </a:p>
          <a:p>
            <a:pPr marL="331164">
              <a:spcBef>
                <a:spcPts val="4"/>
              </a:spcBef>
            </a:pPr>
            <a:r>
              <a:rPr sz="1300" spc="-4" dirty="0">
                <a:latin typeface="Times New Roman"/>
                <a:cs typeface="Times New Roman"/>
              </a:rPr>
              <a:t>мероприятий</a:t>
            </a:r>
            <a:endParaRPr sz="1300" dirty="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95822" y="4729083"/>
            <a:ext cx="7923352" cy="58871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88003" y="4723556"/>
            <a:ext cx="7793034" cy="64675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36709" y="4754281"/>
            <a:ext cx="7841686" cy="5023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336709" y="4754281"/>
            <a:ext cx="7841903" cy="436078"/>
          </a:xfrm>
          <a:prstGeom prst="rect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txBody>
          <a:bodyPr vert="horz" wrap="square" lIns="0" tIns="35621" rIns="0" bIns="0" rtlCol="0">
            <a:spAutoFit/>
          </a:bodyPr>
          <a:lstStyle/>
          <a:p>
            <a:pPr marL="331164" marR="229310" indent="-251573">
              <a:spcBef>
                <a:spcPts val="280"/>
              </a:spcBef>
              <a:buFont typeface="Wingdings"/>
              <a:buChar char=""/>
              <a:tabLst>
                <a:tab pos="331164" algn="l"/>
                <a:tab pos="331720" algn="l"/>
              </a:tabLst>
            </a:pPr>
            <a:r>
              <a:rPr sz="1300" b="1" spc="-13" dirty="0">
                <a:latin typeface="Times New Roman"/>
                <a:cs typeface="Times New Roman"/>
              </a:rPr>
              <a:t>задачи </a:t>
            </a:r>
            <a:r>
              <a:rPr sz="1300" b="1" spc="-4" dirty="0">
                <a:latin typeface="Times New Roman"/>
                <a:cs typeface="Times New Roman"/>
              </a:rPr>
              <a:t>программы </a:t>
            </a:r>
            <a:r>
              <a:rPr sz="1300" b="1" dirty="0">
                <a:latin typeface="Times New Roman"/>
                <a:cs typeface="Times New Roman"/>
              </a:rPr>
              <a:t>- </a:t>
            </a:r>
            <a:r>
              <a:rPr sz="1300" spc="-4" dirty="0">
                <a:latin typeface="Times New Roman"/>
                <a:cs typeface="Times New Roman"/>
              </a:rPr>
              <a:t>разрешение </a:t>
            </a:r>
            <a:r>
              <a:rPr sz="1300" spc="-9" dirty="0">
                <a:latin typeface="Times New Roman"/>
                <a:cs typeface="Times New Roman"/>
              </a:rPr>
              <a:t>конкретных инфраструктурных, </a:t>
            </a:r>
            <a:r>
              <a:rPr sz="1300" spc="-4" dirty="0">
                <a:latin typeface="Times New Roman"/>
                <a:cs typeface="Times New Roman"/>
              </a:rPr>
              <a:t>социально-экономических, природно-  ресурсных </a:t>
            </a:r>
            <a:r>
              <a:rPr sz="1300" spc="-9" dirty="0" err="1">
                <a:latin typeface="Times New Roman"/>
                <a:cs typeface="Times New Roman"/>
              </a:rPr>
              <a:t>проблем</a:t>
            </a:r>
            <a:r>
              <a:rPr sz="1300" spc="-9" dirty="0">
                <a:latin typeface="Times New Roman"/>
                <a:cs typeface="Times New Roman"/>
              </a:rPr>
              <a:t> </a:t>
            </a:r>
            <a:r>
              <a:rPr sz="1300" spc="-4" dirty="0" err="1">
                <a:latin typeface="Times New Roman"/>
                <a:cs typeface="Times New Roman"/>
              </a:rPr>
              <a:t>развития</a:t>
            </a:r>
            <a:r>
              <a:rPr sz="1300" spc="-4" dirty="0">
                <a:latin typeface="Times New Roman"/>
                <a:cs typeface="Times New Roman"/>
              </a:rPr>
              <a:t> </a:t>
            </a:r>
            <a:r>
              <a:rPr lang="ru-RU" sz="1300" spc="-4" dirty="0">
                <a:latin typeface="Times New Roman"/>
                <a:cs typeface="Times New Roman"/>
              </a:rPr>
              <a:t> Адыге-Хабльского</a:t>
            </a:r>
            <a:r>
              <a:rPr sz="1300" spc="-18" dirty="0">
                <a:latin typeface="Times New Roman"/>
                <a:cs typeface="Times New Roman"/>
              </a:rPr>
              <a:t> </a:t>
            </a:r>
            <a:r>
              <a:rPr sz="1300" spc="-9" dirty="0">
                <a:latin typeface="Times New Roman"/>
                <a:cs typeface="Times New Roman"/>
              </a:rPr>
              <a:t>муниципального</a:t>
            </a:r>
            <a:r>
              <a:rPr sz="1300" spc="-26" dirty="0">
                <a:latin typeface="Times New Roman"/>
                <a:cs typeface="Times New Roman"/>
              </a:rPr>
              <a:t> </a:t>
            </a:r>
            <a:r>
              <a:rPr sz="1300" spc="-4" dirty="0">
                <a:latin typeface="Times New Roman"/>
                <a:cs typeface="Times New Roman"/>
              </a:rPr>
              <a:t>района</a:t>
            </a:r>
            <a:endParaRPr sz="1300" dirty="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97126" y="5339911"/>
            <a:ext cx="7922049" cy="56107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94519" y="5338529"/>
            <a:ext cx="7252213" cy="60944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37708" y="5365339"/>
            <a:ext cx="7840709" cy="4744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337708" y="5365339"/>
            <a:ext cx="7840817" cy="4058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txBody>
          <a:bodyPr vert="horz" wrap="square" lIns="0" tIns="36178" rIns="0" bIns="0" rtlCol="0">
            <a:spAutoFit/>
          </a:bodyPr>
          <a:lstStyle/>
          <a:p>
            <a:pPr marL="331164" marR="811490" indent="-251573">
              <a:spcBef>
                <a:spcPts val="285"/>
              </a:spcBef>
              <a:buFont typeface="Wingdings"/>
              <a:buChar char=""/>
              <a:tabLst>
                <a:tab pos="331164" algn="l"/>
                <a:tab pos="331720" algn="l"/>
              </a:tabLst>
            </a:pPr>
            <a:r>
              <a:rPr sz="1200" b="1" spc="-4" dirty="0">
                <a:latin typeface="Times New Roman"/>
                <a:cs typeface="Times New Roman"/>
              </a:rPr>
              <a:t>программное мероприятие </a:t>
            </a:r>
            <a:r>
              <a:rPr sz="1200" b="1" dirty="0">
                <a:latin typeface="Times New Roman"/>
                <a:cs typeface="Times New Roman"/>
              </a:rPr>
              <a:t>- </a:t>
            </a:r>
            <a:r>
              <a:rPr sz="1200" spc="-4" dirty="0">
                <a:latin typeface="Times New Roman"/>
                <a:cs typeface="Times New Roman"/>
              </a:rPr>
              <a:t>запланированная </a:t>
            </a:r>
            <a:r>
              <a:rPr sz="1200" spc="-9" dirty="0">
                <a:latin typeface="Times New Roman"/>
                <a:cs typeface="Times New Roman"/>
              </a:rPr>
              <a:t>конкретная </a:t>
            </a:r>
            <a:r>
              <a:rPr sz="1200" dirty="0">
                <a:latin typeface="Times New Roman"/>
                <a:cs typeface="Times New Roman"/>
              </a:rPr>
              <a:t>деятельность, </a:t>
            </a:r>
            <a:r>
              <a:rPr sz="1200" spc="-4" dirty="0">
                <a:latin typeface="Times New Roman"/>
                <a:cs typeface="Times New Roman"/>
              </a:rPr>
              <a:t>направленная </a:t>
            </a:r>
            <a:r>
              <a:rPr sz="1200" dirty="0">
                <a:latin typeface="Times New Roman"/>
                <a:cs typeface="Times New Roman"/>
              </a:rPr>
              <a:t>на реализацию  поставленных в программе</a:t>
            </a:r>
            <a:r>
              <a:rPr sz="1200" spc="-61" dirty="0">
                <a:latin typeface="Times New Roman"/>
                <a:cs typeface="Times New Roman"/>
              </a:rPr>
              <a:t> </a:t>
            </a:r>
            <a:r>
              <a:rPr sz="1200" spc="-13" dirty="0">
                <a:latin typeface="Times New Roman"/>
                <a:cs typeface="Times New Roman"/>
              </a:rPr>
              <a:t>задач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88003" y="5895461"/>
            <a:ext cx="7931171" cy="75593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85397" y="5892696"/>
            <a:ext cx="7890772" cy="80292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28227" y="5920844"/>
            <a:ext cx="7850157" cy="6698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328228" y="5920844"/>
            <a:ext cx="7850591" cy="5905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txBody>
          <a:bodyPr vert="horz" wrap="square" lIns="0" tIns="36178" rIns="0" bIns="0" rtlCol="0">
            <a:spAutoFit/>
          </a:bodyPr>
          <a:lstStyle/>
          <a:p>
            <a:pPr marL="331164" indent="-251573">
              <a:spcBef>
                <a:spcPts val="285"/>
              </a:spcBef>
              <a:buFont typeface="Wingdings"/>
              <a:buChar char=""/>
              <a:tabLst>
                <a:tab pos="331164" algn="l"/>
                <a:tab pos="331720" algn="l"/>
              </a:tabLst>
            </a:pPr>
            <a:r>
              <a:rPr sz="1200" b="1" spc="-4" dirty="0">
                <a:latin typeface="Times New Roman"/>
                <a:cs typeface="Times New Roman"/>
              </a:rPr>
              <a:t>исполнители программных мероприятий </a:t>
            </a:r>
            <a:r>
              <a:rPr sz="1200" dirty="0">
                <a:latin typeface="Times New Roman"/>
                <a:cs typeface="Times New Roman"/>
              </a:rPr>
              <a:t>- </a:t>
            </a:r>
            <a:r>
              <a:rPr sz="1200" spc="-4" dirty="0">
                <a:latin typeface="Times New Roman"/>
                <a:cs typeface="Times New Roman"/>
              </a:rPr>
              <a:t>ответственные за </a:t>
            </a:r>
            <a:r>
              <a:rPr sz="1200" dirty="0">
                <a:latin typeface="Times New Roman"/>
                <a:cs typeface="Times New Roman"/>
              </a:rPr>
              <a:t>реализацию </a:t>
            </a:r>
            <a:r>
              <a:rPr sz="1200" spc="-9" dirty="0">
                <a:latin typeface="Times New Roman"/>
                <a:cs typeface="Times New Roman"/>
              </a:rPr>
              <a:t>конкретных</a:t>
            </a:r>
            <a:r>
              <a:rPr sz="1200" dirty="0">
                <a:latin typeface="Times New Roman"/>
                <a:cs typeface="Times New Roman"/>
              </a:rPr>
              <a:t> программных</a:t>
            </a:r>
          </a:p>
          <a:p>
            <a:pPr marL="331164"/>
            <a:r>
              <a:rPr sz="1200" dirty="0">
                <a:latin typeface="Times New Roman"/>
                <a:cs typeface="Times New Roman"/>
              </a:rPr>
              <a:t>мероприятий органы местного </a:t>
            </a:r>
            <a:r>
              <a:rPr sz="1200" spc="-4" dirty="0">
                <a:latin typeface="Times New Roman"/>
                <a:cs typeface="Times New Roman"/>
              </a:rPr>
              <a:t>самоуправления, </a:t>
            </a:r>
            <a:r>
              <a:rPr sz="1200" dirty="0">
                <a:latin typeface="Times New Roman"/>
                <a:cs typeface="Times New Roman"/>
              </a:rPr>
              <a:t>а </a:t>
            </a:r>
            <a:r>
              <a:rPr sz="1200" spc="-4" dirty="0">
                <a:latin typeface="Times New Roman"/>
                <a:cs typeface="Times New Roman"/>
              </a:rPr>
              <a:t>также </a:t>
            </a:r>
            <a:r>
              <a:rPr sz="1200" dirty="0">
                <a:latin typeface="Times New Roman"/>
                <a:cs typeface="Times New Roman"/>
              </a:rPr>
              <a:t>любое </a:t>
            </a:r>
            <a:r>
              <a:rPr sz="1200" spc="-4" dirty="0">
                <a:latin typeface="Times New Roman"/>
                <a:cs typeface="Times New Roman"/>
              </a:rPr>
              <a:t>юридическое </a:t>
            </a:r>
            <a:r>
              <a:rPr sz="1200" dirty="0">
                <a:latin typeface="Times New Roman"/>
                <a:cs typeface="Times New Roman"/>
              </a:rPr>
              <a:t>лицо или любое физическое лицо,</a:t>
            </a:r>
            <a:r>
              <a:rPr sz="1200" spc="-114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</a:t>
            </a:r>
          </a:p>
          <a:p>
            <a:pPr marL="331164"/>
            <a:r>
              <a:rPr sz="1200" spc="-13" dirty="0">
                <a:latin typeface="Times New Roman"/>
                <a:cs typeface="Times New Roman"/>
              </a:rPr>
              <a:t>том </a:t>
            </a:r>
            <a:r>
              <a:rPr sz="1200" dirty="0">
                <a:latin typeface="Times New Roman"/>
                <a:cs typeface="Times New Roman"/>
              </a:rPr>
              <a:t>числе </a:t>
            </a:r>
            <a:r>
              <a:rPr sz="1200" spc="-4" dirty="0">
                <a:latin typeface="Times New Roman"/>
                <a:cs typeface="Times New Roman"/>
              </a:rPr>
              <a:t>индивидуальный предприниматель, определяемые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-4" dirty="0">
                <a:latin typeface="Times New Roman"/>
                <a:cs typeface="Times New Roman"/>
              </a:rPr>
              <a:t>соответствии </a:t>
            </a:r>
            <a:r>
              <a:rPr sz="1200" dirty="0">
                <a:latin typeface="Times New Roman"/>
                <a:cs typeface="Times New Roman"/>
              </a:rPr>
              <a:t>с </a:t>
            </a:r>
            <a:r>
              <a:rPr sz="1200" spc="-9" dirty="0">
                <a:latin typeface="Times New Roman"/>
                <a:cs typeface="Times New Roman"/>
              </a:rPr>
              <a:t>действующим</a:t>
            </a:r>
            <a:r>
              <a:rPr sz="1200" spc="48" dirty="0">
                <a:latin typeface="Times New Roman"/>
                <a:cs typeface="Times New Roman"/>
              </a:rPr>
              <a:t> </a:t>
            </a:r>
            <a:r>
              <a:rPr sz="1200" spc="-13" dirty="0">
                <a:latin typeface="Times New Roman"/>
                <a:cs typeface="Times New Roman"/>
              </a:rPr>
              <a:t>законодательством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sldNum" sz="quarter" idx="4294967295"/>
          </p:nvPr>
        </p:nvSpPr>
        <p:spPr>
          <a:xfrm>
            <a:off x="8959273" y="6611908"/>
            <a:ext cx="184618" cy="599521"/>
          </a:xfrm>
          <a:prstGeom prst="rect">
            <a:avLst/>
          </a:prstGeom>
        </p:spPr>
        <p:txBody>
          <a:bodyPr vert="horz" wrap="square" lIns="0" tIns="45083" rIns="0" bIns="0" rtlCol="0">
            <a:spAutoFit/>
          </a:bodyPr>
          <a:lstStyle/>
          <a:p>
            <a:pPr marL="22263">
              <a:spcBef>
                <a:spcPts val="355"/>
              </a:spcBef>
            </a:pPr>
            <a:fld id="{81D60167-4931-47E6-BA6A-407CBD079E47}" type="slidenum">
              <a:rPr spc="-4" dirty="0"/>
              <a:pPr marL="22263">
                <a:spcBef>
                  <a:spcPts val="355"/>
                </a:spcBef>
              </a:pPr>
              <a:t>25</a:t>
            </a:fld>
            <a:endParaRPr spc="-4" dirty="0"/>
          </a:p>
        </p:txBody>
      </p:sp>
      <p:sp>
        <p:nvSpPr>
          <p:cNvPr id="32" name="object 32"/>
          <p:cNvSpPr txBox="1"/>
          <p:nvPr/>
        </p:nvSpPr>
        <p:spPr>
          <a:xfrm>
            <a:off x="205989" y="1594626"/>
            <a:ext cx="8382724" cy="1824558"/>
          </a:xfrm>
          <a:prstGeom prst="rect">
            <a:avLst/>
          </a:prstGeom>
        </p:spPr>
        <p:txBody>
          <a:bodyPr vert="horz" wrap="square" lIns="0" tIns="11132" rIns="0" bIns="0" rtlCol="0">
            <a:spAutoFit/>
          </a:bodyPr>
          <a:lstStyle/>
          <a:p>
            <a:pPr marL="11132" marR="328937" algn="just">
              <a:spcBef>
                <a:spcPts val="88"/>
              </a:spcBef>
              <a:tabLst>
                <a:tab pos="2463412" algn="l"/>
                <a:tab pos="3642800" algn="l"/>
                <a:tab pos="4503825" algn="l"/>
                <a:tab pos="4758181" algn="l"/>
                <a:tab pos="5443885" algn="l"/>
                <a:tab pos="5461695" algn="l"/>
                <a:tab pos="5795642" algn="l"/>
                <a:tab pos="6251478" algn="l"/>
                <a:tab pos="7384670" algn="l"/>
                <a:tab pos="7764813" algn="l"/>
              </a:tabLst>
            </a:pPr>
            <a:r>
              <a:rPr sz="1400" b="1" i="1" spc="-4" dirty="0">
                <a:latin typeface="Times New Roman" pitchFamily="18" charset="0"/>
                <a:cs typeface="Times New Roman" pitchFamily="18" charset="0"/>
              </a:rPr>
              <a:t>Муниципальная </a:t>
            </a:r>
            <a:r>
              <a:rPr sz="1400" b="1" i="1" dirty="0">
                <a:latin typeface="Times New Roman" pitchFamily="18" charset="0"/>
                <a:cs typeface="Times New Roman" pitchFamily="18" charset="0"/>
              </a:rPr>
              <a:t>программа </a:t>
            </a:r>
            <a:r>
              <a:rPr sz="1400" b="1" i="1" spc="-4" dirty="0">
                <a:latin typeface="Times New Roman" pitchFamily="18" charset="0"/>
                <a:cs typeface="Times New Roman" pitchFamily="18" charset="0"/>
              </a:rPr>
              <a:t>(далее программа) 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sz="1400" spc="-9" dirty="0">
                <a:latin typeface="Times New Roman" pitchFamily="18" charset="0"/>
                <a:cs typeface="Times New Roman" pitchFamily="18" charset="0"/>
              </a:rPr>
              <a:t>увязанный </a:t>
            </a:r>
            <a:r>
              <a:rPr sz="1400" spc="-4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sz="1400" spc="-13" dirty="0">
                <a:latin typeface="Times New Roman" pitchFamily="18" charset="0"/>
                <a:cs typeface="Times New Roman" pitchFamily="18" charset="0"/>
              </a:rPr>
              <a:t>задачам, </a:t>
            </a:r>
            <a:r>
              <a:rPr sz="1400" spc="-4" dirty="0">
                <a:latin typeface="Times New Roman" pitchFamily="18" charset="0"/>
                <a:cs typeface="Times New Roman" pitchFamily="18" charset="0"/>
              </a:rPr>
              <a:t>ресурсам 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1400" spc="-9" dirty="0">
                <a:latin typeface="Times New Roman" pitchFamily="18" charset="0"/>
                <a:cs typeface="Times New Roman" pitchFamily="18" charset="0"/>
              </a:rPr>
              <a:t>срокам выполнения </a:t>
            </a:r>
            <a:r>
              <a:rPr sz="1400" spc="-18" dirty="0">
                <a:latin typeface="Times New Roman" pitchFamily="18" charset="0"/>
                <a:cs typeface="Times New Roman" pitchFamily="18" charset="0"/>
              </a:rPr>
              <a:t>комплекс  </a:t>
            </a:r>
            <a:r>
              <a:rPr sz="1400" spc="-9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spc="-4" dirty="0">
                <a:latin typeface="Times New Roman" pitchFamily="18" charset="0"/>
                <a:cs typeface="Times New Roman" pitchFamily="18" charset="0"/>
              </a:rPr>
              <a:t>ци</a:t>
            </a:r>
            <a:r>
              <a:rPr sz="1400" spc="4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1400" spc="-4" dirty="0">
                <a:latin typeface="Times New Roman" pitchFamily="18" charset="0"/>
                <a:cs typeface="Times New Roman" pitchFamily="18" charset="0"/>
              </a:rPr>
              <a:t>льн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spc="4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sz="1400" spc="-9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sz="1400" spc="-6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spc="-4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1400" spc="-18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мич</a:t>
            </a:r>
            <a:r>
              <a:rPr sz="1400" spc="26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400" spc="-9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ки</a:t>
            </a:r>
            <a:r>
              <a:rPr sz="1400" spc="-9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sz="1400" spc="-26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ор</a:t>
            </a:r>
            <a:r>
              <a:rPr sz="1400" spc="-4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sz="1400" spc="-9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1400" spc="-4" dirty="0">
                <a:latin typeface="Times New Roman" pitchFamily="18" charset="0"/>
                <a:cs typeface="Times New Roman" pitchFamily="18" charset="0"/>
              </a:rPr>
              <a:t>низ</a:t>
            </a:r>
            <a:r>
              <a:rPr sz="1400" spc="-9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1400" spc="-4" dirty="0">
                <a:latin typeface="Times New Roman" pitchFamily="18" charset="0"/>
                <a:cs typeface="Times New Roman" pitchFamily="18" charset="0"/>
              </a:rPr>
              <a:t>ци</a:t>
            </a:r>
            <a:r>
              <a:rPr sz="1400" spc="4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spc="-4" dirty="0">
                <a:latin typeface="Times New Roman" pitchFamily="18" charset="0"/>
                <a:cs typeface="Times New Roman" pitchFamily="18" charset="0"/>
              </a:rPr>
              <a:t>нн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spc="-26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sz="1400" spc="-48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оз</a:t>
            </a:r>
            <a:r>
              <a:rPr sz="1400" spc="-13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sz="1400" spc="-4" dirty="0">
                <a:latin typeface="Times New Roman" pitchFamily="18" charset="0"/>
                <a:cs typeface="Times New Roman" pitchFamily="18" charset="0"/>
              </a:rPr>
              <a:t>йс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1400" spc="-9" dirty="0">
                <a:latin typeface="Times New Roman" pitchFamily="18" charset="0"/>
                <a:cs typeface="Times New Roman" pitchFamily="18" charset="0"/>
              </a:rPr>
              <a:t>ве</a:t>
            </a:r>
            <a:r>
              <a:rPr sz="1400" spc="-4" dirty="0">
                <a:latin typeface="Times New Roman" pitchFamily="18" charset="0"/>
                <a:cs typeface="Times New Roman" pitchFamily="18" charset="0"/>
              </a:rPr>
              <a:t>нны</a:t>
            </a:r>
            <a:r>
              <a:rPr sz="1400" spc="4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,	</a:t>
            </a:r>
            <a:r>
              <a:rPr sz="1400" spc="-4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sz="1400" spc="-70" dirty="0" err="1">
                <a:latin typeface="Times New Roman" pitchFamily="18" charset="0"/>
                <a:cs typeface="Times New Roman" pitchFamily="18" charset="0"/>
              </a:rPr>
              <a:t>а</a:t>
            </a:r>
            <a:r>
              <a:rPr sz="1400" spc="-9" dirty="0" err="1">
                <a:latin typeface="Times New Roman" pitchFamily="18" charset="0"/>
                <a:cs typeface="Times New Roman" pitchFamily="18" charset="0"/>
              </a:rPr>
              <a:t>у</a:t>
            </a:r>
            <a:r>
              <a:rPr sz="1400" dirty="0" err="1">
                <a:latin typeface="Times New Roman" pitchFamily="18" charset="0"/>
                <a:cs typeface="Times New Roman" pitchFamily="18" charset="0"/>
              </a:rPr>
              <a:t>чно–</a:t>
            </a:r>
            <a:r>
              <a:rPr sz="1400" spc="-4" dirty="0" err="1">
                <a:latin typeface="Times New Roman" pitchFamily="18" charset="0"/>
                <a:cs typeface="Times New Roman" pitchFamily="18" charset="0"/>
              </a:rPr>
              <a:t>ис</a:t>
            </a:r>
            <a:r>
              <a:rPr sz="1400" spc="-9" dirty="0" err="1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400" spc="-4" dirty="0" err="1">
                <a:latin typeface="Times New Roman" pitchFamily="18" charset="0"/>
                <a:cs typeface="Times New Roman" pitchFamily="18" charset="0"/>
              </a:rPr>
              <a:t>л</a:t>
            </a:r>
            <a:r>
              <a:rPr sz="1400" spc="-26" dirty="0" err="1">
                <a:latin typeface="Times New Roman" pitchFamily="18" charset="0"/>
                <a:cs typeface="Times New Roman" pitchFamily="18" charset="0"/>
              </a:rPr>
              <a:t>е</a:t>
            </a:r>
            <a:r>
              <a:rPr sz="1400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sz="1400" spc="4" dirty="0" err="1"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spc="-22" dirty="0" err="1">
                <a:latin typeface="Times New Roman" pitchFamily="18" charset="0"/>
                <a:cs typeface="Times New Roman" pitchFamily="18" charset="0"/>
              </a:rPr>
              <a:t>в</a:t>
            </a:r>
            <a:r>
              <a:rPr sz="1400" spc="-39" dirty="0" err="1">
                <a:latin typeface="Times New Roman" pitchFamily="18" charset="0"/>
                <a:cs typeface="Times New Roman" pitchFamily="18" charset="0"/>
              </a:rPr>
              <a:t>а</a:t>
            </a:r>
            <a:r>
              <a:rPr sz="1400" dirty="0" err="1">
                <a:latin typeface="Times New Roman" pitchFamily="18" charset="0"/>
                <a:cs typeface="Times New Roman" pitchFamily="18" charset="0"/>
              </a:rPr>
              <a:t>те</a:t>
            </a:r>
            <a:r>
              <a:rPr sz="1400" spc="-9" dirty="0" err="1">
                <a:latin typeface="Times New Roman" pitchFamily="18" charset="0"/>
                <a:cs typeface="Times New Roman" pitchFamily="18" charset="0"/>
              </a:rPr>
              <a:t>л</a:t>
            </a:r>
            <a:r>
              <a:rPr sz="1400" spc="-4" dirty="0" err="1">
                <a:latin typeface="Times New Roman" pitchFamily="18" charset="0"/>
                <a:cs typeface="Times New Roman" pitchFamily="18" charset="0"/>
              </a:rPr>
              <a:t>ь</a:t>
            </a:r>
            <a:r>
              <a:rPr sz="1400" spc="-9" dirty="0" err="1">
                <a:latin typeface="Times New Roman" pitchFamily="18" charset="0"/>
                <a:cs typeface="Times New Roman" pitchFamily="18" charset="0"/>
              </a:rPr>
              <a:t>с</a:t>
            </a:r>
            <a:r>
              <a:rPr sz="1400" dirty="0" err="1">
                <a:latin typeface="Times New Roman" pitchFamily="18" charset="0"/>
                <a:cs typeface="Times New Roman" pitchFamily="18" charset="0"/>
              </a:rPr>
              <a:t>ких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sz="1400" spc="-13" dirty="0" err="1">
                <a:latin typeface="Times New Roman" pitchFamily="18" charset="0"/>
                <a:cs typeface="Times New Roman" pitchFamily="18" charset="0"/>
              </a:rPr>
              <a:t>р</a:t>
            </a:r>
            <a:r>
              <a:rPr sz="1400" spc="-9" dirty="0" err="1">
                <a:latin typeface="Times New Roman" pitchFamily="18" charset="0"/>
                <a:cs typeface="Times New Roman" pitchFamily="18" charset="0"/>
              </a:rPr>
              <a:t>у</a:t>
            </a:r>
            <a:r>
              <a:rPr sz="1400" spc="-4" dirty="0" err="1">
                <a:latin typeface="Times New Roman" pitchFamily="18" charset="0"/>
                <a:cs typeface="Times New Roman" pitchFamily="18" charset="0"/>
              </a:rPr>
              <a:t>гих</a:t>
            </a:r>
            <a:r>
              <a:rPr sz="1400" spc="-4" dirty="0">
                <a:latin typeface="Times New Roman" pitchFamily="18" charset="0"/>
                <a:cs typeface="Times New Roman" pitchFamily="18" charset="0"/>
              </a:rPr>
              <a:t>  мероприятий,</a:t>
            </a:r>
            <a:r>
              <a:rPr sz="1400" spc="-22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spc="-9" dirty="0" err="1">
                <a:latin typeface="Times New Roman" pitchFamily="18" charset="0"/>
                <a:cs typeface="Times New Roman" pitchFamily="18" charset="0"/>
              </a:rPr>
              <a:t>обеспечивающих</a:t>
            </a:r>
            <a:r>
              <a:rPr lang="ru-RU" sz="1400" spc="-9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spc="-4" dirty="0" err="1">
                <a:latin typeface="Times New Roman" pitchFamily="18" charset="0"/>
                <a:cs typeface="Times New Roman" pitchFamily="18" charset="0"/>
              </a:rPr>
              <a:t>эффективное</a:t>
            </a:r>
            <a:r>
              <a:rPr lang="ru-RU" sz="1400" spc="-4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spc="-4" dirty="0" err="1"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sz="1400" spc="-4" dirty="0">
                <a:latin typeface="Times New Roman" pitchFamily="18" charset="0"/>
                <a:cs typeface="Times New Roman" pitchFamily="18" charset="0"/>
              </a:rPr>
              <a:t>	системных	</a:t>
            </a:r>
            <a:r>
              <a:rPr sz="1400" spc="-9" dirty="0" err="1">
                <a:latin typeface="Times New Roman" pitchFamily="18" charset="0"/>
                <a:cs typeface="Times New Roman" pitchFamily="18" charset="0"/>
              </a:rPr>
              <a:t>проблем</a:t>
            </a:r>
            <a:r>
              <a:rPr lang="ru-RU" sz="1400" spc="-9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spc="-13" dirty="0" err="1">
                <a:latin typeface="Times New Roman" pitchFamily="18" charset="0"/>
                <a:cs typeface="Times New Roman" pitchFamily="18" charset="0"/>
              </a:rPr>
              <a:t>экономического</a:t>
            </a:r>
            <a:r>
              <a:rPr sz="1400" spc="-13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spc="-13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spc="-9" dirty="0" err="1">
                <a:latin typeface="Times New Roman" pitchFamily="18" charset="0"/>
                <a:cs typeface="Times New Roman" pitchFamily="18" charset="0"/>
              </a:rPr>
              <a:t>социального</a:t>
            </a:r>
            <a:r>
              <a:rPr sz="1400" spc="-9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1400" spc="-13" dirty="0">
                <a:latin typeface="Times New Roman" pitchFamily="18" charset="0"/>
                <a:cs typeface="Times New Roman" pitchFamily="18" charset="0"/>
              </a:rPr>
              <a:t>экологического 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1400" spc="-22" dirty="0">
                <a:latin typeface="Times New Roman" pitchFamily="18" charset="0"/>
                <a:cs typeface="Times New Roman" pitchFamily="18" charset="0"/>
              </a:rPr>
              <a:t>культурного </a:t>
            </a:r>
            <a:r>
              <a:rPr sz="1400" spc="-4" dirty="0" err="1">
                <a:latin typeface="Times New Roman" pitchFamily="18" charset="0"/>
                <a:cs typeface="Times New Roman" pitchFamily="18" charset="0"/>
              </a:rPr>
              <a:t>развития</a:t>
            </a:r>
            <a:r>
              <a:rPr sz="1400" spc="-4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spc="-4" dirty="0">
                <a:latin typeface="Times New Roman" pitchFamily="18" charset="0"/>
                <a:cs typeface="Times New Roman" pitchFamily="18" charset="0"/>
              </a:rPr>
              <a:t> Адыге-Хабльского</a:t>
            </a:r>
            <a:r>
              <a:rPr sz="1400" spc="-18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spc="-9" dirty="0"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sz="1400" spc="-4" dirty="0">
                <a:latin typeface="Times New Roman" pitchFamily="18" charset="0"/>
                <a:cs typeface="Times New Roman" pitchFamily="18" charset="0"/>
              </a:rPr>
              <a:t>района, полностью или частично  </a:t>
            </a:r>
            <a:r>
              <a:rPr sz="1400" spc="-9" dirty="0">
                <a:latin typeface="Times New Roman" pitchFamily="18" charset="0"/>
                <a:cs typeface="Times New Roman" pitchFamily="18" charset="0"/>
              </a:rPr>
              <a:t>финансируемых </a:t>
            </a:r>
            <a:r>
              <a:rPr sz="1400" spc="-4" dirty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sz="1400" spc="-9" dirty="0">
                <a:latin typeface="Times New Roman" pitchFamily="18" charset="0"/>
                <a:cs typeface="Times New Roman" pitchFamily="18" charset="0"/>
              </a:rPr>
              <a:t>районного </a:t>
            </a:r>
            <a:r>
              <a:rPr sz="1400" spc="-13" dirty="0">
                <a:latin typeface="Times New Roman" pitchFamily="18" charset="0"/>
                <a:cs typeface="Times New Roman" pitchFamily="18" charset="0"/>
              </a:rPr>
              <a:t>бюджета, </a:t>
            </a:r>
            <a:r>
              <a:rPr sz="1400" spc="-4" dirty="0">
                <a:latin typeface="Times New Roman" pitchFamily="18" charset="0"/>
                <a:cs typeface="Times New Roman" pitchFamily="18" charset="0"/>
              </a:rPr>
              <a:t>разработанных на срок </a:t>
            </a:r>
            <a:r>
              <a:rPr sz="1400" spc="-9" dirty="0">
                <a:latin typeface="Times New Roman" pitchFamily="18" charset="0"/>
                <a:cs typeface="Times New Roman" pitchFamily="18" charset="0"/>
              </a:rPr>
              <a:t>более </a:t>
            </a:r>
            <a:r>
              <a:rPr sz="1400" spc="-13" dirty="0">
                <a:latin typeface="Times New Roman" pitchFamily="18" charset="0"/>
                <a:cs typeface="Times New Roman" pitchFamily="18" charset="0"/>
              </a:rPr>
              <a:t>одного</a:t>
            </a:r>
            <a:r>
              <a:rPr sz="1400" spc="-39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spc="-18" dirty="0">
                <a:latin typeface="Times New Roman" pitchFamily="18" charset="0"/>
                <a:cs typeface="Times New Roman" pitchFamily="18" charset="0"/>
              </a:rPr>
              <a:t>года.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marL="11132" marR="676798">
              <a:spcBef>
                <a:spcPts val="657"/>
              </a:spcBef>
            </a:pPr>
            <a:r>
              <a:rPr sz="1400" b="1" i="1" spc="-4" dirty="0">
                <a:latin typeface="Times New Roman" pitchFamily="18" charset="0"/>
                <a:cs typeface="Times New Roman" pitchFamily="18" charset="0"/>
              </a:rPr>
              <a:t>Подпрограмма 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sz="1400" spc="4" dirty="0">
                <a:latin typeface="Times New Roman" pitchFamily="18" charset="0"/>
                <a:cs typeface="Times New Roman" pitchFamily="18" charset="0"/>
              </a:rPr>
              <a:t>составная 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часть </a:t>
            </a:r>
            <a:r>
              <a:rPr sz="1400" spc="-4" dirty="0">
                <a:latin typeface="Times New Roman" pitchFamily="18" charset="0"/>
                <a:cs typeface="Times New Roman" pitchFamily="18" charset="0"/>
              </a:rPr>
              <a:t>программы, представляющая 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собой </a:t>
            </a:r>
            <a:r>
              <a:rPr sz="1400" spc="-18" dirty="0">
                <a:latin typeface="Times New Roman" pitchFamily="18" charset="0"/>
                <a:cs typeface="Times New Roman" pitchFamily="18" charset="0"/>
              </a:rPr>
              <a:t>комплекс</a:t>
            </a:r>
            <a:r>
              <a:rPr sz="1400" spc="272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мероприятий, </a:t>
            </a:r>
            <a:r>
              <a:rPr sz="1400" spc="-4" dirty="0">
                <a:latin typeface="Times New Roman" pitchFamily="18" charset="0"/>
                <a:cs typeface="Times New Roman" pitchFamily="18" charset="0"/>
              </a:rPr>
              <a:t>направленных 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на  решение </a:t>
            </a:r>
            <a:r>
              <a:rPr sz="1400" spc="-4" dirty="0">
                <a:latin typeface="Times New Roman" pitchFamily="18" charset="0"/>
                <a:cs typeface="Times New Roman" pitchFamily="18" charset="0"/>
              </a:rPr>
              <a:t>отдельных </a:t>
            </a:r>
            <a:r>
              <a:rPr sz="1400" spc="-13" dirty="0">
                <a:latin typeface="Times New Roman" pitchFamily="18" charset="0"/>
                <a:cs typeface="Times New Roman" pitchFamily="18" charset="0"/>
              </a:rPr>
              <a:t>задач 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программы, </a:t>
            </a:r>
            <a:r>
              <a:rPr sz="1400" spc="-4" dirty="0">
                <a:latin typeface="Times New Roman" pitchFamily="18" charset="0"/>
                <a:cs typeface="Times New Roman" pitchFamily="18" charset="0"/>
              </a:rPr>
              <a:t>объединенных </a:t>
            </a:r>
            <a:r>
              <a:rPr sz="1400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sz="1400" spc="-9" dirty="0">
                <a:latin typeface="Times New Roman" pitchFamily="18" charset="0"/>
                <a:cs typeface="Times New Roman" pitchFamily="18" charset="0"/>
              </a:rPr>
              <a:t>одному</a:t>
            </a:r>
            <a:r>
              <a:rPr sz="1400" spc="-83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spc="-4" dirty="0">
                <a:latin typeface="Times New Roman" pitchFamily="18" charset="0"/>
                <a:cs typeface="Times New Roman" pitchFamily="18" charset="0"/>
              </a:rPr>
              <a:t>признаку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" name="Содержимое 4" descr="1200px-Flag_of_Karachay-Cherkessia.svg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0" y="0"/>
            <a:ext cx="1115616" cy="620688"/>
          </a:xfrm>
          <a:prstGeom prst="rect">
            <a:avLst/>
          </a:prstGeom>
        </p:spPr>
      </p:pic>
      <p:pic>
        <p:nvPicPr>
          <p:cNvPr id="35" name="Рисунок 34" descr="kchr_gerb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8460432" y="1"/>
            <a:ext cx="683568" cy="69269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6813268"/>
              </p:ext>
            </p:extLst>
          </p:nvPr>
        </p:nvGraphicFramePr>
        <p:xfrm>
          <a:off x="251520" y="633518"/>
          <a:ext cx="8712967" cy="649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1125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0811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152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программы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муниципальной программы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Сумма, тыс. рублей</a:t>
                      </a:r>
                    </a:p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2024 год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30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Уточненный план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Исполнение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% исполнения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72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Развитие культуры и искусства Адыге-Хабльского муниципального района на 2022 год и плановый период 2023-2026 годы.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14 655,4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14 655,4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72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Развитие муниципальной системы образования в Адыге-Хабльском муниципальном районе на 2022-2026 годы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343 548,2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343</a:t>
                      </a:r>
                      <a:r>
                        <a:rPr lang="ru-RU" sz="12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215,4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72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Социальная защита населения Адыге-Хабльского муниципального района на 2022-2026 годы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62 786,8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62 628,4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72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Управление муниципальными финансами Адыге-Хабльского муниципального района на 2022-2026 годы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27 782,5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27 782,5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72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Профилактика терроризма и экстремизма в Адыге-Хабльском муниципальном районе на 2022-2026 годы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72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Обеспечение жильем молодых</a:t>
                      </a:r>
                      <a:r>
                        <a:rPr lang="ru-RU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семей на 2024-2026 годы</a:t>
                      </a:r>
                    </a:p>
                    <a:p>
                      <a:pPr algn="l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1 699,9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r>
                        <a:rPr lang="ru-RU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699,9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72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Комплексное развитие сельских</a:t>
                      </a:r>
                      <a:r>
                        <a:rPr lang="ru-RU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территорий </a:t>
                      </a:r>
                      <a:r>
                        <a:rPr lang="ru-RU" sz="12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Адыге-Хабльского</a:t>
                      </a:r>
                      <a:r>
                        <a:rPr lang="ru-RU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муниципального района на 2020-2025 годы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22 146,1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22 146,1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313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Комплексные  меры противодействия злоупотреблению наркотическими средствами и их незаконному обороту в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Адыге-Хабльском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муниципальном районе на 2023-2026 годы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572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Развитие субъектов</a:t>
                      </a:r>
                      <a:r>
                        <a:rPr lang="ru-RU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малого и среднего предпринимательства </a:t>
                      </a:r>
                      <a:r>
                        <a:rPr lang="ru-RU" sz="12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Адыге-Хабльского</a:t>
                      </a:r>
                      <a:r>
                        <a:rPr lang="ru-RU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муниципального района на 2024-2026 годы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572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Противодействие коррупции в Адыге-Хабльском муниципальном районе на 2023-2026 годы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814638695"/>
                  </a:ext>
                </a:extLst>
              </a:tr>
              <a:tr h="5313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Развитие муниципального казенного образовательного учреждения дополнительного образование детей " Детская музыкальная школа а. Адыге-Хабль" на 2023-2026 годы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5 060,2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5 060,2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867965053"/>
                  </a:ext>
                </a:extLst>
              </a:tr>
              <a:tr h="3572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Доступная среда  в Адыге-Хабльском муниципальном районе на 2021-2026 годы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792098020"/>
                  </a:ext>
                </a:extLst>
              </a:tr>
              <a:tr h="3572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Развитие физической культуры и спорта в Адыге-Хабльском муниципальном районе на 2023-2026 годы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691503550"/>
                  </a:ext>
                </a:extLst>
              </a:tr>
              <a:tr h="3572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Молодежная политика в Адыге-Хабльском муниципальном районе на 2023-2026 годы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793280842"/>
                  </a:ext>
                </a:extLst>
              </a:tr>
            </a:tbl>
          </a:graphicData>
        </a:graphic>
      </p:graphicFrame>
      <p:sp>
        <p:nvSpPr>
          <p:cNvPr id="6" name="object 2"/>
          <p:cNvSpPr txBox="1">
            <a:spLocks noGrp="1"/>
          </p:cNvSpPr>
          <p:nvPr>
            <p:ph type="title"/>
          </p:nvPr>
        </p:nvSpPr>
        <p:spPr>
          <a:xfrm>
            <a:off x="1547664" y="187120"/>
            <a:ext cx="6624736" cy="3184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10575" rIns="0" bIns="0" rtlCol="0">
            <a:spAutoFit/>
          </a:bodyPr>
          <a:lstStyle/>
          <a:p>
            <a:pPr marL="11132" algn="ctr">
              <a:spcBef>
                <a:spcPts val="83"/>
              </a:spcBef>
            </a:pPr>
            <a:r>
              <a:rPr lang="ru-RU" sz="2000" b="1" spc="-9" dirty="0">
                <a:solidFill>
                  <a:srgbClr val="0070C0"/>
                </a:solidFill>
              </a:rPr>
              <a:t>Исполнение м</a:t>
            </a:r>
            <a:r>
              <a:rPr sz="2000" b="1" spc="-9" dirty="0" err="1">
                <a:solidFill>
                  <a:srgbClr val="0070C0"/>
                </a:solidFill>
              </a:rPr>
              <a:t>униципальны</a:t>
            </a:r>
            <a:r>
              <a:rPr lang="ru-RU" sz="2000" b="1" spc="-9" dirty="0">
                <a:solidFill>
                  <a:srgbClr val="0070C0"/>
                </a:solidFill>
              </a:rPr>
              <a:t>х</a:t>
            </a:r>
            <a:r>
              <a:rPr sz="2000" b="1" spc="-13" dirty="0">
                <a:solidFill>
                  <a:srgbClr val="0070C0"/>
                </a:solidFill>
              </a:rPr>
              <a:t> </a:t>
            </a:r>
            <a:r>
              <a:rPr sz="2000" b="1" spc="-4" dirty="0" err="1">
                <a:solidFill>
                  <a:srgbClr val="0070C0"/>
                </a:solidFill>
              </a:rPr>
              <a:t>программ</a:t>
            </a:r>
            <a:r>
              <a:rPr lang="ru-RU" sz="2000" b="1" spc="-4" dirty="0">
                <a:solidFill>
                  <a:srgbClr val="0070C0"/>
                </a:solidFill>
              </a:rPr>
              <a:t> за 2024 год </a:t>
            </a:r>
            <a:endParaRPr sz="2000" b="1" spc="-4" dirty="0">
              <a:solidFill>
                <a:srgbClr val="0070C0"/>
              </a:solidFill>
            </a:endParaRPr>
          </a:p>
        </p:txBody>
      </p:sp>
      <p:pic>
        <p:nvPicPr>
          <p:cNvPr id="7" name="Содержимое 4" descr="1200px-Flag_of_Karachay-Cherkessia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15616" cy="620688"/>
          </a:xfrm>
          <a:prstGeom prst="rect">
            <a:avLst/>
          </a:prstGeom>
        </p:spPr>
      </p:pic>
      <p:pic>
        <p:nvPicPr>
          <p:cNvPr id="8" name="Рисунок 7" descr="kchr_ger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60432" y="1"/>
            <a:ext cx="683568" cy="69269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2919461"/>
              </p:ext>
            </p:extLst>
          </p:nvPr>
        </p:nvGraphicFramePr>
        <p:xfrm>
          <a:off x="179512" y="1268760"/>
          <a:ext cx="8712968" cy="46542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18457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0811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0099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программы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муниципальной программы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Сумма, тыс. рублей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09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2024г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2025г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2026г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79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Профилактика правонарушений в Адыге-Хабльском муниципальном районе на 2024-2026 годы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49817700"/>
                  </a:ext>
                </a:extLst>
              </a:tr>
              <a:tr h="4179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Развитие муниципального казенного учреждения спортивная школа а. Адыге-Хабль на 2023-2026 годы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8 237,2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8 237,2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79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Развитие муниципального казенного учреждения спортивная школа имени С.Э. Дерева  на 2023-2026 годы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5 310,3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5 310,3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79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 дорожном фонде в Адыге-Хабльском муниципальном районе на 2024-2026 годы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17 977,6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17 867,2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99,4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79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Развитие муниципального казенного учреждения ФОК "Сосруко" на 2023-2026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3 647,5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3 647,5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179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Бесплатное предоставление земельных участков гражданам, имеющих трех и более детей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206844594"/>
                  </a:ext>
                </a:extLst>
              </a:tr>
              <a:tr h="4179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Охрана окружающей среды на территории Адыге-Хабльского муниципального района на 2023-2026 годы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67,9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333632124"/>
                  </a:ext>
                </a:extLst>
              </a:tr>
              <a:tr h="3683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Защита населения и территорий от чрезвычайных ситуаций, обеспечения пожарной безопасности и безопасности людей на водных объектах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Адыге-Хабльского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муниципального района на 202-2026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83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Итого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513 477,4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512 737,8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99,9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6" name="object 2"/>
          <p:cNvSpPr txBox="1">
            <a:spLocks noGrp="1"/>
          </p:cNvSpPr>
          <p:nvPr>
            <p:ph type="title"/>
          </p:nvPr>
        </p:nvSpPr>
        <p:spPr>
          <a:xfrm>
            <a:off x="1475656" y="687356"/>
            <a:ext cx="6624736" cy="3184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10575" rIns="0" bIns="0" rtlCol="0">
            <a:spAutoFit/>
          </a:bodyPr>
          <a:lstStyle/>
          <a:p>
            <a:pPr marL="11132" algn="ctr">
              <a:spcBef>
                <a:spcPts val="83"/>
              </a:spcBef>
            </a:pPr>
            <a:r>
              <a:rPr lang="ru-RU" sz="2000" b="1" spc="-9" dirty="0">
                <a:solidFill>
                  <a:srgbClr val="0070C0"/>
                </a:solidFill>
              </a:rPr>
              <a:t>Исполнение муниципальных</a:t>
            </a:r>
            <a:r>
              <a:rPr lang="ru-RU" sz="2000" b="1" spc="-13" dirty="0">
                <a:solidFill>
                  <a:srgbClr val="0070C0"/>
                </a:solidFill>
              </a:rPr>
              <a:t> </a:t>
            </a:r>
            <a:r>
              <a:rPr lang="ru-RU" sz="2000" b="1" spc="-4" dirty="0">
                <a:solidFill>
                  <a:srgbClr val="0070C0"/>
                </a:solidFill>
              </a:rPr>
              <a:t>программ за 2024 год </a:t>
            </a:r>
            <a:endParaRPr sz="2000" b="1" spc="-4" dirty="0">
              <a:solidFill>
                <a:srgbClr val="0070C0"/>
              </a:solidFill>
            </a:endParaRPr>
          </a:p>
        </p:txBody>
      </p:sp>
      <p:pic>
        <p:nvPicPr>
          <p:cNvPr id="7" name="Содержимое 4" descr="1200px-Flag_of_Karachay-Cherkessia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15616" cy="620688"/>
          </a:xfrm>
          <a:prstGeom prst="rect">
            <a:avLst/>
          </a:prstGeom>
        </p:spPr>
      </p:pic>
      <p:pic>
        <p:nvPicPr>
          <p:cNvPr id="8" name="Рисунок 7" descr="kchr_ger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60432" y="1"/>
            <a:ext cx="683568" cy="69269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4" descr="1200px-Flag_of_Karachay-Cherkessia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15616" cy="620688"/>
          </a:xfrm>
          <a:prstGeom prst="rect">
            <a:avLst/>
          </a:prstGeom>
        </p:spPr>
      </p:pic>
      <p:pic>
        <p:nvPicPr>
          <p:cNvPr id="5" name="Рисунок 4" descr="kchr_ger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60432" y="1"/>
            <a:ext cx="683568" cy="692695"/>
          </a:xfrm>
          <a:prstGeom prst="rect">
            <a:avLst/>
          </a:prstGeom>
        </p:spPr>
      </p:pic>
      <p:sp>
        <p:nvSpPr>
          <p:cNvPr id="6" name="object 2"/>
          <p:cNvSpPr txBox="1">
            <a:spLocks/>
          </p:cNvSpPr>
          <p:nvPr/>
        </p:nvSpPr>
        <p:spPr>
          <a:xfrm>
            <a:off x="1403648" y="404664"/>
            <a:ext cx="6624736" cy="9340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10575" rIns="0" bIns="0" rtlCol="0">
            <a:spAutoFit/>
          </a:bodyPr>
          <a:lstStyle/>
          <a:p>
            <a:pPr marL="11132" marR="0" lvl="0" indent="0" algn="ctr" defTabSz="914400" rtl="0" eaLnBrk="1" fontAlgn="auto" latinLnBrk="0" hangingPunct="1">
              <a:lnSpc>
                <a:spcPct val="100000"/>
              </a:lnSpc>
              <a:spcBef>
                <a:spcPts val="8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spc="-9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Фактическое исполнение</a:t>
            </a:r>
            <a:r>
              <a:rPr kumimoji="0" lang="ru-RU" sz="2000" b="1" i="0" u="none" strike="noStrike" kern="1200" cap="none" spc="-9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дотации </a:t>
            </a:r>
            <a:r>
              <a:rPr kumimoji="0" lang="ru-RU" sz="2000" b="1" i="0" u="none" strike="noStrike" kern="1200" cap="none" spc="-4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на выравнивание уровня бюджетной обеспеченности сельских</a:t>
            </a:r>
            <a:r>
              <a:rPr kumimoji="0" lang="ru-RU" sz="2000" b="1" i="0" u="none" strike="noStrike" kern="1200" cap="none" spc="-4" normalizeH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поселений за 2024 год</a:t>
            </a:r>
            <a:endParaRPr kumimoji="0" lang="ru-RU" sz="2000" b="1" i="0" u="none" strike="noStrike" kern="1200" cap="none" spc="-4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35324922"/>
              </p:ext>
            </p:extLst>
          </p:nvPr>
        </p:nvGraphicFramePr>
        <p:xfrm>
          <a:off x="719572" y="1412776"/>
          <a:ext cx="7992888" cy="5128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3803719"/>
      </p:ext>
    </p:extLst>
  </p:cSld>
  <p:clrMapOvr>
    <a:masterClrMapping/>
  </p:clrMapOvr>
  <p:transition spd="slow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2664296" cy="172819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>НАШИ КОНТАКТЫ: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800" u="sng" dirty="0">
                <a:solidFill>
                  <a:schemeClr val="accent2">
                    <a:lumMod val="50000"/>
                  </a:schemeClr>
                </a:solidFill>
              </a:rPr>
              <a:t>ФИНАНСОВОЕ УПРАВЛЕНИЕ</a:t>
            </a:r>
            <a:br>
              <a:rPr lang="ru-RU" sz="1800" u="sng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52935"/>
            <a:ext cx="3672408" cy="2186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44FDF36-D029-45E0-AF90-5AB2130EFF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3" r="15623"/>
          <a:stretch>
            <a:fillRect/>
          </a:stretch>
        </p:blipFill>
        <p:spPr>
          <a:xfrm rot="420000">
            <a:off x="3930285" y="1535486"/>
            <a:ext cx="4617720" cy="3931920"/>
          </a:xfrm>
          <a:prstGeom prst="rect">
            <a:avLst/>
          </a:prstGeom>
          <a:solidFill>
            <a:srgbClr val="CAF278"/>
          </a:solidFill>
          <a:ln w="3000" cap="rnd">
            <a:solidFill>
              <a:srgbClr val="C0C0C0"/>
            </a:solidFill>
            <a:round/>
          </a:ln>
          <a:effectLst/>
        </p:spPr>
      </p:pic>
      <p:pic>
        <p:nvPicPr>
          <p:cNvPr id="7" name="Содержимое 4" descr="1200px-Flag_of_Karachay-Cherkessia.sv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115616" cy="620688"/>
          </a:xfrm>
          <a:prstGeom prst="rect">
            <a:avLst/>
          </a:prstGeom>
        </p:spPr>
      </p:pic>
      <p:pic>
        <p:nvPicPr>
          <p:cNvPr id="8" name="Рисунок 7" descr="kchr_ger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460432" y="1"/>
            <a:ext cx="683568" cy="692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84309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1E1E188-6261-42C9-B507-472F46FAEC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12" y="1885804"/>
            <a:ext cx="8028384" cy="4495438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982916" y="149352"/>
            <a:ext cx="7178675" cy="792480"/>
          </a:xfrm>
          <a:custGeom>
            <a:avLst/>
            <a:gdLst/>
            <a:ahLst/>
            <a:cxnLst/>
            <a:rect l="l" t="t" r="r" b="b"/>
            <a:pathLst>
              <a:path w="7178675" h="792480">
                <a:moveTo>
                  <a:pt x="7046150" y="0"/>
                </a:moveTo>
                <a:lnTo>
                  <a:pt x="132016" y="0"/>
                </a:lnTo>
                <a:lnTo>
                  <a:pt x="90289" y="6724"/>
                </a:lnTo>
                <a:lnTo>
                  <a:pt x="54049" y="25452"/>
                </a:lnTo>
                <a:lnTo>
                  <a:pt x="25471" y="54013"/>
                </a:lnTo>
                <a:lnTo>
                  <a:pt x="6730" y="90237"/>
                </a:lnTo>
                <a:lnTo>
                  <a:pt x="0" y="131952"/>
                </a:lnTo>
                <a:lnTo>
                  <a:pt x="0" y="660019"/>
                </a:lnTo>
                <a:lnTo>
                  <a:pt x="6730" y="701734"/>
                </a:lnTo>
                <a:lnTo>
                  <a:pt x="25471" y="737958"/>
                </a:lnTo>
                <a:lnTo>
                  <a:pt x="54049" y="766519"/>
                </a:lnTo>
                <a:lnTo>
                  <a:pt x="90289" y="785247"/>
                </a:lnTo>
                <a:lnTo>
                  <a:pt x="132016" y="791972"/>
                </a:lnTo>
                <a:lnTo>
                  <a:pt x="7046150" y="791972"/>
                </a:lnTo>
                <a:lnTo>
                  <a:pt x="7087879" y="785247"/>
                </a:lnTo>
                <a:lnTo>
                  <a:pt x="7124134" y="766519"/>
                </a:lnTo>
                <a:lnTo>
                  <a:pt x="7152732" y="737958"/>
                </a:lnTo>
                <a:lnTo>
                  <a:pt x="7171492" y="701734"/>
                </a:lnTo>
                <a:lnTo>
                  <a:pt x="7178230" y="660019"/>
                </a:lnTo>
                <a:lnTo>
                  <a:pt x="7178230" y="131952"/>
                </a:lnTo>
                <a:lnTo>
                  <a:pt x="7171492" y="90237"/>
                </a:lnTo>
                <a:lnTo>
                  <a:pt x="7152732" y="54013"/>
                </a:lnTo>
                <a:lnTo>
                  <a:pt x="7124134" y="25452"/>
                </a:lnTo>
                <a:lnTo>
                  <a:pt x="7087879" y="6724"/>
                </a:lnTo>
                <a:lnTo>
                  <a:pt x="7046150" y="0"/>
                </a:lnTo>
                <a:close/>
              </a:path>
            </a:pathLst>
          </a:custGeom>
          <a:noFill/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504312" y="583823"/>
            <a:ext cx="4083911" cy="3969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500" b="1" spc="-5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</a:t>
            </a:r>
            <a:r>
              <a:rPr sz="2500" b="1" spc="-35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500" b="1" spc="-5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ПОНЯТИЯ</a:t>
            </a:r>
            <a:endParaRPr sz="25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68604" y="1080008"/>
            <a:ext cx="8476615" cy="657872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635" algn="ctr">
              <a:lnSpc>
                <a:spcPct val="100299"/>
              </a:lnSpc>
              <a:spcBef>
                <a:spcPts val="90"/>
              </a:spcBef>
            </a:pPr>
            <a:r>
              <a:rPr sz="1400" b="1" spc="-10" dirty="0">
                <a:solidFill>
                  <a:srgbClr val="C00000"/>
                </a:solidFill>
                <a:latin typeface="Bookman Old Style"/>
                <a:cs typeface="Bookman Old Style"/>
              </a:rPr>
              <a:t>БЮДЖЕТ </a:t>
            </a:r>
            <a:r>
              <a:rPr sz="1400" spc="-20" dirty="0">
                <a:latin typeface="Arial"/>
                <a:cs typeface="Arial"/>
              </a:rPr>
              <a:t>(от </a:t>
            </a:r>
            <a:r>
              <a:rPr sz="1400" spc="-10" dirty="0">
                <a:latin typeface="Arial"/>
                <a:cs typeface="Arial"/>
              </a:rPr>
              <a:t>старонормандского </a:t>
            </a:r>
            <a:r>
              <a:rPr sz="1400" i="1" spc="-5" dirty="0">
                <a:latin typeface="Arial"/>
                <a:cs typeface="Arial"/>
              </a:rPr>
              <a:t>bougette </a:t>
            </a:r>
            <a:r>
              <a:rPr sz="1400" spc="-5" dirty="0">
                <a:latin typeface="Arial"/>
                <a:cs typeface="Arial"/>
              </a:rPr>
              <a:t>— </a:t>
            </a:r>
            <a:r>
              <a:rPr sz="1400" spc="-10" dirty="0">
                <a:latin typeface="Arial"/>
                <a:cs typeface="Arial"/>
              </a:rPr>
              <a:t>кошелёк, сумка, </a:t>
            </a:r>
            <a:r>
              <a:rPr sz="1400" spc="-5" dirty="0">
                <a:latin typeface="Arial"/>
                <a:cs typeface="Arial"/>
              </a:rPr>
              <a:t>кожаный </a:t>
            </a:r>
            <a:r>
              <a:rPr sz="1400" spc="-10" dirty="0">
                <a:latin typeface="Arial"/>
                <a:cs typeface="Arial"/>
              </a:rPr>
              <a:t>мешок, мешок </a:t>
            </a:r>
            <a:r>
              <a:rPr sz="1400" spc="-5" dirty="0">
                <a:latin typeface="Arial"/>
                <a:cs typeface="Arial"/>
              </a:rPr>
              <a:t>с  </a:t>
            </a:r>
            <a:r>
              <a:rPr sz="1400" spc="-10" dirty="0">
                <a:latin typeface="Arial"/>
                <a:cs typeface="Arial"/>
              </a:rPr>
              <a:t>деньгами) </a:t>
            </a:r>
            <a:r>
              <a:rPr sz="1400" spc="-5" dirty="0">
                <a:latin typeface="Arial"/>
                <a:cs typeface="Arial"/>
              </a:rPr>
              <a:t>– </a:t>
            </a:r>
            <a:r>
              <a:rPr sz="1400" spc="-10" dirty="0">
                <a:latin typeface="Arial"/>
                <a:cs typeface="Arial"/>
              </a:rPr>
              <a:t>форма образования </a:t>
            </a:r>
            <a:r>
              <a:rPr sz="1400" spc="-5" dirty="0">
                <a:latin typeface="Arial"/>
                <a:cs typeface="Arial"/>
              </a:rPr>
              <a:t>и </a:t>
            </a:r>
            <a:r>
              <a:rPr sz="1400" spc="-15" dirty="0">
                <a:latin typeface="Arial"/>
                <a:cs typeface="Arial"/>
              </a:rPr>
              <a:t>расходования </a:t>
            </a:r>
            <a:r>
              <a:rPr sz="1400" spc="-10" dirty="0">
                <a:latin typeface="Arial"/>
                <a:cs typeface="Arial"/>
              </a:rPr>
              <a:t>денежных средств, </a:t>
            </a:r>
            <a:r>
              <a:rPr sz="1400" spc="-15" dirty="0">
                <a:latin typeface="Arial"/>
                <a:cs typeface="Arial"/>
              </a:rPr>
              <a:t>предназначенных  </a:t>
            </a:r>
            <a:r>
              <a:rPr sz="1400" spc="-5" dirty="0">
                <a:latin typeface="Arial"/>
                <a:cs typeface="Arial"/>
              </a:rPr>
              <a:t>для </a:t>
            </a:r>
            <a:r>
              <a:rPr sz="1400" spc="-10" dirty="0">
                <a:latin typeface="Arial"/>
                <a:cs typeface="Arial"/>
              </a:rPr>
              <a:t>финансового обеспечения </a:t>
            </a:r>
            <a:r>
              <a:rPr sz="1400" spc="-15" dirty="0">
                <a:latin typeface="Arial"/>
                <a:cs typeface="Arial"/>
              </a:rPr>
              <a:t>задач </a:t>
            </a:r>
            <a:r>
              <a:rPr sz="1400" spc="-5" dirty="0">
                <a:latin typeface="Arial"/>
                <a:cs typeface="Arial"/>
              </a:rPr>
              <a:t>и </a:t>
            </a:r>
            <a:r>
              <a:rPr sz="1400" spc="-15" dirty="0">
                <a:latin typeface="Arial"/>
                <a:cs typeface="Arial"/>
              </a:rPr>
              <a:t>функций государства </a:t>
            </a:r>
            <a:r>
              <a:rPr sz="1400" spc="-5" dirty="0">
                <a:latin typeface="Arial"/>
                <a:cs typeface="Arial"/>
              </a:rPr>
              <a:t>и </a:t>
            </a:r>
            <a:r>
              <a:rPr sz="1400" spc="-10" dirty="0">
                <a:latin typeface="Arial"/>
                <a:cs typeface="Arial"/>
              </a:rPr>
              <a:t>местного</a:t>
            </a:r>
            <a:r>
              <a:rPr sz="1400" spc="270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самоуправления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26" name="Содержимое 4" descr="1200px-Flag_of_Karachay-Cherkessia.svg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115616" cy="620688"/>
          </a:xfrm>
        </p:spPr>
      </p:pic>
      <p:pic>
        <p:nvPicPr>
          <p:cNvPr id="27" name="Рисунок 26" descr="kchr_ger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460432" y="1"/>
            <a:ext cx="683568" cy="69269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4" descr="1200px-Flag_of_Karachay-Cherkessia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15616" cy="620688"/>
          </a:xfrm>
          <a:prstGeom prst="rect">
            <a:avLst/>
          </a:prstGeom>
        </p:spPr>
      </p:pic>
      <p:pic>
        <p:nvPicPr>
          <p:cNvPr id="5" name="Рисунок 4" descr="kchr_ger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60432" y="1"/>
            <a:ext cx="683568" cy="6926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8" y="677009"/>
            <a:ext cx="7992888" cy="5848335"/>
          </a:xfrm>
          <a:prstGeom prst="rect">
            <a:avLst/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solidFill>
              <a:srgbClr val="94C600"/>
            </a:solidFill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СПАСИБО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ВНИМАНИЕ!!!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98533844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0" y="928687"/>
            <a:ext cx="1152004" cy="9167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316863" y="1027303"/>
            <a:ext cx="7475220" cy="7581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93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C00000"/>
                </a:solidFill>
                <a:latin typeface="Bookman Old Style"/>
                <a:cs typeface="Bookman Old Style"/>
              </a:rPr>
              <a:t>ДОХОДЫ БЮДЖЕТА </a:t>
            </a:r>
            <a:r>
              <a:rPr sz="1600" spc="-5" dirty="0">
                <a:latin typeface="Arial"/>
                <a:cs typeface="Arial"/>
              </a:rPr>
              <a:t>– поступающие в </a:t>
            </a:r>
            <a:r>
              <a:rPr sz="1600" spc="-20" dirty="0">
                <a:latin typeface="Arial"/>
                <a:cs typeface="Arial"/>
              </a:rPr>
              <a:t>бюджет </a:t>
            </a:r>
            <a:r>
              <a:rPr sz="1600" spc="-10" dirty="0">
                <a:latin typeface="Arial"/>
                <a:cs typeface="Arial"/>
              </a:rPr>
              <a:t>денежные</a:t>
            </a:r>
            <a:r>
              <a:rPr sz="1600" spc="204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средства,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600" spc="-5" dirty="0">
                <a:latin typeface="Arial"/>
                <a:cs typeface="Arial"/>
              </a:rPr>
              <a:t>за </a:t>
            </a:r>
            <a:r>
              <a:rPr sz="1600" spc="-10" dirty="0">
                <a:latin typeface="Arial"/>
                <a:cs typeface="Arial"/>
              </a:rPr>
              <a:t>исключением средств, являющихся </a:t>
            </a:r>
            <a:r>
              <a:rPr sz="1600" spc="-5" dirty="0">
                <a:latin typeface="Arial"/>
                <a:cs typeface="Arial"/>
              </a:rPr>
              <a:t>в </a:t>
            </a:r>
            <a:r>
              <a:rPr sz="1600" spc="-15" dirty="0">
                <a:latin typeface="Arial"/>
                <a:cs typeface="Arial"/>
              </a:rPr>
              <a:t>соответствии </a:t>
            </a:r>
            <a:r>
              <a:rPr sz="1600" spc="-5" dirty="0">
                <a:latin typeface="Arial"/>
                <a:cs typeface="Arial"/>
              </a:rPr>
              <a:t>с </a:t>
            </a:r>
            <a:r>
              <a:rPr sz="1600" spc="-15" dirty="0">
                <a:latin typeface="Arial"/>
                <a:cs typeface="Arial"/>
              </a:rPr>
              <a:t>Бюджетным</a:t>
            </a:r>
            <a:r>
              <a:rPr sz="1600" spc="27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кодексом</a:t>
            </a:r>
            <a:endParaRPr sz="1600" dirty="0">
              <a:latin typeface="Arial"/>
              <a:cs typeface="Arial"/>
            </a:endParaRPr>
          </a:p>
          <a:p>
            <a:pPr marL="278130">
              <a:lnSpc>
                <a:spcPct val="100000"/>
              </a:lnSpc>
              <a:spcBef>
                <a:spcPts val="5"/>
              </a:spcBef>
            </a:pPr>
            <a:r>
              <a:rPr sz="1600" spc="-10" dirty="0">
                <a:latin typeface="Arial"/>
                <a:cs typeface="Arial"/>
              </a:rPr>
              <a:t>Российской </a:t>
            </a:r>
            <a:r>
              <a:rPr sz="1600" spc="-15" dirty="0">
                <a:latin typeface="Arial"/>
                <a:cs typeface="Arial"/>
              </a:rPr>
              <a:t>Федерации </a:t>
            </a:r>
            <a:r>
              <a:rPr sz="1600" spc="-10" dirty="0">
                <a:latin typeface="Arial"/>
                <a:cs typeface="Arial"/>
              </a:rPr>
              <a:t>источниками финансирования дефицита</a:t>
            </a:r>
            <a:r>
              <a:rPr sz="1600" spc="275" dirty="0">
                <a:latin typeface="Arial"/>
                <a:cs typeface="Arial"/>
              </a:rPr>
              <a:t> </a:t>
            </a:r>
            <a:r>
              <a:rPr sz="1600" spc="-20" dirty="0">
                <a:latin typeface="Arial"/>
                <a:cs typeface="Arial"/>
              </a:rPr>
              <a:t>бюджета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555777" y="583823"/>
            <a:ext cx="3885536" cy="3969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ru-RU" sz="2500" b="1" spc="-5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</a:t>
            </a:r>
            <a:r>
              <a:rPr lang="ru-RU" sz="2500" b="1" spc="-35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b="1" spc="-5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ПОНЯТИЯ</a:t>
            </a:r>
            <a:endParaRPr sz="2500" dirty="0"/>
          </a:p>
        </p:txBody>
      </p:sp>
      <p:sp>
        <p:nvSpPr>
          <p:cNvPr id="17" name="object 17"/>
          <p:cNvSpPr/>
          <p:nvPr/>
        </p:nvSpPr>
        <p:spPr>
          <a:xfrm>
            <a:off x="214287" y="2847720"/>
            <a:ext cx="2700655" cy="3426460"/>
          </a:xfrm>
          <a:custGeom>
            <a:avLst/>
            <a:gdLst/>
            <a:ahLst/>
            <a:cxnLst/>
            <a:rect l="l" t="t" r="r" b="b"/>
            <a:pathLst>
              <a:path w="2700655" h="3426460">
                <a:moveTo>
                  <a:pt x="0" y="3426028"/>
                </a:moveTo>
                <a:lnTo>
                  <a:pt x="2700528" y="3426028"/>
                </a:lnTo>
                <a:lnTo>
                  <a:pt x="2700528" y="0"/>
                </a:lnTo>
                <a:lnTo>
                  <a:pt x="0" y="0"/>
                </a:lnTo>
                <a:lnTo>
                  <a:pt x="0" y="3426028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14287" y="2673807"/>
            <a:ext cx="2700655" cy="3600450"/>
          </a:xfrm>
          <a:custGeom>
            <a:avLst/>
            <a:gdLst/>
            <a:ahLst/>
            <a:cxnLst/>
            <a:rect l="l" t="t" r="r" b="b"/>
            <a:pathLst>
              <a:path w="2700655" h="3600450">
                <a:moveTo>
                  <a:pt x="0" y="3599941"/>
                </a:moveTo>
                <a:lnTo>
                  <a:pt x="2700528" y="3599941"/>
                </a:lnTo>
                <a:lnTo>
                  <a:pt x="2700528" y="0"/>
                </a:lnTo>
                <a:lnTo>
                  <a:pt x="0" y="0"/>
                </a:lnTo>
                <a:lnTo>
                  <a:pt x="0" y="3599941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25400">
            <a:solidFill>
              <a:srgbClr val="6E6E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566417" y="2975863"/>
            <a:ext cx="1269365" cy="8794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indent="153670">
              <a:lnSpc>
                <a:spcPct val="100000"/>
              </a:lnSpc>
              <a:spcBef>
                <a:spcPts val="105"/>
              </a:spcBef>
              <a:tabLst>
                <a:tab pos="664210" algn="l"/>
              </a:tabLst>
            </a:pPr>
            <a:r>
              <a:rPr sz="1400" spc="-40" dirty="0">
                <a:latin typeface="Arial"/>
                <a:cs typeface="Arial"/>
              </a:rPr>
              <a:t>о</a:t>
            </a:r>
            <a:r>
              <a:rPr sz="1400" dirty="0">
                <a:latin typeface="Arial"/>
                <a:cs typeface="Arial"/>
              </a:rPr>
              <a:t>т	</a:t>
            </a:r>
            <a:r>
              <a:rPr sz="1400" spc="-20" dirty="0">
                <a:latin typeface="Arial"/>
                <a:cs typeface="Arial"/>
              </a:rPr>
              <a:t>у</a:t>
            </a:r>
            <a:r>
              <a:rPr sz="1400" spc="-5" dirty="0">
                <a:latin typeface="Arial"/>
                <a:cs typeface="Arial"/>
              </a:rPr>
              <a:t>пл</a:t>
            </a:r>
            <a:r>
              <a:rPr sz="1400" spc="-40" dirty="0">
                <a:latin typeface="Arial"/>
                <a:cs typeface="Arial"/>
              </a:rPr>
              <a:t>а</a:t>
            </a:r>
            <a:r>
              <a:rPr sz="1400" dirty="0">
                <a:latin typeface="Arial"/>
                <a:cs typeface="Arial"/>
              </a:rPr>
              <a:t>ты  </a:t>
            </a:r>
            <a:r>
              <a:rPr sz="1400" spc="-30" dirty="0">
                <a:latin typeface="Arial"/>
                <a:cs typeface="Arial"/>
              </a:rPr>
              <a:t>у</a:t>
            </a:r>
            <a:r>
              <a:rPr sz="1400" spc="-10" dirty="0">
                <a:latin typeface="Arial"/>
                <a:cs typeface="Arial"/>
              </a:rPr>
              <a:t>с</a:t>
            </a:r>
            <a:r>
              <a:rPr sz="1400" spc="-20" dirty="0">
                <a:latin typeface="Arial"/>
                <a:cs typeface="Arial"/>
              </a:rPr>
              <a:t>т</a:t>
            </a:r>
            <a:r>
              <a:rPr sz="1400" spc="-5" dirty="0">
                <a:latin typeface="Arial"/>
                <a:cs typeface="Arial"/>
              </a:rPr>
              <a:t>а</a:t>
            </a:r>
            <a:r>
              <a:rPr sz="1400" dirty="0">
                <a:latin typeface="Arial"/>
                <a:cs typeface="Arial"/>
              </a:rPr>
              <a:t>н</a:t>
            </a:r>
            <a:r>
              <a:rPr sz="1400" spc="-5" dirty="0">
                <a:latin typeface="Arial"/>
                <a:cs typeface="Arial"/>
              </a:rPr>
              <a:t>о</a:t>
            </a:r>
            <a:r>
              <a:rPr sz="1400" spc="-40" dirty="0">
                <a:latin typeface="Arial"/>
                <a:cs typeface="Arial"/>
              </a:rPr>
              <a:t>в</a:t>
            </a:r>
            <a:r>
              <a:rPr sz="1400" spc="-5" dirty="0">
                <a:latin typeface="Arial"/>
                <a:cs typeface="Arial"/>
              </a:rPr>
              <a:t>л</a:t>
            </a:r>
            <a:r>
              <a:rPr sz="1400" spc="-20" dirty="0">
                <a:latin typeface="Arial"/>
                <a:cs typeface="Arial"/>
              </a:rPr>
              <a:t>е</a:t>
            </a:r>
            <a:r>
              <a:rPr sz="1400" dirty="0">
                <a:latin typeface="Arial"/>
                <a:cs typeface="Arial"/>
              </a:rPr>
              <a:t>нных</a:t>
            </a:r>
          </a:p>
          <a:p>
            <a:pPr marL="276860" marR="5080" indent="211454" algn="r">
              <a:lnSpc>
                <a:spcPct val="100000"/>
              </a:lnSpc>
            </a:pPr>
            <a:r>
              <a:rPr sz="1400" spc="5" dirty="0">
                <a:latin typeface="Arial"/>
                <a:cs typeface="Arial"/>
              </a:rPr>
              <a:t>к</a:t>
            </a:r>
            <a:r>
              <a:rPr sz="1400" spc="-40" dirty="0">
                <a:latin typeface="Arial"/>
                <a:cs typeface="Arial"/>
              </a:rPr>
              <a:t>о</a:t>
            </a:r>
            <a:r>
              <a:rPr sz="1400" spc="-5" dirty="0">
                <a:latin typeface="Arial"/>
                <a:cs typeface="Arial"/>
              </a:rPr>
              <a:t>де</a:t>
            </a:r>
            <a:r>
              <a:rPr sz="1400" dirty="0">
                <a:latin typeface="Arial"/>
                <a:cs typeface="Arial"/>
              </a:rPr>
              <a:t>к</a:t>
            </a:r>
            <a:r>
              <a:rPr sz="1400" spc="15" dirty="0">
                <a:latin typeface="Arial"/>
                <a:cs typeface="Arial"/>
              </a:rPr>
              <a:t>с</a:t>
            </a:r>
            <a:r>
              <a:rPr sz="1400" spc="-15" dirty="0">
                <a:latin typeface="Arial"/>
                <a:cs typeface="Arial"/>
              </a:rPr>
              <a:t>о</a:t>
            </a:r>
            <a:r>
              <a:rPr sz="1400" dirty="0">
                <a:latin typeface="Arial"/>
                <a:cs typeface="Arial"/>
              </a:rPr>
              <a:t>м  </a:t>
            </a:r>
            <a:r>
              <a:rPr sz="1400" spc="-5" dirty="0">
                <a:latin typeface="Arial"/>
                <a:cs typeface="Arial"/>
              </a:rPr>
              <a:t>Ф</a:t>
            </a:r>
            <a:r>
              <a:rPr sz="1400" spc="-40" dirty="0">
                <a:latin typeface="Arial"/>
                <a:cs typeface="Arial"/>
              </a:rPr>
              <a:t>е</a:t>
            </a:r>
            <a:r>
              <a:rPr sz="1400" spc="-5" dirty="0">
                <a:latin typeface="Arial"/>
                <a:cs typeface="Arial"/>
              </a:rPr>
              <a:t>д</a:t>
            </a:r>
            <a:r>
              <a:rPr sz="1400" spc="-20" dirty="0">
                <a:latin typeface="Arial"/>
                <a:cs typeface="Arial"/>
              </a:rPr>
              <a:t>е</a:t>
            </a:r>
            <a:r>
              <a:rPr sz="1400" spc="-5" dirty="0">
                <a:latin typeface="Arial"/>
                <a:cs typeface="Arial"/>
              </a:rPr>
              <a:t>рац</a:t>
            </a:r>
            <a:r>
              <a:rPr sz="1400" spc="-10" dirty="0">
                <a:latin typeface="Arial"/>
                <a:cs typeface="Arial"/>
              </a:rPr>
              <a:t>и</a:t>
            </a:r>
            <a:r>
              <a:rPr sz="1400" spc="-5" dirty="0">
                <a:latin typeface="Arial"/>
                <a:cs typeface="Arial"/>
              </a:rPr>
              <a:t>и</a:t>
            </a:r>
            <a:r>
              <a:rPr sz="1400" dirty="0">
                <a:latin typeface="Arial"/>
                <a:cs typeface="Arial"/>
              </a:rPr>
              <a:t>,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305714" y="2975863"/>
            <a:ext cx="1094105" cy="1092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"/>
                <a:cs typeface="Arial"/>
              </a:rPr>
              <a:t>Пос</a:t>
            </a:r>
            <a:r>
              <a:rPr sz="1400" spc="20" dirty="0">
                <a:latin typeface="Arial"/>
                <a:cs typeface="Arial"/>
              </a:rPr>
              <a:t>т</a:t>
            </a:r>
            <a:r>
              <a:rPr sz="1400" spc="-20" dirty="0">
                <a:latin typeface="Arial"/>
                <a:cs typeface="Arial"/>
              </a:rPr>
              <a:t>у</a:t>
            </a:r>
            <a:r>
              <a:rPr sz="1400" spc="-5" dirty="0">
                <a:latin typeface="Arial"/>
                <a:cs typeface="Arial"/>
              </a:rPr>
              <a:t>пления  </a:t>
            </a:r>
            <a:r>
              <a:rPr sz="1400" spc="-10" dirty="0">
                <a:latin typeface="Arial"/>
                <a:cs typeface="Arial"/>
              </a:rPr>
              <a:t>налогов,  Налоговым  Российской  </a:t>
            </a:r>
            <a:r>
              <a:rPr sz="1400" spc="-5" dirty="0">
                <a:latin typeface="Arial"/>
                <a:cs typeface="Arial"/>
              </a:rPr>
              <a:t>например: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05714" y="4042613"/>
            <a:ext cx="2406650" cy="19469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wrap="square" lIns="0" tIns="13335" rIns="0" bIns="0" rtlCol="0">
            <a:spAutoFit/>
          </a:bodyPr>
          <a:lstStyle/>
          <a:p>
            <a:pPr marL="172085" marR="852805" indent="-172720" algn="r">
              <a:lnSpc>
                <a:spcPct val="100000"/>
              </a:lnSpc>
              <a:spcBef>
                <a:spcPts val="105"/>
              </a:spcBef>
              <a:buFont typeface="Wingdings"/>
              <a:buChar char=""/>
              <a:tabLst>
                <a:tab pos="172720" algn="l"/>
              </a:tabLst>
            </a:pPr>
            <a:r>
              <a:rPr sz="1400" dirty="0">
                <a:latin typeface="Arial"/>
                <a:cs typeface="Arial"/>
              </a:rPr>
              <a:t>налог на</a:t>
            </a:r>
            <a:r>
              <a:rPr sz="1400" spc="-130" dirty="0">
                <a:latin typeface="Arial"/>
                <a:cs typeface="Arial"/>
              </a:rPr>
              <a:t> </a:t>
            </a:r>
            <a:r>
              <a:rPr sz="1400" spc="-15" dirty="0">
                <a:latin typeface="Arial"/>
                <a:cs typeface="Arial"/>
              </a:rPr>
              <a:t>доходы</a:t>
            </a:r>
            <a:endParaRPr sz="1400" dirty="0">
              <a:latin typeface="Arial"/>
              <a:cs typeface="Arial"/>
            </a:endParaRPr>
          </a:p>
          <a:p>
            <a:pPr marR="849630" algn="r">
              <a:lnSpc>
                <a:spcPct val="100000"/>
              </a:lnSpc>
            </a:pPr>
            <a:r>
              <a:rPr sz="1400" spc="-5" dirty="0">
                <a:latin typeface="Arial"/>
                <a:cs typeface="Arial"/>
              </a:rPr>
              <a:t>физических</a:t>
            </a:r>
            <a:r>
              <a:rPr sz="1400" spc="-6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лиц;</a:t>
            </a:r>
            <a:endParaRPr sz="1400" dirty="0">
              <a:latin typeface="Arial"/>
              <a:cs typeface="Arial"/>
            </a:endParaRPr>
          </a:p>
          <a:p>
            <a:pPr marL="172085" indent="-172720">
              <a:lnSpc>
                <a:spcPct val="100000"/>
              </a:lnSpc>
              <a:buFont typeface="Wingdings"/>
              <a:buChar char=""/>
              <a:tabLst>
                <a:tab pos="172720" algn="l"/>
              </a:tabLst>
            </a:pPr>
            <a:r>
              <a:rPr sz="1400" spc="-5" dirty="0">
                <a:latin typeface="Arial"/>
                <a:cs typeface="Arial"/>
              </a:rPr>
              <a:t>акцизы;</a:t>
            </a:r>
            <a:endParaRPr sz="1400" dirty="0">
              <a:latin typeface="Arial"/>
              <a:cs typeface="Arial"/>
            </a:endParaRPr>
          </a:p>
          <a:p>
            <a:pPr marL="172085" marR="549275" indent="-172720">
              <a:lnSpc>
                <a:spcPct val="100000"/>
              </a:lnSpc>
              <a:buFont typeface="Wingdings"/>
              <a:buChar char=""/>
              <a:tabLst>
                <a:tab pos="172720" algn="l"/>
              </a:tabLst>
            </a:pPr>
            <a:r>
              <a:rPr sz="1400" dirty="0">
                <a:latin typeface="Arial"/>
                <a:cs typeface="Arial"/>
              </a:rPr>
              <a:t>налог на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имущество  физических</a:t>
            </a:r>
            <a:r>
              <a:rPr sz="1400" spc="-2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лиц;</a:t>
            </a:r>
            <a:endParaRPr sz="1400" dirty="0">
              <a:latin typeface="Arial"/>
              <a:cs typeface="Arial"/>
            </a:endParaRPr>
          </a:p>
          <a:p>
            <a:pPr marL="172085" indent="-172720">
              <a:lnSpc>
                <a:spcPct val="100000"/>
              </a:lnSpc>
              <a:buFont typeface="Wingdings"/>
              <a:buChar char=""/>
              <a:tabLst>
                <a:tab pos="172720" algn="l"/>
              </a:tabLst>
            </a:pPr>
            <a:r>
              <a:rPr sz="1400" spc="-5" dirty="0">
                <a:latin typeface="Arial"/>
                <a:cs typeface="Arial"/>
              </a:rPr>
              <a:t>транспортный</a:t>
            </a:r>
            <a:r>
              <a:rPr sz="1400" spc="-4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налог;</a:t>
            </a:r>
            <a:endParaRPr sz="1400" dirty="0">
              <a:latin typeface="Arial"/>
              <a:cs typeface="Arial"/>
            </a:endParaRPr>
          </a:p>
          <a:p>
            <a:pPr marL="172085" indent="-172720">
              <a:lnSpc>
                <a:spcPct val="100000"/>
              </a:lnSpc>
              <a:spcBef>
                <a:spcPts val="5"/>
              </a:spcBef>
              <a:buFont typeface="Wingdings"/>
              <a:buChar char=""/>
              <a:tabLst>
                <a:tab pos="172720" algn="l"/>
              </a:tabLst>
            </a:pPr>
            <a:r>
              <a:rPr sz="1400" spc="-10" dirty="0">
                <a:latin typeface="Arial"/>
                <a:cs typeface="Arial"/>
              </a:rPr>
              <a:t>земельный</a:t>
            </a:r>
            <a:r>
              <a:rPr sz="1400" spc="-4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налог;</a:t>
            </a:r>
            <a:endParaRPr sz="1400" dirty="0">
              <a:latin typeface="Arial"/>
              <a:cs typeface="Arial"/>
            </a:endParaRPr>
          </a:p>
          <a:p>
            <a:pPr marL="172085" indent="-172720">
              <a:lnSpc>
                <a:spcPct val="100000"/>
              </a:lnSpc>
              <a:buFont typeface="Wingdings"/>
              <a:buChar char=""/>
              <a:tabLst>
                <a:tab pos="172720" algn="l"/>
              </a:tabLst>
            </a:pPr>
            <a:r>
              <a:rPr sz="1400" spc="-10" dirty="0">
                <a:latin typeface="Arial"/>
                <a:cs typeface="Arial"/>
              </a:rPr>
              <a:t>государственная</a:t>
            </a:r>
            <a:r>
              <a:rPr sz="1400" spc="-8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пошлина;</a:t>
            </a:r>
            <a:endParaRPr sz="1400" dirty="0">
              <a:latin typeface="Arial"/>
              <a:cs typeface="Arial"/>
            </a:endParaRPr>
          </a:p>
          <a:p>
            <a:pPr marL="172085" indent="-172720">
              <a:lnSpc>
                <a:spcPct val="100000"/>
              </a:lnSpc>
              <a:buFont typeface="Wingdings"/>
              <a:buChar char=""/>
              <a:tabLst>
                <a:tab pos="172720" algn="l"/>
              </a:tabLst>
            </a:pPr>
            <a:r>
              <a:rPr sz="1400" spc="-10" dirty="0">
                <a:latin typeface="Arial"/>
                <a:cs typeface="Arial"/>
              </a:rPr>
              <a:t>другие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059938" y="2863342"/>
            <a:ext cx="3024505" cy="34105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rgbClr val="6E6EBB"/>
            </a:solidFill>
          </a:ln>
        </p:spPr>
        <p:txBody>
          <a:bodyPr vert="horz" wrap="square" lIns="0" tIns="125730" rIns="0" bIns="0" rtlCol="0">
            <a:spAutoFit/>
          </a:bodyPr>
          <a:lstStyle/>
          <a:p>
            <a:pPr marL="91440" marR="82550">
              <a:lnSpc>
                <a:spcPct val="100000"/>
              </a:lnSpc>
              <a:spcBef>
                <a:spcPts val="990"/>
              </a:spcBef>
              <a:tabLst>
                <a:tab pos="1323340" algn="l"/>
                <a:tab pos="1407160" algn="l"/>
                <a:tab pos="1647825" algn="l"/>
                <a:tab pos="1978660" algn="l"/>
                <a:tab pos="2391410" algn="l"/>
              </a:tabLst>
            </a:pPr>
            <a:r>
              <a:rPr sz="1400" dirty="0">
                <a:latin typeface="Arial"/>
                <a:cs typeface="Arial"/>
              </a:rPr>
              <a:t>Пос</a:t>
            </a:r>
            <a:r>
              <a:rPr sz="1400" spc="20" dirty="0">
                <a:latin typeface="Arial"/>
                <a:cs typeface="Arial"/>
              </a:rPr>
              <a:t>т</a:t>
            </a:r>
            <a:r>
              <a:rPr sz="1400" spc="-20" dirty="0">
                <a:latin typeface="Arial"/>
                <a:cs typeface="Arial"/>
              </a:rPr>
              <a:t>у</a:t>
            </a:r>
            <a:r>
              <a:rPr sz="1400" spc="-5" dirty="0">
                <a:latin typeface="Arial"/>
                <a:cs typeface="Arial"/>
              </a:rPr>
              <a:t>плени</a:t>
            </a:r>
            <a:r>
              <a:rPr sz="1400" dirty="0">
                <a:latin typeface="Arial"/>
                <a:cs typeface="Arial"/>
              </a:rPr>
              <a:t>я	</a:t>
            </a:r>
            <a:r>
              <a:rPr sz="1400" spc="-40" dirty="0">
                <a:latin typeface="Arial"/>
                <a:cs typeface="Arial"/>
              </a:rPr>
              <a:t>о</a:t>
            </a:r>
            <a:r>
              <a:rPr sz="1400" dirty="0">
                <a:latin typeface="Arial"/>
                <a:cs typeface="Arial"/>
              </a:rPr>
              <a:t>т	</a:t>
            </a:r>
            <a:r>
              <a:rPr sz="1400" spc="-10" dirty="0">
                <a:latin typeface="Arial"/>
                <a:cs typeface="Arial"/>
              </a:rPr>
              <a:t>у</a:t>
            </a:r>
            <a:r>
              <a:rPr sz="1400" spc="-5" dirty="0">
                <a:latin typeface="Arial"/>
                <a:cs typeface="Arial"/>
              </a:rPr>
              <a:t>пл</a:t>
            </a:r>
            <a:r>
              <a:rPr sz="1400" spc="-40" dirty="0">
                <a:latin typeface="Arial"/>
                <a:cs typeface="Arial"/>
              </a:rPr>
              <a:t>а</a:t>
            </a:r>
            <a:r>
              <a:rPr sz="1400" dirty="0">
                <a:latin typeface="Arial"/>
                <a:cs typeface="Arial"/>
              </a:rPr>
              <a:t>ты	</a:t>
            </a:r>
            <a:r>
              <a:rPr sz="1400" spc="-15" dirty="0">
                <a:latin typeface="Arial"/>
                <a:cs typeface="Arial"/>
              </a:rPr>
              <a:t>др</a:t>
            </a:r>
            <a:r>
              <a:rPr sz="1400" spc="-20" dirty="0">
                <a:latin typeface="Arial"/>
                <a:cs typeface="Arial"/>
              </a:rPr>
              <a:t>у</a:t>
            </a:r>
            <a:r>
              <a:rPr sz="1400" dirty="0">
                <a:latin typeface="Arial"/>
                <a:cs typeface="Arial"/>
              </a:rPr>
              <a:t>г</a:t>
            </a:r>
            <a:r>
              <a:rPr sz="1400" spc="10" dirty="0">
                <a:latin typeface="Arial"/>
                <a:cs typeface="Arial"/>
              </a:rPr>
              <a:t>и</a:t>
            </a:r>
            <a:r>
              <a:rPr sz="1400" dirty="0">
                <a:latin typeface="Arial"/>
                <a:cs typeface="Arial"/>
              </a:rPr>
              <a:t>х  </a:t>
            </a:r>
            <a:r>
              <a:rPr sz="1400" spc="-5" dirty="0">
                <a:latin typeface="Arial"/>
                <a:cs typeface="Arial"/>
              </a:rPr>
              <a:t>пошлин </a:t>
            </a:r>
            <a:r>
              <a:rPr sz="1400" dirty="0">
                <a:latin typeface="Arial"/>
                <a:cs typeface="Arial"/>
              </a:rPr>
              <a:t>и сборов, </a:t>
            </a:r>
            <a:r>
              <a:rPr sz="1400" spc="-10" dirty="0">
                <a:latin typeface="Arial"/>
                <a:cs typeface="Arial"/>
              </a:rPr>
              <a:t>установленных  </a:t>
            </a:r>
            <a:r>
              <a:rPr sz="1400" dirty="0">
                <a:latin typeface="Arial"/>
                <a:cs typeface="Arial"/>
              </a:rPr>
              <a:t>з</a:t>
            </a:r>
            <a:r>
              <a:rPr sz="1400" spc="-5" dirty="0">
                <a:latin typeface="Arial"/>
                <a:cs typeface="Arial"/>
              </a:rPr>
              <a:t>а</a:t>
            </a:r>
            <a:r>
              <a:rPr sz="1400" spc="5" dirty="0">
                <a:latin typeface="Arial"/>
                <a:cs typeface="Arial"/>
              </a:rPr>
              <a:t>к</a:t>
            </a:r>
            <a:r>
              <a:rPr sz="1400" spc="-15" dirty="0">
                <a:latin typeface="Arial"/>
                <a:cs typeface="Arial"/>
              </a:rPr>
              <a:t>о</a:t>
            </a:r>
            <a:r>
              <a:rPr sz="1400" dirty="0">
                <a:latin typeface="Arial"/>
                <a:cs typeface="Arial"/>
              </a:rPr>
              <a:t>н</a:t>
            </a:r>
            <a:r>
              <a:rPr sz="1400" spc="-40" dirty="0">
                <a:latin typeface="Arial"/>
                <a:cs typeface="Arial"/>
              </a:rPr>
              <a:t>о</a:t>
            </a:r>
            <a:r>
              <a:rPr sz="1400" spc="-5" dirty="0">
                <a:latin typeface="Arial"/>
                <a:cs typeface="Arial"/>
              </a:rPr>
              <a:t>д</a:t>
            </a:r>
            <a:r>
              <a:rPr sz="1400" spc="-55" dirty="0">
                <a:latin typeface="Arial"/>
                <a:cs typeface="Arial"/>
              </a:rPr>
              <a:t>а</a:t>
            </a:r>
            <a:r>
              <a:rPr sz="1400" spc="-20" dirty="0">
                <a:latin typeface="Arial"/>
                <a:cs typeface="Arial"/>
              </a:rPr>
              <a:t>т</a:t>
            </a:r>
            <a:r>
              <a:rPr sz="1400" spc="-50" dirty="0">
                <a:latin typeface="Arial"/>
                <a:cs typeface="Arial"/>
              </a:rPr>
              <a:t>е</a:t>
            </a:r>
            <a:r>
              <a:rPr sz="1400" spc="-5" dirty="0">
                <a:latin typeface="Arial"/>
                <a:cs typeface="Arial"/>
              </a:rPr>
              <a:t>л</a:t>
            </a:r>
            <a:r>
              <a:rPr sz="1400" spc="-15" dirty="0">
                <a:latin typeface="Arial"/>
                <a:cs typeface="Arial"/>
              </a:rPr>
              <a:t>ь</a:t>
            </a:r>
            <a:r>
              <a:rPr sz="1400" spc="-10" dirty="0">
                <a:latin typeface="Arial"/>
                <a:cs typeface="Arial"/>
              </a:rPr>
              <a:t>с</a:t>
            </a:r>
            <a:r>
              <a:rPr sz="1400" dirty="0">
                <a:latin typeface="Arial"/>
                <a:cs typeface="Arial"/>
              </a:rPr>
              <a:t>т</a:t>
            </a:r>
            <a:r>
              <a:rPr sz="1400" spc="-15" dirty="0">
                <a:latin typeface="Arial"/>
                <a:cs typeface="Arial"/>
              </a:rPr>
              <a:t>во</a:t>
            </a:r>
            <a:r>
              <a:rPr sz="1400" dirty="0">
                <a:latin typeface="Arial"/>
                <a:cs typeface="Arial"/>
              </a:rPr>
              <a:t>м	</a:t>
            </a:r>
            <a:r>
              <a:rPr sz="1400" spc="-65" dirty="0">
                <a:latin typeface="Arial"/>
                <a:cs typeface="Arial"/>
              </a:rPr>
              <a:t>Р</a:t>
            </a:r>
            <a:r>
              <a:rPr sz="1400" spc="-15" dirty="0">
                <a:latin typeface="Arial"/>
                <a:cs typeface="Arial"/>
              </a:rPr>
              <a:t>о</a:t>
            </a:r>
            <a:r>
              <a:rPr sz="1400" dirty="0">
                <a:latin typeface="Arial"/>
                <a:cs typeface="Arial"/>
              </a:rPr>
              <a:t>сс</a:t>
            </a:r>
            <a:r>
              <a:rPr sz="1400" spc="-5" dirty="0">
                <a:latin typeface="Arial"/>
                <a:cs typeface="Arial"/>
              </a:rPr>
              <a:t>ий</a:t>
            </a:r>
            <a:r>
              <a:rPr sz="1400" dirty="0">
                <a:latin typeface="Arial"/>
                <a:cs typeface="Arial"/>
              </a:rPr>
              <a:t>с</a:t>
            </a:r>
            <a:r>
              <a:rPr sz="1400" spc="5" dirty="0">
                <a:latin typeface="Arial"/>
                <a:cs typeface="Arial"/>
              </a:rPr>
              <a:t>к</a:t>
            </a:r>
            <a:r>
              <a:rPr sz="1400" spc="-5" dirty="0">
                <a:latin typeface="Arial"/>
                <a:cs typeface="Arial"/>
              </a:rPr>
              <a:t>ой  </a:t>
            </a:r>
            <a:r>
              <a:rPr sz="1400" spc="-10" dirty="0">
                <a:latin typeface="Arial"/>
                <a:cs typeface="Arial"/>
              </a:rPr>
              <a:t>Федерации, </a:t>
            </a:r>
            <a:r>
              <a:rPr sz="1400" dirty="0">
                <a:latin typeface="Arial"/>
                <a:cs typeface="Arial"/>
              </a:rPr>
              <a:t>а </a:t>
            </a:r>
            <a:r>
              <a:rPr sz="1400" spc="-10" dirty="0">
                <a:latin typeface="Arial"/>
                <a:cs typeface="Arial"/>
              </a:rPr>
              <a:t>также </a:t>
            </a:r>
            <a:r>
              <a:rPr sz="1400" spc="-5" dirty="0">
                <a:latin typeface="Arial"/>
                <a:cs typeface="Arial"/>
              </a:rPr>
              <a:t>штрафов </a:t>
            </a:r>
            <a:r>
              <a:rPr sz="1400" spc="-10" dirty="0">
                <a:latin typeface="Arial"/>
                <a:cs typeface="Arial"/>
              </a:rPr>
              <a:t>за  </a:t>
            </a:r>
            <a:r>
              <a:rPr sz="1400" dirty="0">
                <a:latin typeface="Arial"/>
                <a:cs typeface="Arial"/>
              </a:rPr>
              <a:t>н</a:t>
            </a:r>
            <a:r>
              <a:rPr sz="1400" spc="-15" dirty="0">
                <a:latin typeface="Arial"/>
                <a:cs typeface="Arial"/>
              </a:rPr>
              <a:t>ар</a:t>
            </a:r>
            <a:r>
              <a:rPr sz="1400" spc="-20" dirty="0">
                <a:latin typeface="Arial"/>
                <a:cs typeface="Arial"/>
              </a:rPr>
              <a:t>у</a:t>
            </a:r>
            <a:r>
              <a:rPr sz="1400" spc="-5" dirty="0">
                <a:latin typeface="Arial"/>
                <a:cs typeface="Arial"/>
              </a:rPr>
              <a:t>ше</a:t>
            </a:r>
            <a:r>
              <a:rPr sz="1400" spc="5" dirty="0">
                <a:latin typeface="Arial"/>
                <a:cs typeface="Arial"/>
              </a:rPr>
              <a:t>н</a:t>
            </a:r>
            <a:r>
              <a:rPr sz="1400" spc="-5" dirty="0">
                <a:latin typeface="Arial"/>
                <a:cs typeface="Arial"/>
              </a:rPr>
              <a:t>и</a:t>
            </a:r>
            <a:r>
              <a:rPr sz="1400" dirty="0">
                <a:latin typeface="Arial"/>
                <a:cs typeface="Arial"/>
              </a:rPr>
              <a:t>е		</a:t>
            </a:r>
            <a:r>
              <a:rPr sz="1400" spc="-10" dirty="0">
                <a:latin typeface="Arial"/>
                <a:cs typeface="Arial"/>
              </a:rPr>
              <a:t>з</a:t>
            </a:r>
            <a:r>
              <a:rPr sz="1400" spc="-15" dirty="0">
                <a:latin typeface="Arial"/>
                <a:cs typeface="Arial"/>
              </a:rPr>
              <a:t>а</a:t>
            </a:r>
            <a:r>
              <a:rPr sz="1400" spc="5" dirty="0">
                <a:latin typeface="Arial"/>
                <a:cs typeface="Arial"/>
              </a:rPr>
              <a:t>к</a:t>
            </a:r>
            <a:r>
              <a:rPr sz="1400" spc="-5" dirty="0">
                <a:latin typeface="Arial"/>
                <a:cs typeface="Arial"/>
              </a:rPr>
              <a:t>о</a:t>
            </a:r>
            <a:r>
              <a:rPr sz="1400" dirty="0">
                <a:latin typeface="Arial"/>
                <a:cs typeface="Arial"/>
              </a:rPr>
              <a:t>н</a:t>
            </a:r>
            <a:r>
              <a:rPr sz="1400" spc="-40" dirty="0">
                <a:latin typeface="Arial"/>
                <a:cs typeface="Arial"/>
              </a:rPr>
              <a:t>о</a:t>
            </a:r>
            <a:r>
              <a:rPr sz="1400" spc="-5" dirty="0">
                <a:latin typeface="Arial"/>
                <a:cs typeface="Arial"/>
              </a:rPr>
              <a:t>д</a:t>
            </a:r>
            <a:r>
              <a:rPr sz="1400" spc="-55" dirty="0">
                <a:latin typeface="Arial"/>
                <a:cs typeface="Arial"/>
              </a:rPr>
              <a:t>а</a:t>
            </a:r>
            <a:r>
              <a:rPr sz="1400" spc="-10" dirty="0">
                <a:latin typeface="Arial"/>
                <a:cs typeface="Arial"/>
              </a:rPr>
              <a:t>т</a:t>
            </a:r>
            <a:r>
              <a:rPr sz="1400" spc="-65" dirty="0">
                <a:latin typeface="Arial"/>
                <a:cs typeface="Arial"/>
              </a:rPr>
              <a:t>е</a:t>
            </a:r>
            <a:r>
              <a:rPr sz="1400" spc="-5" dirty="0">
                <a:latin typeface="Arial"/>
                <a:cs typeface="Arial"/>
              </a:rPr>
              <a:t>л</a:t>
            </a:r>
            <a:r>
              <a:rPr sz="1400" spc="-15" dirty="0">
                <a:latin typeface="Arial"/>
                <a:cs typeface="Arial"/>
              </a:rPr>
              <a:t>ь</a:t>
            </a:r>
            <a:r>
              <a:rPr sz="1400" spc="-10" dirty="0">
                <a:latin typeface="Arial"/>
                <a:cs typeface="Arial"/>
              </a:rPr>
              <a:t>с</a:t>
            </a:r>
            <a:r>
              <a:rPr sz="1400" dirty="0">
                <a:latin typeface="Arial"/>
                <a:cs typeface="Arial"/>
              </a:rPr>
              <a:t>т</a:t>
            </a:r>
            <a:r>
              <a:rPr sz="1400" spc="-15" dirty="0">
                <a:latin typeface="Arial"/>
                <a:cs typeface="Arial"/>
              </a:rPr>
              <a:t>ва</a:t>
            </a:r>
            <a:r>
              <a:rPr sz="1400" dirty="0">
                <a:latin typeface="Arial"/>
                <a:cs typeface="Arial"/>
              </a:rPr>
              <a:t>,  </a:t>
            </a:r>
            <a:r>
              <a:rPr sz="1400" spc="-5" dirty="0">
                <a:latin typeface="Arial"/>
                <a:cs typeface="Arial"/>
              </a:rPr>
              <a:t>например:</a:t>
            </a:r>
            <a:endParaRPr sz="1400" dirty="0">
              <a:latin typeface="Arial"/>
              <a:cs typeface="Arial"/>
            </a:endParaRPr>
          </a:p>
          <a:p>
            <a:pPr marL="289560" marR="107950" indent="-198120">
              <a:lnSpc>
                <a:spcPct val="100000"/>
              </a:lnSpc>
              <a:buFont typeface="Wingdings"/>
              <a:buChar char=""/>
              <a:tabLst>
                <a:tab pos="279400" algn="l"/>
              </a:tabLst>
            </a:pPr>
            <a:r>
              <a:rPr sz="1400" spc="-15" dirty="0">
                <a:latin typeface="Arial"/>
                <a:cs typeface="Arial"/>
              </a:rPr>
              <a:t>доходы </a:t>
            </a:r>
            <a:r>
              <a:rPr sz="1400" spc="-20" dirty="0">
                <a:latin typeface="Arial"/>
                <a:cs typeface="Arial"/>
              </a:rPr>
              <a:t>от </a:t>
            </a:r>
            <a:r>
              <a:rPr sz="1400" spc="-10" dirty="0">
                <a:latin typeface="Arial"/>
                <a:cs typeface="Arial"/>
              </a:rPr>
              <a:t>использования  </a:t>
            </a:r>
            <a:r>
              <a:rPr sz="1400" spc="-5" dirty="0">
                <a:latin typeface="Arial"/>
                <a:cs typeface="Arial"/>
              </a:rPr>
              <a:t>имущества, </a:t>
            </a:r>
            <a:r>
              <a:rPr sz="1400" spc="-15" dirty="0">
                <a:latin typeface="Arial"/>
                <a:cs typeface="Arial"/>
              </a:rPr>
              <a:t>находящегося </a:t>
            </a:r>
            <a:r>
              <a:rPr sz="1400" dirty="0">
                <a:latin typeface="Arial"/>
                <a:cs typeface="Arial"/>
              </a:rPr>
              <a:t>в  </a:t>
            </a:r>
            <a:r>
              <a:rPr sz="1400" spc="-5" dirty="0">
                <a:latin typeface="Arial"/>
                <a:cs typeface="Arial"/>
              </a:rPr>
              <a:t>муниципальной</a:t>
            </a:r>
            <a:r>
              <a:rPr sz="1400" spc="-2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собственности;</a:t>
            </a:r>
            <a:endParaRPr sz="1400" dirty="0">
              <a:latin typeface="Arial"/>
              <a:cs typeface="Arial"/>
            </a:endParaRPr>
          </a:p>
          <a:p>
            <a:pPr marL="289560" marR="356870" indent="-198120" algn="just">
              <a:lnSpc>
                <a:spcPct val="100000"/>
              </a:lnSpc>
              <a:buFont typeface="Wingdings"/>
              <a:buChar char=""/>
              <a:tabLst>
                <a:tab pos="279400" algn="l"/>
              </a:tabLst>
            </a:pPr>
            <a:r>
              <a:rPr sz="1400" spc="-15" dirty="0">
                <a:latin typeface="Arial"/>
                <a:cs typeface="Arial"/>
              </a:rPr>
              <a:t>доходы </a:t>
            </a:r>
            <a:r>
              <a:rPr sz="1400" spc="-20" dirty="0">
                <a:latin typeface="Arial"/>
                <a:cs typeface="Arial"/>
              </a:rPr>
              <a:t>от </a:t>
            </a:r>
            <a:r>
              <a:rPr sz="1400" dirty="0">
                <a:latin typeface="Arial"/>
                <a:cs typeface="Arial"/>
              </a:rPr>
              <a:t>оказания</a:t>
            </a:r>
            <a:r>
              <a:rPr sz="1400" spc="-8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платных  </a:t>
            </a:r>
            <a:r>
              <a:rPr sz="1400" spc="-10" dirty="0">
                <a:latin typeface="Arial"/>
                <a:cs typeface="Arial"/>
              </a:rPr>
              <a:t>услуг </a:t>
            </a:r>
            <a:r>
              <a:rPr sz="1400" spc="-5" dirty="0">
                <a:latin typeface="Arial"/>
                <a:cs typeface="Arial"/>
              </a:rPr>
              <a:t>(работ) </a:t>
            </a:r>
            <a:r>
              <a:rPr sz="1400" dirty="0">
                <a:latin typeface="Arial"/>
                <a:cs typeface="Arial"/>
              </a:rPr>
              <a:t>и </a:t>
            </a:r>
            <a:r>
              <a:rPr sz="1400" spc="-5" dirty="0">
                <a:latin typeface="Arial"/>
                <a:cs typeface="Arial"/>
              </a:rPr>
              <a:t>компенсации  </a:t>
            </a:r>
            <a:r>
              <a:rPr sz="1400" spc="-15" dirty="0">
                <a:latin typeface="Arial"/>
                <a:cs typeface="Arial"/>
              </a:rPr>
              <a:t>затрат</a:t>
            </a:r>
            <a:r>
              <a:rPr sz="1400" spc="-5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государства;</a:t>
            </a:r>
            <a:endParaRPr sz="1400" dirty="0">
              <a:latin typeface="Arial"/>
              <a:cs typeface="Arial"/>
            </a:endParaRPr>
          </a:p>
          <a:p>
            <a:pPr marL="289560" marR="145415" indent="-198120" algn="just">
              <a:lnSpc>
                <a:spcPct val="100000"/>
              </a:lnSpc>
              <a:spcBef>
                <a:spcPts val="5"/>
              </a:spcBef>
              <a:buFont typeface="Wingdings"/>
              <a:buChar char=""/>
              <a:tabLst>
                <a:tab pos="279400" algn="l"/>
              </a:tabLst>
            </a:pPr>
            <a:r>
              <a:rPr sz="1400" dirty="0">
                <a:latin typeface="Arial"/>
                <a:cs typeface="Arial"/>
              </a:rPr>
              <a:t>штрафы, </a:t>
            </a:r>
            <a:r>
              <a:rPr sz="1400" spc="-5" dirty="0">
                <a:latin typeface="Arial"/>
                <a:cs typeface="Arial"/>
              </a:rPr>
              <a:t>санкции,</a:t>
            </a:r>
            <a:r>
              <a:rPr sz="1400" spc="-10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возмещение  </a:t>
            </a:r>
            <a:r>
              <a:rPr sz="1400" spc="-15" dirty="0">
                <a:latin typeface="Arial"/>
                <a:cs typeface="Arial"/>
              </a:rPr>
              <a:t>ущерба;</a:t>
            </a:r>
            <a:endParaRPr sz="1400" dirty="0">
              <a:latin typeface="Arial"/>
              <a:cs typeface="Arial"/>
            </a:endParaRPr>
          </a:p>
          <a:p>
            <a:pPr marL="279400" indent="-187960" algn="just">
              <a:lnSpc>
                <a:spcPct val="100000"/>
              </a:lnSpc>
              <a:buFont typeface="Wingdings"/>
              <a:buChar char=""/>
              <a:tabLst>
                <a:tab pos="279400" algn="l"/>
              </a:tabLst>
            </a:pPr>
            <a:r>
              <a:rPr sz="1400" spc="-10" dirty="0">
                <a:latin typeface="Arial"/>
                <a:cs typeface="Arial"/>
              </a:rPr>
              <a:t>другие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6215126" y="2865373"/>
            <a:ext cx="2700020" cy="3397885"/>
          </a:xfrm>
          <a:custGeom>
            <a:avLst/>
            <a:gdLst/>
            <a:ahLst/>
            <a:cxnLst/>
            <a:rect l="l" t="t" r="r" b="b"/>
            <a:pathLst>
              <a:path w="2700020" h="3397885">
                <a:moveTo>
                  <a:pt x="0" y="3397491"/>
                </a:moveTo>
                <a:lnTo>
                  <a:pt x="2700020" y="3397491"/>
                </a:lnTo>
                <a:lnTo>
                  <a:pt x="2700020" y="0"/>
                </a:lnTo>
                <a:lnTo>
                  <a:pt x="0" y="0"/>
                </a:lnTo>
                <a:lnTo>
                  <a:pt x="0" y="3397491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215126" y="2662923"/>
            <a:ext cx="2700020" cy="3600450"/>
          </a:xfrm>
          <a:custGeom>
            <a:avLst/>
            <a:gdLst/>
            <a:ahLst/>
            <a:cxnLst/>
            <a:rect l="l" t="t" r="r" b="b"/>
            <a:pathLst>
              <a:path w="2700020" h="3600450">
                <a:moveTo>
                  <a:pt x="0" y="3599941"/>
                </a:moveTo>
                <a:lnTo>
                  <a:pt x="2700020" y="3599941"/>
                </a:lnTo>
                <a:lnTo>
                  <a:pt x="2700020" y="0"/>
                </a:lnTo>
                <a:lnTo>
                  <a:pt x="0" y="0"/>
                </a:lnTo>
                <a:lnTo>
                  <a:pt x="0" y="3599941"/>
                </a:lnTo>
                <a:close/>
              </a:path>
            </a:pathLst>
          </a:custGeom>
          <a:ln w="25400">
            <a:solidFill>
              <a:srgbClr val="6E6E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7748016" y="2964942"/>
            <a:ext cx="108966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  <a:tabLst>
                <a:tab pos="534670" algn="l"/>
              </a:tabLst>
            </a:pPr>
            <a:r>
              <a:rPr sz="1400" spc="-40" dirty="0">
                <a:latin typeface="Arial"/>
                <a:cs typeface="Arial"/>
              </a:rPr>
              <a:t>о</a:t>
            </a:r>
            <a:r>
              <a:rPr sz="1400" dirty="0">
                <a:latin typeface="Arial"/>
                <a:cs typeface="Arial"/>
              </a:rPr>
              <a:t>т	</a:t>
            </a:r>
            <a:r>
              <a:rPr sz="1400" spc="-15" dirty="0">
                <a:latin typeface="Arial"/>
                <a:cs typeface="Arial"/>
              </a:rPr>
              <a:t>др</a:t>
            </a:r>
            <a:r>
              <a:rPr sz="1400" spc="-20" dirty="0">
                <a:latin typeface="Arial"/>
                <a:cs typeface="Arial"/>
              </a:rPr>
              <a:t>у</a:t>
            </a:r>
            <a:r>
              <a:rPr sz="1400" dirty="0">
                <a:latin typeface="Arial"/>
                <a:cs typeface="Arial"/>
              </a:rPr>
              <a:t>г</a:t>
            </a:r>
            <a:r>
              <a:rPr sz="1400" spc="10" dirty="0">
                <a:latin typeface="Arial"/>
                <a:cs typeface="Arial"/>
              </a:rPr>
              <a:t>и</a:t>
            </a:r>
            <a:r>
              <a:rPr sz="1400" dirty="0">
                <a:latin typeface="Arial"/>
                <a:cs typeface="Arial"/>
              </a:rPr>
              <a:t>х</a:t>
            </a:r>
            <a:endParaRPr sz="14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307582" y="2964942"/>
            <a:ext cx="1135380" cy="6661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Arial"/>
                <a:cs typeface="Arial"/>
              </a:rPr>
              <a:t>Поступления  </a:t>
            </a:r>
            <a:r>
              <a:rPr sz="1400" spc="-15" dirty="0">
                <a:latin typeface="Arial"/>
                <a:cs typeface="Arial"/>
              </a:rPr>
              <a:t>бюджетов  </a:t>
            </a:r>
            <a:r>
              <a:rPr sz="1400" dirty="0">
                <a:latin typeface="Arial"/>
                <a:cs typeface="Arial"/>
              </a:rPr>
              <a:t>т</a:t>
            </a:r>
            <a:r>
              <a:rPr sz="1400" spc="-15" dirty="0">
                <a:latin typeface="Arial"/>
                <a:cs typeface="Arial"/>
              </a:rPr>
              <a:t>р</a:t>
            </a:r>
            <a:r>
              <a:rPr sz="1400" spc="-5" dirty="0">
                <a:latin typeface="Arial"/>
                <a:cs typeface="Arial"/>
              </a:rPr>
              <a:t>а</a:t>
            </a:r>
            <a:r>
              <a:rPr sz="1400" spc="-10" dirty="0">
                <a:latin typeface="Arial"/>
                <a:cs typeface="Arial"/>
              </a:rPr>
              <a:t>н</a:t>
            </a:r>
            <a:r>
              <a:rPr sz="1400" dirty="0">
                <a:latin typeface="Arial"/>
                <a:cs typeface="Arial"/>
              </a:rPr>
              <a:t>сфе</a:t>
            </a:r>
            <a:r>
              <a:rPr sz="1400" spc="-55" dirty="0">
                <a:latin typeface="Arial"/>
                <a:cs typeface="Arial"/>
              </a:rPr>
              <a:t>р</a:t>
            </a:r>
            <a:r>
              <a:rPr sz="1400" dirty="0">
                <a:latin typeface="Arial"/>
                <a:cs typeface="Arial"/>
              </a:rPr>
              <a:t>ты</a:t>
            </a:r>
            <a:r>
              <a:rPr sz="1400" spc="-15" dirty="0">
                <a:latin typeface="Arial"/>
                <a:cs typeface="Arial"/>
              </a:rPr>
              <a:t>)</a:t>
            </a:r>
            <a:r>
              <a:rPr sz="1400" dirty="0">
                <a:latin typeface="Arial"/>
                <a:cs typeface="Arial"/>
              </a:rPr>
              <a:t>,</a:t>
            </a:r>
            <a:endParaRPr sz="14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475219" y="3178301"/>
            <a:ext cx="1363345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64795" marR="5080" indent="-26543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"/>
                <a:cs typeface="Arial"/>
              </a:rPr>
              <a:t>(</a:t>
            </a:r>
            <a:r>
              <a:rPr sz="1400" spc="-20" dirty="0">
                <a:latin typeface="Arial"/>
                <a:cs typeface="Arial"/>
              </a:rPr>
              <a:t>м</a:t>
            </a:r>
            <a:r>
              <a:rPr sz="1400" spc="-30" dirty="0">
                <a:latin typeface="Arial"/>
                <a:cs typeface="Arial"/>
              </a:rPr>
              <a:t>е</a:t>
            </a:r>
            <a:r>
              <a:rPr sz="1400" spc="5" dirty="0">
                <a:latin typeface="Arial"/>
                <a:cs typeface="Arial"/>
              </a:rPr>
              <a:t>ж</a:t>
            </a:r>
            <a:r>
              <a:rPr sz="1400" dirty="0">
                <a:latin typeface="Arial"/>
                <a:cs typeface="Arial"/>
              </a:rPr>
              <a:t>б</a:t>
            </a:r>
            <a:r>
              <a:rPr sz="1400" spc="-35" dirty="0">
                <a:latin typeface="Arial"/>
                <a:cs typeface="Arial"/>
              </a:rPr>
              <a:t>ю</a:t>
            </a:r>
            <a:r>
              <a:rPr sz="1400" spc="-5" dirty="0">
                <a:latin typeface="Arial"/>
                <a:cs typeface="Arial"/>
              </a:rPr>
              <a:t>д</a:t>
            </a:r>
            <a:r>
              <a:rPr sz="1400" spc="-10" dirty="0">
                <a:latin typeface="Arial"/>
                <a:cs typeface="Arial"/>
              </a:rPr>
              <a:t>ж</a:t>
            </a:r>
            <a:r>
              <a:rPr sz="1400" spc="-50" dirty="0">
                <a:latin typeface="Arial"/>
                <a:cs typeface="Arial"/>
              </a:rPr>
              <a:t>е</a:t>
            </a:r>
            <a:r>
              <a:rPr sz="1400" spc="-10" dirty="0">
                <a:latin typeface="Arial"/>
                <a:cs typeface="Arial"/>
              </a:rPr>
              <a:t>т</a:t>
            </a:r>
            <a:r>
              <a:rPr sz="1400" dirty="0">
                <a:latin typeface="Arial"/>
                <a:cs typeface="Arial"/>
              </a:rPr>
              <a:t>ные  </a:t>
            </a:r>
            <a:r>
              <a:rPr sz="1400" spc="-15" dirty="0">
                <a:latin typeface="Arial"/>
                <a:cs typeface="Arial"/>
              </a:rPr>
              <a:t>о</a:t>
            </a:r>
            <a:r>
              <a:rPr sz="1400" spc="-5" dirty="0">
                <a:latin typeface="Arial"/>
                <a:cs typeface="Arial"/>
              </a:rPr>
              <a:t>р</a:t>
            </a:r>
            <a:r>
              <a:rPr sz="1400" spc="-35" dirty="0">
                <a:latin typeface="Arial"/>
                <a:cs typeface="Arial"/>
              </a:rPr>
              <a:t>г</a:t>
            </a:r>
            <a:r>
              <a:rPr sz="1400" spc="-5" dirty="0">
                <a:latin typeface="Arial"/>
                <a:cs typeface="Arial"/>
              </a:rPr>
              <a:t>а</a:t>
            </a:r>
            <a:r>
              <a:rPr sz="1400" dirty="0">
                <a:latin typeface="Arial"/>
                <a:cs typeface="Arial"/>
              </a:rPr>
              <a:t>н</a:t>
            </a:r>
            <a:r>
              <a:rPr sz="1400" spc="-5" dirty="0">
                <a:latin typeface="Arial"/>
                <a:cs typeface="Arial"/>
              </a:rPr>
              <a:t>и</a:t>
            </a:r>
            <a:r>
              <a:rPr sz="1400" spc="-10" dirty="0">
                <a:latin typeface="Arial"/>
                <a:cs typeface="Arial"/>
              </a:rPr>
              <a:t>з</a:t>
            </a:r>
            <a:r>
              <a:rPr sz="1400" spc="-5" dirty="0">
                <a:latin typeface="Arial"/>
                <a:cs typeface="Arial"/>
              </a:rPr>
              <a:t>ац</a:t>
            </a:r>
            <a:r>
              <a:rPr sz="1400" spc="-10" dirty="0">
                <a:latin typeface="Arial"/>
                <a:cs typeface="Arial"/>
              </a:rPr>
              <a:t>и</a:t>
            </a:r>
            <a:r>
              <a:rPr sz="1400" dirty="0">
                <a:latin typeface="Arial"/>
                <a:cs typeface="Arial"/>
              </a:rPr>
              <a:t>й,</a:t>
            </a:r>
            <a:endParaRPr sz="14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307582" y="3604971"/>
            <a:ext cx="2528570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Arial"/>
                <a:cs typeface="Arial"/>
              </a:rPr>
              <a:t>граждан (кроме налоговых</a:t>
            </a:r>
            <a:r>
              <a:rPr sz="1400" spc="3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и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r>
              <a:rPr sz="1400" spc="-5" dirty="0">
                <a:latin typeface="Arial"/>
                <a:cs typeface="Arial"/>
              </a:rPr>
              <a:t>неналоговых</a:t>
            </a:r>
            <a:r>
              <a:rPr sz="1400" spc="-25" dirty="0">
                <a:latin typeface="Arial"/>
                <a:cs typeface="Arial"/>
              </a:rPr>
              <a:t> </a:t>
            </a:r>
            <a:r>
              <a:rPr sz="1400" spc="-15" dirty="0">
                <a:latin typeface="Arial"/>
                <a:cs typeface="Arial"/>
              </a:rPr>
              <a:t>доходов)</a:t>
            </a:r>
            <a:endParaRPr sz="140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214287" y="2234768"/>
            <a:ext cx="2700655" cy="613410"/>
          </a:xfrm>
          <a:custGeom>
            <a:avLst/>
            <a:gdLst/>
            <a:ahLst/>
            <a:cxnLst/>
            <a:rect l="l" t="t" r="r" b="b"/>
            <a:pathLst>
              <a:path w="2700655" h="613410">
                <a:moveTo>
                  <a:pt x="0" y="612952"/>
                </a:moveTo>
                <a:lnTo>
                  <a:pt x="2700528" y="612952"/>
                </a:lnTo>
                <a:lnTo>
                  <a:pt x="2700528" y="0"/>
                </a:lnTo>
                <a:lnTo>
                  <a:pt x="0" y="0"/>
                </a:lnTo>
                <a:lnTo>
                  <a:pt x="0" y="612952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НАЛОГОВЫЕ</a:t>
            </a:r>
          </a:p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 ДОХОДЫ</a:t>
            </a:r>
            <a:endParaRPr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214287" y="2234768"/>
            <a:ext cx="2700655" cy="613410"/>
          </a:xfrm>
          <a:custGeom>
            <a:avLst/>
            <a:gdLst/>
            <a:ahLst/>
            <a:cxnLst/>
            <a:rect l="l" t="t" r="r" b="b"/>
            <a:pathLst>
              <a:path w="2700655" h="613410">
                <a:moveTo>
                  <a:pt x="0" y="612952"/>
                </a:moveTo>
                <a:lnTo>
                  <a:pt x="2700528" y="612952"/>
                </a:lnTo>
                <a:lnTo>
                  <a:pt x="2700528" y="0"/>
                </a:lnTo>
                <a:lnTo>
                  <a:pt x="0" y="0"/>
                </a:lnTo>
                <a:lnTo>
                  <a:pt x="0" y="612952"/>
                </a:lnTo>
                <a:close/>
              </a:path>
            </a:pathLst>
          </a:custGeom>
          <a:ln w="25400">
            <a:solidFill>
              <a:srgbClr val="6E6E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3059938" y="2250389"/>
            <a:ext cx="3024505" cy="613410"/>
          </a:xfrm>
          <a:prstGeom prst="rect">
            <a:avLst/>
          </a:prstGeom>
          <a:solidFill>
            <a:srgbClr val="FFC000"/>
          </a:solidFill>
          <a:ln w="26288">
            <a:solidFill>
              <a:srgbClr val="6E6EBB"/>
            </a:solidFill>
          </a:ln>
        </p:spPr>
        <p:txBody>
          <a:bodyPr vert="horz" wrap="square" lIns="0" tIns="26670" rIns="0" bIns="0" rtlCol="0">
            <a:spAutoFit/>
          </a:bodyPr>
          <a:lstStyle/>
          <a:p>
            <a:pPr marL="992505" marR="589280" indent="-393700">
              <a:lnSpc>
                <a:spcPct val="100000"/>
              </a:lnSpc>
              <a:spcBef>
                <a:spcPts val="210"/>
              </a:spcBef>
            </a:pPr>
            <a:r>
              <a:rPr sz="1800" b="1" spc="-5" dirty="0">
                <a:latin typeface="Arial"/>
                <a:cs typeface="Arial"/>
              </a:rPr>
              <a:t>НЕ</a:t>
            </a:r>
            <a:r>
              <a:rPr sz="1800" b="1" spc="-10" dirty="0">
                <a:latin typeface="Arial"/>
                <a:cs typeface="Arial"/>
              </a:rPr>
              <a:t>Н</a:t>
            </a:r>
            <a:r>
              <a:rPr sz="1800" b="1" spc="-30" dirty="0">
                <a:latin typeface="Arial"/>
                <a:cs typeface="Arial"/>
              </a:rPr>
              <a:t>А</a:t>
            </a:r>
            <a:r>
              <a:rPr sz="1800" b="1" dirty="0">
                <a:latin typeface="Arial"/>
                <a:cs typeface="Arial"/>
              </a:rPr>
              <a:t>ЛО</a:t>
            </a:r>
            <a:r>
              <a:rPr sz="1800" b="1" spc="-25" dirty="0">
                <a:latin typeface="Arial"/>
                <a:cs typeface="Arial"/>
              </a:rPr>
              <a:t>Г</a:t>
            </a:r>
            <a:r>
              <a:rPr sz="1800" b="1" dirty="0">
                <a:latin typeface="Arial"/>
                <a:cs typeface="Arial"/>
              </a:rPr>
              <a:t>ОВЫЕ  </a:t>
            </a:r>
            <a:r>
              <a:rPr sz="1800" b="1" spc="-30" dirty="0">
                <a:latin typeface="Arial"/>
                <a:cs typeface="Arial"/>
              </a:rPr>
              <a:t>ДОХОДЫ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6215126" y="2253373"/>
            <a:ext cx="2700020" cy="612140"/>
          </a:xfrm>
          <a:custGeom>
            <a:avLst/>
            <a:gdLst/>
            <a:ahLst/>
            <a:cxnLst/>
            <a:rect l="l" t="t" r="r" b="b"/>
            <a:pathLst>
              <a:path w="2700020" h="612139">
                <a:moveTo>
                  <a:pt x="0" y="612000"/>
                </a:moveTo>
                <a:lnTo>
                  <a:pt x="2700020" y="612000"/>
                </a:lnTo>
                <a:lnTo>
                  <a:pt x="2700020" y="0"/>
                </a:lnTo>
                <a:lnTo>
                  <a:pt x="0" y="0"/>
                </a:lnTo>
                <a:lnTo>
                  <a:pt x="0" y="612000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215126" y="2253373"/>
            <a:ext cx="2700020" cy="612140"/>
          </a:xfrm>
          <a:custGeom>
            <a:avLst/>
            <a:gdLst/>
            <a:ahLst/>
            <a:cxnLst/>
            <a:rect l="l" t="t" r="r" b="b"/>
            <a:pathLst>
              <a:path w="2700020" h="612139">
                <a:moveTo>
                  <a:pt x="0" y="612000"/>
                </a:moveTo>
                <a:lnTo>
                  <a:pt x="2700020" y="612000"/>
                </a:lnTo>
                <a:lnTo>
                  <a:pt x="2700020" y="0"/>
                </a:lnTo>
                <a:lnTo>
                  <a:pt x="0" y="0"/>
                </a:lnTo>
                <a:lnTo>
                  <a:pt x="0" y="612000"/>
                </a:lnTo>
                <a:close/>
              </a:path>
            </a:pathLst>
          </a:custGeom>
          <a:ln w="25400">
            <a:solidFill>
              <a:srgbClr val="6E6E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6215126" y="2253373"/>
            <a:ext cx="2700020" cy="612140"/>
          </a:xfrm>
          <a:prstGeom prst="rect">
            <a:avLst/>
          </a:prstGeom>
          <a:solidFill>
            <a:srgbClr val="FFC000"/>
          </a:solidFill>
          <a:ln w="25400">
            <a:solidFill>
              <a:srgbClr val="6E6EBB"/>
            </a:solidFill>
          </a:ln>
        </p:spPr>
        <p:txBody>
          <a:bodyPr vert="horz" wrap="square" lIns="0" tIns="26034" rIns="0" bIns="0" rtlCol="0">
            <a:spAutoFit/>
          </a:bodyPr>
          <a:lstStyle/>
          <a:p>
            <a:pPr marL="473075" marR="276225" indent="-189230">
              <a:lnSpc>
                <a:spcPct val="100000"/>
              </a:lnSpc>
              <a:spcBef>
                <a:spcPts val="204"/>
              </a:spcBef>
            </a:pPr>
            <a:r>
              <a:rPr sz="1800" b="1" dirty="0">
                <a:latin typeface="Arial"/>
                <a:cs typeface="Arial"/>
              </a:rPr>
              <a:t>БЕЗ</a:t>
            </a:r>
            <a:r>
              <a:rPr sz="1800" b="1" spc="-50" dirty="0">
                <a:latin typeface="Arial"/>
                <a:cs typeface="Arial"/>
              </a:rPr>
              <a:t>В</a:t>
            </a:r>
            <a:r>
              <a:rPr sz="1800" b="1" dirty="0">
                <a:latin typeface="Arial"/>
                <a:cs typeface="Arial"/>
              </a:rPr>
              <a:t>ОЗМЕЗДНЫЕ  </a:t>
            </a:r>
            <a:r>
              <a:rPr sz="1800" b="1" spc="-10" dirty="0">
                <a:latin typeface="Arial"/>
                <a:cs typeface="Arial"/>
              </a:rPr>
              <a:t>ПОСТУПЛЕНИЯ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1428750" y="2019045"/>
            <a:ext cx="6286500" cy="1905"/>
          </a:xfrm>
          <a:custGeom>
            <a:avLst/>
            <a:gdLst/>
            <a:ahLst/>
            <a:cxnLst/>
            <a:rect l="l" t="t" r="r" b="b"/>
            <a:pathLst>
              <a:path w="6286500" h="1905">
                <a:moveTo>
                  <a:pt x="0" y="0"/>
                </a:moveTo>
                <a:lnTo>
                  <a:pt x="6286500" y="1524"/>
                </a:lnTo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378966" y="2020442"/>
            <a:ext cx="132715" cy="21463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636256" y="2018919"/>
            <a:ext cx="132715" cy="21450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516882" y="2018919"/>
            <a:ext cx="132587" cy="21450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301243" y="1457705"/>
            <a:ext cx="53911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latin typeface="Bookman Old Style"/>
                <a:cs typeface="Bookman Old Style"/>
              </a:rPr>
              <a:t>Бю</a:t>
            </a:r>
            <a:r>
              <a:rPr sz="900" b="1" dirty="0">
                <a:latin typeface="Bookman Old Style"/>
                <a:cs typeface="Bookman Old Style"/>
              </a:rPr>
              <a:t>д</a:t>
            </a:r>
            <a:r>
              <a:rPr sz="900" b="1" spc="-5" dirty="0">
                <a:latin typeface="Bookman Old Style"/>
                <a:cs typeface="Bookman Old Style"/>
              </a:rPr>
              <a:t>ж</a:t>
            </a:r>
            <a:r>
              <a:rPr sz="900" b="1" spc="5" dirty="0">
                <a:latin typeface="Bookman Old Style"/>
                <a:cs typeface="Bookman Old Style"/>
              </a:rPr>
              <a:t>е</a:t>
            </a:r>
            <a:r>
              <a:rPr sz="900" b="1" dirty="0">
                <a:latin typeface="Bookman Old Style"/>
                <a:cs typeface="Bookman Old Style"/>
              </a:rPr>
              <a:t>т</a:t>
            </a:r>
            <a:endParaRPr sz="900" dirty="0">
              <a:latin typeface="Bookman Old Style"/>
              <a:cs typeface="Bookman Old Style"/>
            </a:endParaRPr>
          </a:p>
        </p:txBody>
      </p:sp>
      <p:pic>
        <p:nvPicPr>
          <p:cNvPr id="41" name="Содержимое 4" descr="1200px-Flag_of_Karachay-Cherkessia.svg.pn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0" y="0"/>
            <a:ext cx="1115616" cy="620688"/>
          </a:xfrm>
        </p:spPr>
      </p:pic>
      <p:pic>
        <p:nvPicPr>
          <p:cNvPr id="42" name="Рисунок 41" descr="kchr_gerb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460432" y="0"/>
            <a:ext cx="683568" cy="69269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45003" y="1308714"/>
            <a:ext cx="3024336" cy="96815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Дотации </a:t>
            </a:r>
          </a:p>
          <a:p>
            <a:pPr algn="ctr"/>
            <a:r>
              <a:rPr lang="ru-RU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(дар, пожертвование)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851920" y="1323043"/>
            <a:ext cx="4824536" cy="98665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0000"/>
                </a:solidFill>
              </a:rPr>
              <a:t>Предоставляются на безвозвратной основе на первоочередные расходы без установления конкретных целей использования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7977" y="2572584"/>
            <a:ext cx="3024336" cy="11521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Субвенции</a:t>
            </a:r>
          </a:p>
          <a:p>
            <a:pPr algn="ctr"/>
            <a:r>
              <a:rPr lang="ru-RU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(«приходить на помощь»)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51920" y="2605006"/>
            <a:ext cx="4824536" cy="11521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0000"/>
                </a:solidFill>
              </a:rPr>
              <a:t>Предоставляются на финансирование «переданных» полномочий другим публично-правовым образованиям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45003" y="3962474"/>
            <a:ext cx="3024336" cy="11521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Субсидии</a:t>
            </a:r>
          </a:p>
          <a:p>
            <a:pPr algn="ctr"/>
            <a:r>
              <a:rPr lang="ru-RU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(«поддержка»)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51920" y="3962474"/>
            <a:ext cx="4824536" cy="11521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0000"/>
                </a:solidFill>
              </a:rPr>
              <a:t>Предоставляются на условиях долевого </a:t>
            </a:r>
            <a:r>
              <a:rPr lang="ru-RU" dirty="0" err="1">
                <a:solidFill>
                  <a:srgbClr val="000000"/>
                </a:solidFill>
              </a:rPr>
              <a:t>софинансирования</a:t>
            </a:r>
            <a:r>
              <a:rPr lang="ru-RU" dirty="0">
                <a:solidFill>
                  <a:srgbClr val="000000"/>
                </a:solidFill>
              </a:rPr>
              <a:t> расходов других бюджетов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872068" y="5381499"/>
            <a:ext cx="4824536" cy="11521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0000"/>
                </a:solidFill>
              </a:rPr>
              <a:t>Носят безвозмездный и безвозвратный характер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51789" y="5381498"/>
            <a:ext cx="3024336" cy="115212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Иные межбюджетные трансферты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576125" y="1700808"/>
            <a:ext cx="275795" cy="457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552313" y="3092613"/>
            <a:ext cx="299607" cy="457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569339" y="4437112"/>
            <a:ext cx="282581" cy="457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589487" y="5911844"/>
            <a:ext cx="282581" cy="457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object 15">
            <a:extLst>
              <a:ext uri="{FF2B5EF4-FFF2-40B4-BE49-F238E27FC236}">
                <a16:creationId xmlns:a16="http://schemas.microsoft.com/office/drawing/2014/main" xmlns="" id="{1EF9C7C3-94D9-466D-BF7F-1CFC02131645}"/>
              </a:ext>
            </a:extLst>
          </p:cNvPr>
          <p:cNvSpPr txBox="1">
            <a:spLocks/>
          </p:cNvSpPr>
          <p:nvPr/>
        </p:nvSpPr>
        <p:spPr>
          <a:xfrm>
            <a:off x="2483768" y="128898"/>
            <a:ext cx="3937000" cy="3969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12065" rIns="0" bIns="0" rtlCol="0" anchor="b">
            <a:sp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12700" algn="ctr">
              <a:spcBef>
                <a:spcPts val="95"/>
              </a:spcBef>
            </a:pPr>
            <a:r>
              <a:rPr lang="ru-RU" sz="2500" spc="-5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</a:t>
            </a:r>
            <a:r>
              <a:rPr lang="ru-RU" sz="2500" spc="-35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spc="-5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ПОНЯТИЯ</a:t>
            </a:r>
            <a:endParaRPr lang="ru-RU" sz="25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object 16">
            <a:extLst>
              <a:ext uri="{FF2B5EF4-FFF2-40B4-BE49-F238E27FC236}">
                <a16:creationId xmlns:a16="http://schemas.microsoft.com/office/drawing/2014/main" xmlns="" id="{FDDB7DD5-83FA-4A8E-8A60-3CBEC11B89A3}"/>
              </a:ext>
            </a:extLst>
          </p:cNvPr>
          <p:cNvSpPr txBox="1"/>
          <p:nvPr/>
        </p:nvSpPr>
        <p:spPr>
          <a:xfrm>
            <a:off x="376146" y="763351"/>
            <a:ext cx="8340725" cy="44242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065" marR="5080" algn="ctr">
              <a:lnSpc>
                <a:spcPct val="100299"/>
              </a:lnSpc>
              <a:spcBef>
                <a:spcPts val="90"/>
              </a:spcBef>
            </a:pPr>
            <a:r>
              <a:rPr sz="1400" b="1" spc="-10" dirty="0">
                <a:solidFill>
                  <a:srgbClr val="C00000"/>
                </a:solidFill>
                <a:latin typeface="Bookman Old Style"/>
                <a:cs typeface="Bookman Old Style"/>
              </a:rPr>
              <a:t>МЕЖБЮДЖЕТНЫЕ ТРАНСФЕРТЫ </a:t>
            </a:r>
            <a:r>
              <a:rPr sz="1400" spc="-5" dirty="0">
                <a:solidFill>
                  <a:srgbClr val="000000"/>
                </a:solidFill>
                <a:latin typeface="Arial"/>
                <a:cs typeface="Arial"/>
              </a:rPr>
              <a:t>- </a:t>
            </a:r>
            <a:r>
              <a:rPr sz="1400" spc="-10" dirty="0">
                <a:solidFill>
                  <a:srgbClr val="000000"/>
                </a:solidFill>
                <a:latin typeface="Arial"/>
                <a:cs typeface="Arial"/>
              </a:rPr>
              <a:t>средства, предоставляемые </a:t>
            </a:r>
            <a:r>
              <a:rPr sz="1400" spc="-15" dirty="0">
                <a:solidFill>
                  <a:srgbClr val="000000"/>
                </a:solidFill>
                <a:latin typeface="Arial"/>
                <a:cs typeface="Arial"/>
              </a:rPr>
              <a:t>одним </a:t>
            </a:r>
            <a:r>
              <a:rPr sz="1400" spc="-20" dirty="0">
                <a:solidFill>
                  <a:srgbClr val="000000"/>
                </a:solidFill>
                <a:latin typeface="Arial"/>
                <a:cs typeface="Arial"/>
              </a:rPr>
              <a:t>бюджетом  </a:t>
            </a:r>
            <a:r>
              <a:rPr sz="1400" spc="-15" dirty="0">
                <a:solidFill>
                  <a:srgbClr val="000000"/>
                </a:solidFill>
                <a:latin typeface="Arial"/>
                <a:cs typeface="Arial"/>
              </a:rPr>
              <a:t>бюджетной </a:t>
            </a:r>
            <a:r>
              <a:rPr sz="1400" spc="-10" dirty="0">
                <a:solidFill>
                  <a:srgbClr val="000000"/>
                </a:solidFill>
                <a:latin typeface="Arial"/>
                <a:cs typeface="Arial"/>
              </a:rPr>
              <a:t>системы </a:t>
            </a:r>
            <a:r>
              <a:rPr sz="1400" spc="-15" dirty="0">
                <a:solidFill>
                  <a:srgbClr val="000000"/>
                </a:solidFill>
                <a:latin typeface="Arial"/>
                <a:cs typeface="Arial"/>
              </a:rPr>
              <a:t>Российской Федерации другому бюджету бюджетной </a:t>
            </a:r>
            <a:r>
              <a:rPr sz="1400" spc="-10" dirty="0">
                <a:solidFill>
                  <a:srgbClr val="000000"/>
                </a:solidFill>
                <a:latin typeface="Arial"/>
                <a:cs typeface="Arial"/>
              </a:rPr>
              <a:t>системы  </a:t>
            </a:r>
            <a:r>
              <a:rPr sz="1400" spc="-15" dirty="0">
                <a:solidFill>
                  <a:srgbClr val="000000"/>
                </a:solidFill>
                <a:latin typeface="Arial"/>
                <a:cs typeface="Arial"/>
              </a:rPr>
              <a:t>Российской</a:t>
            </a:r>
            <a:r>
              <a:rPr sz="1400" spc="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1400" spc="-15" dirty="0">
                <a:solidFill>
                  <a:srgbClr val="000000"/>
                </a:solidFill>
                <a:latin typeface="Arial"/>
                <a:cs typeface="Arial"/>
              </a:rPr>
              <a:t>Федерации</a:t>
            </a:r>
            <a:endParaRPr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1737772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737463" y="1196975"/>
            <a:ext cx="7795031" cy="5600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37463" y="1196721"/>
            <a:ext cx="7795259" cy="560705"/>
          </a:xfrm>
          <a:custGeom>
            <a:avLst/>
            <a:gdLst/>
            <a:ahLst/>
            <a:cxnLst/>
            <a:rect l="l" t="t" r="r" b="b"/>
            <a:pathLst>
              <a:path w="7795259" h="560705">
                <a:moveTo>
                  <a:pt x="0" y="280162"/>
                </a:moveTo>
                <a:lnTo>
                  <a:pt x="28882" y="245866"/>
                </a:lnTo>
                <a:lnTo>
                  <a:pt x="64351" y="229167"/>
                </a:lnTo>
                <a:lnTo>
                  <a:pt x="113273" y="212808"/>
                </a:lnTo>
                <a:lnTo>
                  <a:pt x="153154" y="202106"/>
                </a:lnTo>
                <a:lnTo>
                  <a:pt x="198700" y="191576"/>
                </a:lnTo>
                <a:lnTo>
                  <a:pt x="249787" y="181230"/>
                </a:lnTo>
                <a:lnTo>
                  <a:pt x="306290" y="171074"/>
                </a:lnTo>
                <a:lnTo>
                  <a:pt x="368082" y="161120"/>
                </a:lnTo>
                <a:lnTo>
                  <a:pt x="435039" y="151374"/>
                </a:lnTo>
                <a:lnTo>
                  <a:pt x="507035" y="141847"/>
                </a:lnTo>
                <a:lnTo>
                  <a:pt x="544883" y="137168"/>
                </a:lnTo>
                <a:lnTo>
                  <a:pt x="583944" y="132547"/>
                </a:lnTo>
                <a:lnTo>
                  <a:pt x="624202" y="127985"/>
                </a:lnTo>
                <a:lnTo>
                  <a:pt x="665642" y="123483"/>
                </a:lnTo>
                <a:lnTo>
                  <a:pt x="708247" y="119043"/>
                </a:lnTo>
                <a:lnTo>
                  <a:pt x="752003" y="114665"/>
                </a:lnTo>
                <a:lnTo>
                  <a:pt x="796893" y="110351"/>
                </a:lnTo>
                <a:lnTo>
                  <a:pt x="842901" y="106101"/>
                </a:lnTo>
                <a:lnTo>
                  <a:pt x="890013" y="101918"/>
                </a:lnTo>
                <a:lnTo>
                  <a:pt x="938212" y="97801"/>
                </a:lnTo>
                <a:lnTo>
                  <a:pt x="987482" y="93752"/>
                </a:lnTo>
                <a:lnTo>
                  <a:pt x="1037809" y="89773"/>
                </a:lnTo>
                <a:lnTo>
                  <a:pt x="1089176" y="85863"/>
                </a:lnTo>
                <a:lnTo>
                  <a:pt x="1141568" y="82026"/>
                </a:lnTo>
                <a:lnTo>
                  <a:pt x="1194968" y="78260"/>
                </a:lnTo>
                <a:lnTo>
                  <a:pt x="1249362" y="74569"/>
                </a:lnTo>
                <a:lnTo>
                  <a:pt x="1304734" y="70952"/>
                </a:lnTo>
                <a:lnTo>
                  <a:pt x="1361067" y="67411"/>
                </a:lnTo>
                <a:lnTo>
                  <a:pt x="1418347" y="63948"/>
                </a:lnTo>
                <a:lnTo>
                  <a:pt x="1476558" y="60562"/>
                </a:lnTo>
                <a:lnTo>
                  <a:pt x="1535683" y="57256"/>
                </a:lnTo>
                <a:lnTo>
                  <a:pt x="1595708" y="54030"/>
                </a:lnTo>
                <a:lnTo>
                  <a:pt x="1656616" y="50886"/>
                </a:lnTo>
                <a:lnTo>
                  <a:pt x="1718393" y="47825"/>
                </a:lnTo>
                <a:lnTo>
                  <a:pt x="1781021" y="44847"/>
                </a:lnTo>
                <a:lnTo>
                  <a:pt x="1844486" y="41954"/>
                </a:lnTo>
                <a:lnTo>
                  <a:pt x="1908772" y="39147"/>
                </a:lnTo>
                <a:lnTo>
                  <a:pt x="1973864" y="36428"/>
                </a:lnTo>
                <a:lnTo>
                  <a:pt x="2039744" y="33797"/>
                </a:lnTo>
                <a:lnTo>
                  <a:pt x="2106399" y="31255"/>
                </a:lnTo>
                <a:lnTo>
                  <a:pt x="2173812" y="28804"/>
                </a:lnTo>
                <a:lnTo>
                  <a:pt x="2241968" y="26444"/>
                </a:lnTo>
                <a:lnTo>
                  <a:pt x="2310850" y="24177"/>
                </a:lnTo>
                <a:lnTo>
                  <a:pt x="2380443" y="22004"/>
                </a:lnTo>
                <a:lnTo>
                  <a:pt x="2450733" y="19926"/>
                </a:lnTo>
                <a:lnTo>
                  <a:pt x="2521701" y="17945"/>
                </a:lnTo>
                <a:lnTo>
                  <a:pt x="2593335" y="16060"/>
                </a:lnTo>
                <a:lnTo>
                  <a:pt x="2665616" y="14274"/>
                </a:lnTo>
                <a:lnTo>
                  <a:pt x="2738531" y="12588"/>
                </a:lnTo>
                <a:lnTo>
                  <a:pt x="2812062" y="11002"/>
                </a:lnTo>
                <a:lnTo>
                  <a:pt x="2886195" y="9518"/>
                </a:lnTo>
                <a:lnTo>
                  <a:pt x="2960914" y="8137"/>
                </a:lnTo>
                <a:lnTo>
                  <a:pt x="3036203" y="6860"/>
                </a:lnTo>
                <a:lnTo>
                  <a:pt x="3112046" y="5688"/>
                </a:lnTo>
                <a:lnTo>
                  <a:pt x="3188429" y="4622"/>
                </a:lnTo>
                <a:lnTo>
                  <a:pt x="3265334" y="3664"/>
                </a:lnTo>
                <a:lnTo>
                  <a:pt x="3342747" y="2814"/>
                </a:lnTo>
                <a:lnTo>
                  <a:pt x="3420651" y="2074"/>
                </a:lnTo>
                <a:lnTo>
                  <a:pt x="3499032" y="1445"/>
                </a:lnTo>
                <a:lnTo>
                  <a:pt x="3577873" y="928"/>
                </a:lnTo>
                <a:lnTo>
                  <a:pt x="3657159" y="523"/>
                </a:lnTo>
                <a:lnTo>
                  <a:pt x="3736874" y="233"/>
                </a:lnTo>
                <a:lnTo>
                  <a:pt x="3817002" y="58"/>
                </a:lnTo>
                <a:lnTo>
                  <a:pt x="3897528" y="0"/>
                </a:lnTo>
                <a:lnTo>
                  <a:pt x="3978054" y="58"/>
                </a:lnTo>
                <a:lnTo>
                  <a:pt x="4058182" y="233"/>
                </a:lnTo>
                <a:lnTo>
                  <a:pt x="4137897" y="523"/>
                </a:lnTo>
                <a:lnTo>
                  <a:pt x="4217183" y="928"/>
                </a:lnTo>
                <a:lnTo>
                  <a:pt x="4296024" y="1445"/>
                </a:lnTo>
                <a:lnTo>
                  <a:pt x="4374404" y="2074"/>
                </a:lnTo>
                <a:lnTo>
                  <a:pt x="4452308" y="2814"/>
                </a:lnTo>
                <a:lnTo>
                  <a:pt x="4529721" y="3664"/>
                </a:lnTo>
                <a:lnTo>
                  <a:pt x="4606626" y="4622"/>
                </a:lnTo>
                <a:lnTo>
                  <a:pt x="4683008" y="5688"/>
                </a:lnTo>
                <a:lnTo>
                  <a:pt x="4758851" y="6860"/>
                </a:lnTo>
                <a:lnTo>
                  <a:pt x="4834140" y="8137"/>
                </a:lnTo>
                <a:lnTo>
                  <a:pt x="4908859" y="9518"/>
                </a:lnTo>
                <a:lnTo>
                  <a:pt x="4982992" y="11002"/>
                </a:lnTo>
                <a:lnTo>
                  <a:pt x="5056523" y="12588"/>
                </a:lnTo>
                <a:lnTo>
                  <a:pt x="5129437" y="14274"/>
                </a:lnTo>
                <a:lnTo>
                  <a:pt x="5201718" y="16060"/>
                </a:lnTo>
                <a:lnTo>
                  <a:pt x="5273351" y="17945"/>
                </a:lnTo>
                <a:lnTo>
                  <a:pt x="5344320" y="19926"/>
                </a:lnTo>
                <a:lnTo>
                  <a:pt x="5414608" y="22004"/>
                </a:lnTo>
                <a:lnTo>
                  <a:pt x="5484202" y="24177"/>
                </a:lnTo>
                <a:lnTo>
                  <a:pt x="5553084" y="26444"/>
                </a:lnTo>
                <a:lnTo>
                  <a:pt x="5621239" y="28804"/>
                </a:lnTo>
                <a:lnTo>
                  <a:pt x="5688651" y="31255"/>
                </a:lnTo>
                <a:lnTo>
                  <a:pt x="5755306" y="33797"/>
                </a:lnTo>
                <a:lnTo>
                  <a:pt x="5821186" y="36428"/>
                </a:lnTo>
                <a:lnTo>
                  <a:pt x="5886277" y="39147"/>
                </a:lnTo>
                <a:lnTo>
                  <a:pt x="5950562" y="41954"/>
                </a:lnTo>
                <a:lnTo>
                  <a:pt x="6014027" y="44847"/>
                </a:lnTo>
                <a:lnTo>
                  <a:pt x="6076655" y="47825"/>
                </a:lnTo>
                <a:lnTo>
                  <a:pt x="6138431" y="50886"/>
                </a:lnTo>
                <a:lnTo>
                  <a:pt x="6199339" y="54030"/>
                </a:lnTo>
                <a:lnTo>
                  <a:pt x="6259363" y="57256"/>
                </a:lnTo>
                <a:lnTo>
                  <a:pt x="6318488" y="60562"/>
                </a:lnTo>
                <a:lnTo>
                  <a:pt x="6376698" y="63948"/>
                </a:lnTo>
                <a:lnTo>
                  <a:pt x="6433978" y="67411"/>
                </a:lnTo>
                <a:lnTo>
                  <a:pt x="6490311" y="70952"/>
                </a:lnTo>
                <a:lnTo>
                  <a:pt x="6545682" y="74569"/>
                </a:lnTo>
                <a:lnTo>
                  <a:pt x="6600075" y="78260"/>
                </a:lnTo>
                <a:lnTo>
                  <a:pt x="6653476" y="82026"/>
                </a:lnTo>
                <a:lnTo>
                  <a:pt x="6705867" y="85863"/>
                </a:lnTo>
                <a:lnTo>
                  <a:pt x="6757233" y="89773"/>
                </a:lnTo>
                <a:lnTo>
                  <a:pt x="6807559" y="93752"/>
                </a:lnTo>
                <a:lnTo>
                  <a:pt x="6856829" y="97801"/>
                </a:lnTo>
                <a:lnTo>
                  <a:pt x="6905028" y="101918"/>
                </a:lnTo>
                <a:lnTo>
                  <a:pt x="6952139" y="106101"/>
                </a:lnTo>
                <a:lnTo>
                  <a:pt x="6998147" y="110351"/>
                </a:lnTo>
                <a:lnTo>
                  <a:pt x="7043036" y="114665"/>
                </a:lnTo>
                <a:lnTo>
                  <a:pt x="7086791" y="119043"/>
                </a:lnTo>
                <a:lnTo>
                  <a:pt x="7129396" y="123483"/>
                </a:lnTo>
                <a:lnTo>
                  <a:pt x="7170836" y="127985"/>
                </a:lnTo>
                <a:lnTo>
                  <a:pt x="7211093" y="132547"/>
                </a:lnTo>
                <a:lnTo>
                  <a:pt x="7250154" y="137168"/>
                </a:lnTo>
                <a:lnTo>
                  <a:pt x="7288002" y="141847"/>
                </a:lnTo>
                <a:lnTo>
                  <a:pt x="7359997" y="151374"/>
                </a:lnTo>
                <a:lnTo>
                  <a:pt x="7426953" y="161120"/>
                </a:lnTo>
                <a:lnTo>
                  <a:pt x="7488745" y="171074"/>
                </a:lnTo>
                <a:lnTo>
                  <a:pt x="7545246" y="181230"/>
                </a:lnTo>
                <a:lnTo>
                  <a:pt x="7596333" y="191576"/>
                </a:lnTo>
                <a:lnTo>
                  <a:pt x="7641879" y="202106"/>
                </a:lnTo>
                <a:lnTo>
                  <a:pt x="7681759" y="212808"/>
                </a:lnTo>
                <a:lnTo>
                  <a:pt x="7730680" y="229167"/>
                </a:lnTo>
                <a:lnTo>
                  <a:pt x="7766149" y="245866"/>
                </a:lnTo>
                <a:lnTo>
                  <a:pt x="7794216" y="274370"/>
                </a:lnTo>
                <a:lnTo>
                  <a:pt x="7795031" y="280162"/>
                </a:lnTo>
                <a:lnTo>
                  <a:pt x="7794216" y="285948"/>
                </a:lnTo>
                <a:lnTo>
                  <a:pt x="7766149" y="314432"/>
                </a:lnTo>
                <a:lnTo>
                  <a:pt x="7730680" y="331122"/>
                </a:lnTo>
                <a:lnTo>
                  <a:pt x="7681759" y="347474"/>
                </a:lnTo>
                <a:lnTo>
                  <a:pt x="7641879" y="358172"/>
                </a:lnTo>
                <a:lnTo>
                  <a:pt x="7596333" y="368698"/>
                </a:lnTo>
                <a:lnTo>
                  <a:pt x="7545246" y="379042"/>
                </a:lnTo>
                <a:lnTo>
                  <a:pt x="7488745" y="389195"/>
                </a:lnTo>
                <a:lnTo>
                  <a:pt x="7426953" y="399148"/>
                </a:lnTo>
                <a:lnTo>
                  <a:pt x="7359997" y="408893"/>
                </a:lnTo>
                <a:lnTo>
                  <a:pt x="7288002" y="418420"/>
                </a:lnTo>
                <a:lnTo>
                  <a:pt x="7250154" y="423099"/>
                </a:lnTo>
                <a:lnTo>
                  <a:pt x="7211093" y="427720"/>
                </a:lnTo>
                <a:lnTo>
                  <a:pt x="7170836" y="432282"/>
                </a:lnTo>
                <a:lnTo>
                  <a:pt x="7129396" y="436784"/>
                </a:lnTo>
                <a:lnTo>
                  <a:pt x="7086791" y="441224"/>
                </a:lnTo>
                <a:lnTo>
                  <a:pt x="7043036" y="445603"/>
                </a:lnTo>
                <a:lnTo>
                  <a:pt x="6998147" y="449918"/>
                </a:lnTo>
                <a:lnTo>
                  <a:pt x="6952139" y="454168"/>
                </a:lnTo>
                <a:lnTo>
                  <a:pt x="6905028" y="458353"/>
                </a:lnTo>
                <a:lnTo>
                  <a:pt x="6856829" y="462470"/>
                </a:lnTo>
                <a:lnTo>
                  <a:pt x="6807559" y="466520"/>
                </a:lnTo>
                <a:lnTo>
                  <a:pt x="6757233" y="470501"/>
                </a:lnTo>
                <a:lnTo>
                  <a:pt x="6705867" y="474411"/>
                </a:lnTo>
                <a:lnTo>
                  <a:pt x="6653476" y="478250"/>
                </a:lnTo>
                <a:lnTo>
                  <a:pt x="6600075" y="482016"/>
                </a:lnTo>
                <a:lnTo>
                  <a:pt x="6545682" y="485709"/>
                </a:lnTo>
                <a:lnTo>
                  <a:pt x="6490311" y="489327"/>
                </a:lnTo>
                <a:lnTo>
                  <a:pt x="6433978" y="492869"/>
                </a:lnTo>
                <a:lnTo>
                  <a:pt x="6376698" y="496334"/>
                </a:lnTo>
                <a:lnTo>
                  <a:pt x="6318488" y="499721"/>
                </a:lnTo>
                <a:lnTo>
                  <a:pt x="6259363" y="503029"/>
                </a:lnTo>
                <a:lnTo>
                  <a:pt x="6199339" y="506256"/>
                </a:lnTo>
                <a:lnTo>
                  <a:pt x="6138431" y="509402"/>
                </a:lnTo>
                <a:lnTo>
                  <a:pt x="6076655" y="512465"/>
                </a:lnTo>
                <a:lnTo>
                  <a:pt x="6014027" y="515444"/>
                </a:lnTo>
                <a:lnTo>
                  <a:pt x="5950562" y="518338"/>
                </a:lnTo>
                <a:lnTo>
                  <a:pt x="5886277" y="521147"/>
                </a:lnTo>
                <a:lnTo>
                  <a:pt x="5821186" y="523868"/>
                </a:lnTo>
                <a:lnTo>
                  <a:pt x="5755306" y="526501"/>
                </a:lnTo>
                <a:lnTo>
                  <a:pt x="5688651" y="529044"/>
                </a:lnTo>
                <a:lnTo>
                  <a:pt x="5621239" y="531497"/>
                </a:lnTo>
                <a:lnTo>
                  <a:pt x="5553084" y="533858"/>
                </a:lnTo>
                <a:lnTo>
                  <a:pt x="5484202" y="536127"/>
                </a:lnTo>
                <a:lnTo>
                  <a:pt x="5414608" y="538301"/>
                </a:lnTo>
                <a:lnTo>
                  <a:pt x="5344320" y="540380"/>
                </a:lnTo>
                <a:lnTo>
                  <a:pt x="5273351" y="542363"/>
                </a:lnTo>
                <a:lnTo>
                  <a:pt x="5201718" y="544249"/>
                </a:lnTo>
                <a:lnTo>
                  <a:pt x="5129437" y="546037"/>
                </a:lnTo>
                <a:lnTo>
                  <a:pt x="5056523" y="547724"/>
                </a:lnTo>
                <a:lnTo>
                  <a:pt x="4982992" y="549311"/>
                </a:lnTo>
                <a:lnTo>
                  <a:pt x="4908859" y="550797"/>
                </a:lnTo>
                <a:lnTo>
                  <a:pt x="4834140" y="552179"/>
                </a:lnTo>
                <a:lnTo>
                  <a:pt x="4758851" y="553457"/>
                </a:lnTo>
                <a:lnTo>
                  <a:pt x="4683008" y="554630"/>
                </a:lnTo>
                <a:lnTo>
                  <a:pt x="4606626" y="555696"/>
                </a:lnTo>
                <a:lnTo>
                  <a:pt x="4529721" y="556655"/>
                </a:lnTo>
                <a:lnTo>
                  <a:pt x="4452308" y="557506"/>
                </a:lnTo>
                <a:lnTo>
                  <a:pt x="4374404" y="558247"/>
                </a:lnTo>
                <a:lnTo>
                  <a:pt x="4296024" y="558877"/>
                </a:lnTo>
                <a:lnTo>
                  <a:pt x="4217183" y="559394"/>
                </a:lnTo>
                <a:lnTo>
                  <a:pt x="4137897" y="559799"/>
                </a:lnTo>
                <a:lnTo>
                  <a:pt x="4058182" y="560090"/>
                </a:lnTo>
                <a:lnTo>
                  <a:pt x="3978054" y="560265"/>
                </a:lnTo>
                <a:lnTo>
                  <a:pt x="3897528" y="560324"/>
                </a:lnTo>
                <a:lnTo>
                  <a:pt x="3817002" y="560265"/>
                </a:lnTo>
                <a:lnTo>
                  <a:pt x="3736874" y="560090"/>
                </a:lnTo>
                <a:lnTo>
                  <a:pt x="3657159" y="559799"/>
                </a:lnTo>
                <a:lnTo>
                  <a:pt x="3577873" y="559394"/>
                </a:lnTo>
                <a:lnTo>
                  <a:pt x="3499032" y="558877"/>
                </a:lnTo>
                <a:lnTo>
                  <a:pt x="3420651" y="558247"/>
                </a:lnTo>
                <a:lnTo>
                  <a:pt x="3342747" y="557506"/>
                </a:lnTo>
                <a:lnTo>
                  <a:pt x="3265334" y="556655"/>
                </a:lnTo>
                <a:lnTo>
                  <a:pt x="3188429" y="555696"/>
                </a:lnTo>
                <a:lnTo>
                  <a:pt x="3112046" y="554630"/>
                </a:lnTo>
                <a:lnTo>
                  <a:pt x="3036203" y="553457"/>
                </a:lnTo>
                <a:lnTo>
                  <a:pt x="2960914" y="552179"/>
                </a:lnTo>
                <a:lnTo>
                  <a:pt x="2886195" y="550797"/>
                </a:lnTo>
                <a:lnTo>
                  <a:pt x="2812062" y="549311"/>
                </a:lnTo>
                <a:lnTo>
                  <a:pt x="2738531" y="547724"/>
                </a:lnTo>
                <a:lnTo>
                  <a:pt x="2665616" y="546037"/>
                </a:lnTo>
                <a:lnTo>
                  <a:pt x="2593335" y="544249"/>
                </a:lnTo>
                <a:lnTo>
                  <a:pt x="2521701" y="542363"/>
                </a:lnTo>
                <a:lnTo>
                  <a:pt x="2450733" y="540380"/>
                </a:lnTo>
                <a:lnTo>
                  <a:pt x="2380443" y="538301"/>
                </a:lnTo>
                <a:lnTo>
                  <a:pt x="2310850" y="536127"/>
                </a:lnTo>
                <a:lnTo>
                  <a:pt x="2241968" y="533858"/>
                </a:lnTo>
                <a:lnTo>
                  <a:pt x="2173812" y="531497"/>
                </a:lnTo>
                <a:lnTo>
                  <a:pt x="2106399" y="529044"/>
                </a:lnTo>
                <a:lnTo>
                  <a:pt x="2039744" y="526501"/>
                </a:lnTo>
                <a:lnTo>
                  <a:pt x="1973864" y="523868"/>
                </a:lnTo>
                <a:lnTo>
                  <a:pt x="1908772" y="521147"/>
                </a:lnTo>
                <a:lnTo>
                  <a:pt x="1844486" y="518338"/>
                </a:lnTo>
                <a:lnTo>
                  <a:pt x="1781021" y="515444"/>
                </a:lnTo>
                <a:lnTo>
                  <a:pt x="1718393" y="512465"/>
                </a:lnTo>
                <a:lnTo>
                  <a:pt x="1656616" y="509402"/>
                </a:lnTo>
                <a:lnTo>
                  <a:pt x="1595708" y="506256"/>
                </a:lnTo>
                <a:lnTo>
                  <a:pt x="1535683" y="503029"/>
                </a:lnTo>
                <a:lnTo>
                  <a:pt x="1476558" y="499721"/>
                </a:lnTo>
                <a:lnTo>
                  <a:pt x="1418347" y="496334"/>
                </a:lnTo>
                <a:lnTo>
                  <a:pt x="1361067" y="492869"/>
                </a:lnTo>
                <a:lnTo>
                  <a:pt x="1304734" y="489327"/>
                </a:lnTo>
                <a:lnTo>
                  <a:pt x="1249362" y="485709"/>
                </a:lnTo>
                <a:lnTo>
                  <a:pt x="1194968" y="482016"/>
                </a:lnTo>
                <a:lnTo>
                  <a:pt x="1141568" y="478250"/>
                </a:lnTo>
                <a:lnTo>
                  <a:pt x="1089176" y="474411"/>
                </a:lnTo>
                <a:lnTo>
                  <a:pt x="1037809" y="470501"/>
                </a:lnTo>
                <a:lnTo>
                  <a:pt x="987482" y="466520"/>
                </a:lnTo>
                <a:lnTo>
                  <a:pt x="938212" y="462470"/>
                </a:lnTo>
                <a:lnTo>
                  <a:pt x="890013" y="458353"/>
                </a:lnTo>
                <a:lnTo>
                  <a:pt x="842901" y="454168"/>
                </a:lnTo>
                <a:lnTo>
                  <a:pt x="796893" y="449918"/>
                </a:lnTo>
                <a:lnTo>
                  <a:pt x="752003" y="445603"/>
                </a:lnTo>
                <a:lnTo>
                  <a:pt x="708247" y="441224"/>
                </a:lnTo>
                <a:lnTo>
                  <a:pt x="665642" y="436784"/>
                </a:lnTo>
                <a:lnTo>
                  <a:pt x="624202" y="432282"/>
                </a:lnTo>
                <a:lnTo>
                  <a:pt x="583944" y="427720"/>
                </a:lnTo>
                <a:lnTo>
                  <a:pt x="544883" y="423099"/>
                </a:lnTo>
                <a:lnTo>
                  <a:pt x="507035" y="418420"/>
                </a:lnTo>
                <a:lnTo>
                  <a:pt x="435039" y="408893"/>
                </a:lnTo>
                <a:lnTo>
                  <a:pt x="368082" y="399148"/>
                </a:lnTo>
                <a:lnTo>
                  <a:pt x="306290" y="389195"/>
                </a:lnTo>
                <a:lnTo>
                  <a:pt x="249787" y="379042"/>
                </a:lnTo>
                <a:lnTo>
                  <a:pt x="198700" y="368698"/>
                </a:lnTo>
                <a:lnTo>
                  <a:pt x="153154" y="358172"/>
                </a:lnTo>
                <a:lnTo>
                  <a:pt x="113273" y="347474"/>
                </a:lnTo>
                <a:lnTo>
                  <a:pt x="64351" y="331122"/>
                </a:lnTo>
                <a:lnTo>
                  <a:pt x="28882" y="314432"/>
                </a:lnTo>
                <a:lnTo>
                  <a:pt x="815" y="285948"/>
                </a:lnTo>
                <a:lnTo>
                  <a:pt x="0" y="280162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>
            <a:solidFill>
              <a:srgbClr val="6E6E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528392" y="639147"/>
            <a:ext cx="4010583" cy="3969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ru-RU" sz="2500" b="1" spc="-5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</a:t>
            </a:r>
            <a:r>
              <a:rPr lang="ru-RU" sz="2500" b="1" spc="-35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b="1" spc="-5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ПОНЯТИЯ</a:t>
            </a:r>
            <a:endParaRPr sz="2500" dirty="0"/>
          </a:p>
        </p:txBody>
      </p:sp>
      <p:sp>
        <p:nvSpPr>
          <p:cNvPr id="17" name="object 17"/>
          <p:cNvSpPr/>
          <p:nvPr/>
        </p:nvSpPr>
        <p:spPr>
          <a:xfrm>
            <a:off x="1547622" y="2343150"/>
            <a:ext cx="6120765" cy="3916045"/>
          </a:xfrm>
          <a:custGeom>
            <a:avLst/>
            <a:gdLst/>
            <a:ahLst/>
            <a:cxnLst/>
            <a:rect l="l" t="t" r="r" b="b"/>
            <a:pathLst>
              <a:path w="6120765" h="3916045">
                <a:moveTo>
                  <a:pt x="0" y="1957832"/>
                </a:moveTo>
                <a:lnTo>
                  <a:pt x="2159" y="1883593"/>
                </a:lnTo>
                <a:lnTo>
                  <a:pt x="8587" y="1810053"/>
                </a:lnTo>
                <a:lnTo>
                  <a:pt x="19206" y="1737260"/>
                </a:lnTo>
                <a:lnTo>
                  <a:pt x="33940" y="1665263"/>
                </a:lnTo>
                <a:lnTo>
                  <a:pt x="52713" y="1594112"/>
                </a:lnTo>
                <a:lnTo>
                  <a:pt x="75448" y="1523854"/>
                </a:lnTo>
                <a:lnTo>
                  <a:pt x="102068" y="1454539"/>
                </a:lnTo>
                <a:lnTo>
                  <a:pt x="132497" y="1386216"/>
                </a:lnTo>
                <a:lnTo>
                  <a:pt x="166658" y="1318934"/>
                </a:lnTo>
                <a:lnTo>
                  <a:pt x="204475" y="1252742"/>
                </a:lnTo>
                <a:lnTo>
                  <a:pt x="224731" y="1220070"/>
                </a:lnTo>
                <a:lnTo>
                  <a:pt x="245871" y="1187688"/>
                </a:lnTo>
                <a:lnTo>
                  <a:pt x="267888" y="1155604"/>
                </a:lnTo>
                <a:lnTo>
                  <a:pt x="290770" y="1123823"/>
                </a:lnTo>
                <a:lnTo>
                  <a:pt x="314509" y="1092351"/>
                </a:lnTo>
                <a:lnTo>
                  <a:pt x="339095" y="1061194"/>
                </a:lnTo>
                <a:lnTo>
                  <a:pt x="364518" y="1030359"/>
                </a:lnTo>
                <a:lnTo>
                  <a:pt x="390770" y="999851"/>
                </a:lnTo>
                <a:lnTo>
                  <a:pt x="417839" y="969677"/>
                </a:lnTo>
                <a:lnTo>
                  <a:pt x="445717" y="939843"/>
                </a:lnTo>
                <a:lnTo>
                  <a:pt x="474394" y="910355"/>
                </a:lnTo>
                <a:lnTo>
                  <a:pt x="503861" y="881219"/>
                </a:lnTo>
                <a:lnTo>
                  <a:pt x="534108" y="852441"/>
                </a:lnTo>
                <a:lnTo>
                  <a:pt x="565125" y="824027"/>
                </a:lnTo>
                <a:lnTo>
                  <a:pt x="596902" y="795984"/>
                </a:lnTo>
                <a:lnTo>
                  <a:pt x="629432" y="768317"/>
                </a:lnTo>
                <a:lnTo>
                  <a:pt x="662703" y="741033"/>
                </a:lnTo>
                <a:lnTo>
                  <a:pt x="696706" y="714138"/>
                </a:lnTo>
                <a:lnTo>
                  <a:pt x="731431" y="687637"/>
                </a:lnTo>
                <a:lnTo>
                  <a:pt x="766870" y="661538"/>
                </a:lnTo>
                <a:lnTo>
                  <a:pt x="803012" y="635845"/>
                </a:lnTo>
                <a:lnTo>
                  <a:pt x="839848" y="610566"/>
                </a:lnTo>
                <a:lnTo>
                  <a:pt x="877368" y="585707"/>
                </a:lnTo>
                <a:lnTo>
                  <a:pt x="915563" y="561273"/>
                </a:lnTo>
                <a:lnTo>
                  <a:pt x="954423" y="537270"/>
                </a:lnTo>
                <a:lnTo>
                  <a:pt x="993938" y="513706"/>
                </a:lnTo>
                <a:lnTo>
                  <a:pt x="1034100" y="490585"/>
                </a:lnTo>
                <a:lnTo>
                  <a:pt x="1074898" y="467914"/>
                </a:lnTo>
                <a:lnTo>
                  <a:pt x="1116323" y="445699"/>
                </a:lnTo>
                <a:lnTo>
                  <a:pt x="1158365" y="423947"/>
                </a:lnTo>
                <a:lnTo>
                  <a:pt x="1201015" y="402662"/>
                </a:lnTo>
                <a:lnTo>
                  <a:pt x="1244263" y="381853"/>
                </a:lnTo>
                <a:lnTo>
                  <a:pt x="1288100" y="361524"/>
                </a:lnTo>
                <a:lnTo>
                  <a:pt x="1332515" y="341681"/>
                </a:lnTo>
                <a:lnTo>
                  <a:pt x="1377501" y="322332"/>
                </a:lnTo>
                <a:lnTo>
                  <a:pt x="1423046" y="303481"/>
                </a:lnTo>
                <a:lnTo>
                  <a:pt x="1469141" y="285136"/>
                </a:lnTo>
                <a:lnTo>
                  <a:pt x="1515777" y="267302"/>
                </a:lnTo>
                <a:lnTo>
                  <a:pt x="1562945" y="249985"/>
                </a:lnTo>
                <a:lnTo>
                  <a:pt x="1610634" y="233191"/>
                </a:lnTo>
                <a:lnTo>
                  <a:pt x="1658835" y="216927"/>
                </a:lnTo>
                <a:lnTo>
                  <a:pt x="1707538" y="201199"/>
                </a:lnTo>
                <a:lnTo>
                  <a:pt x="1756735" y="186013"/>
                </a:lnTo>
                <a:lnTo>
                  <a:pt x="1806415" y="171374"/>
                </a:lnTo>
                <a:lnTo>
                  <a:pt x="1856568" y="157290"/>
                </a:lnTo>
                <a:lnTo>
                  <a:pt x="1907186" y="143766"/>
                </a:lnTo>
                <a:lnTo>
                  <a:pt x="1958258" y="130808"/>
                </a:lnTo>
                <a:lnTo>
                  <a:pt x="2009776" y="118422"/>
                </a:lnTo>
                <a:lnTo>
                  <a:pt x="2061729" y="106615"/>
                </a:lnTo>
                <a:lnTo>
                  <a:pt x="2114108" y="95393"/>
                </a:lnTo>
                <a:lnTo>
                  <a:pt x="2166903" y="84761"/>
                </a:lnTo>
                <a:lnTo>
                  <a:pt x="2220105" y="74727"/>
                </a:lnTo>
                <a:lnTo>
                  <a:pt x="2273705" y="65295"/>
                </a:lnTo>
                <a:lnTo>
                  <a:pt x="2327692" y="56473"/>
                </a:lnTo>
                <a:lnTo>
                  <a:pt x="2382057" y="48266"/>
                </a:lnTo>
                <a:lnTo>
                  <a:pt x="2436790" y="40680"/>
                </a:lnTo>
                <a:lnTo>
                  <a:pt x="2491883" y="33722"/>
                </a:lnTo>
                <a:lnTo>
                  <a:pt x="2547325" y="27397"/>
                </a:lnTo>
                <a:lnTo>
                  <a:pt x="2603106" y="21712"/>
                </a:lnTo>
                <a:lnTo>
                  <a:pt x="2659218" y="16673"/>
                </a:lnTo>
                <a:lnTo>
                  <a:pt x="2715651" y="12286"/>
                </a:lnTo>
                <a:lnTo>
                  <a:pt x="2772395" y="8558"/>
                </a:lnTo>
                <a:lnTo>
                  <a:pt x="2829440" y="5493"/>
                </a:lnTo>
                <a:lnTo>
                  <a:pt x="2886777" y="3099"/>
                </a:lnTo>
                <a:lnTo>
                  <a:pt x="2944397" y="1381"/>
                </a:lnTo>
                <a:lnTo>
                  <a:pt x="3002290" y="346"/>
                </a:lnTo>
                <a:lnTo>
                  <a:pt x="3060445" y="0"/>
                </a:lnTo>
                <a:lnTo>
                  <a:pt x="3118597" y="346"/>
                </a:lnTo>
                <a:lnTo>
                  <a:pt x="3176485" y="1381"/>
                </a:lnTo>
                <a:lnTo>
                  <a:pt x="3234101" y="3099"/>
                </a:lnTo>
                <a:lnTo>
                  <a:pt x="3291434" y="5493"/>
                </a:lnTo>
                <a:lnTo>
                  <a:pt x="3348475" y="8558"/>
                </a:lnTo>
                <a:lnTo>
                  <a:pt x="3405215" y="12286"/>
                </a:lnTo>
                <a:lnTo>
                  <a:pt x="3461644" y="16673"/>
                </a:lnTo>
                <a:lnTo>
                  <a:pt x="3517753" y="21712"/>
                </a:lnTo>
                <a:lnTo>
                  <a:pt x="3573531" y="27397"/>
                </a:lnTo>
                <a:lnTo>
                  <a:pt x="3628969" y="33722"/>
                </a:lnTo>
                <a:lnTo>
                  <a:pt x="3684058" y="40680"/>
                </a:lnTo>
                <a:lnTo>
                  <a:pt x="3738789" y="48266"/>
                </a:lnTo>
                <a:lnTo>
                  <a:pt x="3793151" y="56473"/>
                </a:lnTo>
                <a:lnTo>
                  <a:pt x="3847134" y="65295"/>
                </a:lnTo>
                <a:lnTo>
                  <a:pt x="3900731" y="74727"/>
                </a:lnTo>
                <a:lnTo>
                  <a:pt x="3953930" y="84761"/>
                </a:lnTo>
                <a:lnTo>
                  <a:pt x="4006722" y="95393"/>
                </a:lnTo>
                <a:lnTo>
                  <a:pt x="4059098" y="106615"/>
                </a:lnTo>
                <a:lnTo>
                  <a:pt x="4111049" y="118422"/>
                </a:lnTo>
                <a:lnTo>
                  <a:pt x="4162564" y="130808"/>
                </a:lnTo>
                <a:lnTo>
                  <a:pt x="4213633" y="143766"/>
                </a:lnTo>
                <a:lnTo>
                  <a:pt x="4264249" y="157290"/>
                </a:lnTo>
                <a:lnTo>
                  <a:pt x="4314400" y="171374"/>
                </a:lnTo>
                <a:lnTo>
                  <a:pt x="4364077" y="186013"/>
                </a:lnTo>
                <a:lnTo>
                  <a:pt x="4413272" y="201199"/>
                </a:lnTo>
                <a:lnTo>
                  <a:pt x="4461973" y="216927"/>
                </a:lnTo>
                <a:lnTo>
                  <a:pt x="4510172" y="233191"/>
                </a:lnTo>
                <a:lnTo>
                  <a:pt x="4557859" y="249985"/>
                </a:lnTo>
                <a:lnTo>
                  <a:pt x="4605024" y="267302"/>
                </a:lnTo>
                <a:lnTo>
                  <a:pt x="4651658" y="285136"/>
                </a:lnTo>
                <a:lnTo>
                  <a:pt x="4697752" y="303481"/>
                </a:lnTo>
                <a:lnTo>
                  <a:pt x="4743295" y="322332"/>
                </a:lnTo>
                <a:lnTo>
                  <a:pt x="4788279" y="341681"/>
                </a:lnTo>
                <a:lnTo>
                  <a:pt x="4832693" y="361524"/>
                </a:lnTo>
                <a:lnTo>
                  <a:pt x="4876528" y="381853"/>
                </a:lnTo>
                <a:lnTo>
                  <a:pt x="4919775" y="402662"/>
                </a:lnTo>
                <a:lnTo>
                  <a:pt x="4962423" y="423947"/>
                </a:lnTo>
                <a:lnTo>
                  <a:pt x="5004464" y="445699"/>
                </a:lnTo>
                <a:lnTo>
                  <a:pt x="5045888" y="467914"/>
                </a:lnTo>
                <a:lnTo>
                  <a:pt x="5086684" y="490585"/>
                </a:lnTo>
                <a:lnTo>
                  <a:pt x="5126845" y="513706"/>
                </a:lnTo>
                <a:lnTo>
                  <a:pt x="5166359" y="537270"/>
                </a:lnTo>
                <a:lnTo>
                  <a:pt x="5205218" y="561273"/>
                </a:lnTo>
                <a:lnTo>
                  <a:pt x="5243412" y="585707"/>
                </a:lnTo>
                <a:lnTo>
                  <a:pt x="5280931" y="610566"/>
                </a:lnTo>
                <a:lnTo>
                  <a:pt x="5317766" y="635845"/>
                </a:lnTo>
                <a:lnTo>
                  <a:pt x="5353907" y="661538"/>
                </a:lnTo>
                <a:lnTo>
                  <a:pt x="5389344" y="687637"/>
                </a:lnTo>
                <a:lnTo>
                  <a:pt x="5424069" y="714138"/>
                </a:lnTo>
                <a:lnTo>
                  <a:pt x="5458071" y="741033"/>
                </a:lnTo>
                <a:lnTo>
                  <a:pt x="5491341" y="768317"/>
                </a:lnTo>
                <a:lnTo>
                  <a:pt x="5523870" y="795984"/>
                </a:lnTo>
                <a:lnTo>
                  <a:pt x="5555647" y="824027"/>
                </a:lnTo>
                <a:lnTo>
                  <a:pt x="5586663" y="852441"/>
                </a:lnTo>
                <a:lnTo>
                  <a:pt x="5616909" y="881219"/>
                </a:lnTo>
                <a:lnTo>
                  <a:pt x="5646376" y="910355"/>
                </a:lnTo>
                <a:lnTo>
                  <a:pt x="5675052" y="939843"/>
                </a:lnTo>
                <a:lnTo>
                  <a:pt x="5702930" y="969677"/>
                </a:lnTo>
                <a:lnTo>
                  <a:pt x="5729999" y="999851"/>
                </a:lnTo>
                <a:lnTo>
                  <a:pt x="5756249" y="1030359"/>
                </a:lnTo>
                <a:lnTo>
                  <a:pt x="5781672" y="1061194"/>
                </a:lnTo>
                <a:lnTo>
                  <a:pt x="5806258" y="1092351"/>
                </a:lnTo>
                <a:lnTo>
                  <a:pt x="5829996" y="1123823"/>
                </a:lnTo>
                <a:lnTo>
                  <a:pt x="5852879" y="1155604"/>
                </a:lnTo>
                <a:lnTo>
                  <a:pt x="5874895" y="1187688"/>
                </a:lnTo>
                <a:lnTo>
                  <a:pt x="5896035" y="1220070"/>
                </a:lnTo>
                <a:lnTo>
                  <a:pt x="5916290" y="1252742"/>
                </a:lnTo>
                <a:lnTo>
                  <a:pt x="5935651" y="1285698"/>
                </a:lnTo>
                <a:lnTo>
                  <a:pt x="5971649" y="1352442"/>
                </a:lnTo>
                <a:lnTo>
                  <a:pt x="6003953" y="1420250"/>
                </a:lnTo>
                <a:lnTo>
                  <a:pt x="6032487" y="1489075"/>
                </a:lnTo>
                <a:lnTo>
                  <a:pt x="6057174" y="1558868"/>
                </a:lnTo>
                <a:lnTo>
                  <a:pt x="6077937" y="1629579"/>
                </a:lnTo>
                <a:lnTo>
                  <a:pt x="6094700" y="1701159"/>
                </a:lnTo>
                <a:lnTo>
                  <a:pt x="6107387" y="1773560"/>
                </a:lnTo>
                <a:lnTo>
                  <a:pt x="6115920" y="1846733"/>
                </a:lnTo>
                <a:lnTo>
                  <a:pt x="6120223" y="1920628"/>
                </a:lnTo>
                <a:lnTo>
                  <a:pt x="6120764" y="1957832"/>
                </a:lnTo>
                <a:lnTo>
                  <a:pt x="6120223" y="1995035"/>
                </a:lnTo>
                <a:lnTo>
                  <a:pt x="6115920" y="2068930"/>
                </a:lnTo>
                <a:lnTo>
                  <a:pt x="6107387" y="2142103"/>
                </a:lnTo>
                <a:lnTo>
                  <a:pt x="6094700" y="2214505"/>
                </a:lnTo>
                <a:lnTo>
                  <a:pt x="6077937" y="2286086"/>
                </a:lnTo>
                <a:lnTo>
                  <a:pt x="6057174" y="2356799"/>
                </a:lnTo>
                <a:lnTo>
                  <a:pt x="6032487" y="2426592"/>
                </a:lnTo>
                <a:lnTo>
                  <a:pt x="6003953" y="2495419"/>
                </a:lnTo>
                <a:lnTo>
                  <a:pt x="5971649" y="2563229"/>
                </a:lnTo>
                <a:lnTo>
                  <a:pt x="5935651" y="2629974"/>
                </a:lnTo>
                <a:lnTo>
                  <a:pt x="5916290" y="2662932"/>
                </a:lnTo>
                <a:lnTo>
                  <a:pt x="5896035" y="2695605"/>
                </a:lnTo>
                <a:lnTo>
                  <a:pt x="5874895" y="2727987"/>
                </a:lnTo>
                <a:lnTo>
                  <a:pt x="5852879" y="2760072"/>
                </a:lnTo>
                <a:lnTo>
                  <a:pt x="5829996" y="2791854"/>
                </a:lnTo>
                <a:lnTo>
                  <a:pt x="5806258" y="2823327"/>
                </a:lnTo>
                <a:lnTo>
                  <a:pt x="5781672" y="2854485"/>
                </a:lnTo>
                <a:lnTo>
                  <a:pt x="5756249" y="2885321"/>
                </a:lnTo>
                <a:lnTo>
                  <a:pt x="5729999" y="2915830"/>
                </a:lnTo>
                <a:lnTo>
                  <a:pt x="5702930" y="2946005"/>
                </a:lnTo>
                <a:lnTo>
                  <a:pt x="5675052" y="2975841"/>
                </a:lnTo>
                <a:lnTo>
                  <a:pt x="5646376" y="3005330"/>
                </a:lnTo>
                <a:lnTo>
                  <a:pt x="5616909" y="3034468"/>
                </a:lnTo>
                <a:lnTo>
                  <a:pt x="5586663" y="3063247"/>
                </a:lnTo>
                <a:lnTo>
                  <a:pt x="5555647" y="3091662"/>
                </a:lnTo>
                <a:lnTo>
                  <a:pt x="5523870" y="3119706"/>
                </a:lnTo>
                <a:lnTo>
                  <a:pt x="5491341" y="3147374"/>
                </a:lnTo>
                <a:lnTo>
                  <a:pt x="5458071" y="3174660"/>
                </a:lnTo>
                <a:lnTo>
                  <a:pt x="5424069" y="3201556"/>
                </a:lnTo>
                <a:lnTo>
                  <a:pt x="5389344" y="3228058"/>
                </a:lnTo>
                <a:lnTo>
                  <a:pt x="5353907" y="3254159"/>
                </a:lnTo>
                <a:lnTo>
                  <a:pt x="5317766" y="3279852"/>
                </a:lnTo>
                <a:lnTo>
                  <a:pt x="5280931" y="3305133"/>
                </a:lnTo>
                <a:lnTo>
                  <a:pt x="5243412" y="3329994"/>
                </a:lnTo>
                <a:lnTo>
                  <a:pt x="5205218" y="3354429"/>
                </a:lnTo>
                <a:lnTo>
                  <a:pt x="5166359" y="3378433"/>
                </a:lnTo>
                <a:lnTo>
                  <a:pt x="5126845" y="3401999"/>
                </a:lnTo>
                <a:lnTo>
                  <a:pt x="5086684" y="3425121"/>
                </a:lnTo>
                <a:lnTo>
                  <a:pt x="5045888" y="3447793"/>
                </a:lnTo>
                <a:lnTo>
                  <a:pt x="5004464" y="3470009"/>
                </a:lnTo>
                <a:lnTo>
                  <a:pt x="4962423" y="3491763"/>
                </a:lnTo>
                <a:lnTo>
                  <a:pt x="4919775" y="3513048"/>
                </a:lnTo>
                <a:lnTo>
                  <a:pt x="4876528" y="3533859"/>
                </a:lnTo>
                <a:lnTo>
                  <a:pt x="4832693" y="3554190"/>
                </a:lnTo>
                <a:lnTo>
                  <a:pt x="4788279" y="3574033"/>
                </a:lnTo>
                <a:lnTo>
                  <a:pt x="4743295" y="3593384"/>
                </a:lnTo>
                <a:lnTo>
                  <a:pt x="4697752" y="3612236"/>
                </a:lnTo>
                <a:lnTo>
                  <a:pt x="4651658" y="3630582"/>
                </a:lnTo>
                <a:lnTo>
                  <a:pt x="4605024" y="3648418"/>
                </a:lnTo>
                <a:lnTo>
                  <a:pt x="4557859" y="3665736"/>
                </a:lnTo>
                <a:lnTo>
                  <a:pt x="4510172" y="3682531"/>
                </a:lnTo>
                <a:lnTo>
                  <a:pt x="4461973" y="3698796"/>
                </a:lnTo>
                <a:lnTo>
                  <a:pt x="4413272" y="3714525"/>
                </a:lnTo>
                <a:lnTo>
                  <a:pt x="4364077" y="3729712"/>
                </a:lnTo>
                <a:lnTo>
                  <a:pt x="4314400" y="3744352"/>
                </a:lnTo>
                <a:lnTo>
                  <a:pt x="4264249" y="3758437"/>
                </a:lnTo>
                <a:lnTo>
                  <a:pt x="4213633" y="3771962"/>
                </a:lnTo>
                <a:lnTo>
                  <a:pt x="4162564" y="3784921"/>
                </a:lnTo>
                <a:lnTo>
                  <a:pt x="4111049" y="3797308"/>
                </a:lnTo>
                <a:lnTo>
                  <a:pt x="4059098" y="3809116"/>
                </a:lnTo>
                <a:lnTo>
                  <a:pt x="4006722" y="3820339"/>
                </a:lnTo>
                <a:lnTo>
                  <a:pt x="3953930" y="3830971"/>
                </a:lnTo>
                <a:lnTo>
                  <a:pt x="3900731" y="3841006"/>
                </a:lnTo>
                <a:lnTo>
                  <a:pt x="3847134" y="3850439"/>
                </a:lnTo>
                <a:lnTo>
                  <a:pt x="3793151" y="3859262"/>
                </a:lnTo>
                <a:lnTo>
                  <a:pt x="3738789" y="3867469"/>
                </a:lnTo>
                <a:lnTo>
                  <a:pt x="3684058" y="3875056"/>
                </a:lnTo>
                <a:lnTo>
                  <a:pt x="3628969" y="3882015"/>
                </a:lnTo>
                <a:lnTo>
                  <a:pt x="3573531" y="3888340"/>
                </a:lnTo>
                <a:lnTo>
                  <a:pt x="3517753" y="3894025"/>
                </a:lnTo>
                <a:lnTo>
                  <a:pt x="3461644" y="3899064"/>
                </a:lnTo>
                <a:lnTo>
                  <a:pt x="3405215" y="3903452"/>
                </a:lnTo>
                <a:lnTo>
                  <a:pt x="3348475" y="3907181"/>
                </a:lnTo>
                <a:lnTo>
                  <a:pt x="3291434" y="3910246"/>
                </a:lnTo>
                <a:lnTo>
                  <a:pt x="3234101" y="3912640"/>
                </a:lnTo>
                <a:lnTo>
                  <a:pt x="3176485" y="3914358"/>
                </a:lnTo>
                <a:lnTo>
                  <a:pt x="3118597" y="3915393"/>
                </a:lnTo>
                <a:lnTo>
                  <a:pt x="3060445" y="3915740"/>
                </a:lnTo>
                <a:lnTo>
                  <a:pt x="3002290" y="3915393"/>
                </a:lnTo>
                <a:lnTo>
                  <a:pt x="2944397" y="3914358"/>
                </a:lnTo>
                <a:lnTo>
                  <a:pt x="2886777" y="3912640"/>
                </a:lnTo>
                <a:lnTo>
                  <a:pt x="2829440" y="3910246"/>
                </a:lnTo>
                <a:lnTo>
                  <a:pt x="2772395" y="3907181"/>
                </a:lnTo>
                <a:lnTo>
                  <a:pt x="2715651" y="3903452"/>
                </a:lnTo>
                <a:lnTo>
                  <a:pt x="2659218" y="3899064"/>
                </a:lnTo>
                <a:lnTo>
                  <a:pt x="2603106" y="3894025"/>
                </a:lnTo>
                <a:lnTo>
                  <a:pt x="2547325" y="3888340"/>
                </a:lnTo>
                <a:lnTo>
                  <a:pt x="2491883" y="3882015"/>
                </a:lnTo>
                <a:lnTo>
                  <a:pt x="2436790" y="3875056"/>
                </a:lnTo>
                <a:lnTo>
                  <a:pt x="2382057" y="3867469"/>
                </a:lnTo>
                <a:lnTo>
                  <a:pt x="2327692" y="3859262"/>
                </a:lnTo>
                <a:lnTo>
                  <a:pt x="2273705" y="3850439"/>
                </a:lnTo>
                <a:lnTo>
                  <a:pt x="2220105" y="3841006"/>
                </a:lnTo>
                <a:lnTo>
                  <a:pt x="2166903" y="3830971"/>
                </a:lnTo>
                <a:lnTo>
                  <a:pt x="2114108" y="3820339"/>
                </a:lnTo>
                <a:lnTo>
                  <a:pt x="2061729" y="3809116"/>
                </a:lnTo>
                <a:lnTo>
                  <a:pt x="2009776" y="3797308"/>
                </a:lnTo>
                <a:lnTo>
                  <a:pt x="1958258" y="3784921"/>
                </a:lnTo>
                <a:lnTo>
                  <a:pt x="1907186" y="3771962"/>
                </a:lnTo>
                <a:lnTo>
                  <a:pt x="1856568" y="3758437"/>
                </a:lnTo>
                <a:lnTo>
                  <a:pt x="1806415" y="3744352"/>
                </a:lnTo>
                <a:lnTo>
                  <a:pt x="1756735" y="3729712"/>
                </a:lnTo>
                <a:lnTo>
                  <a:pt x="1707538" y="3714525"/>
                </a:lnTo>
                <a:lnTo>
                  <a:pt x="1658835" y="3698796"/>
                </a:lnTo>
                <a:lnTo>
                  <a:pt x="1610634" y="3682531"/>
                </a:lnTo>
                <a:lnTo>
                  <a:pt x="1562945" y="3665736"/>
                </a:lnTo>
                <a:lnTo>
                  <a:pt x="1515777" y="3648418"/>
                </a:lnTo>
                <a:lnTo>
                  <a:pt x="1469141" y="3630582"/>
                </a:lnTo>
                <a:lnTo>
                  <a:pt x="1423046" y="3612236"/>
                </a:lnTo>
                <a:lnTo>
                  <a:pt x="1377501" y="3593384"/>
                </a:lnTo>
                <a:lnTo>
                  <a:pt x="1332515" y="3574033"/>
                </a:lnTo>
                <a:lnTo>
                  <a:pt x="1288100" y="3554190"/>
                </a:lnTo>
                <a:lnTo>
                  <a:pt x="1244263" y="3533859"/>
                </a:lnTo>
                <a:lnTo>
                  <a:pt x="1201015" y="3513048"/>
                </a:lnTo>
                <a:lnTo>
                  <a:pt x="1158365" y="3491763"/>
                </a:lnTo>
                <a:lnTo>
                  <a:pt x="1116323" y="3470009"/>
                </a:lnTo>
                <a:lnTo>
                  <a:pt x="1074898" y="3447793"/>
                </a:lnTo>
                <a:lnTo>
                  <a:pt x="1034100" y="3425121"/>
                </a:lnTo>
                <a:lnTo>
                  <a:pt x="993938" y="3401999"/>
                </a:lnTo>
                <a:lnTo>
                  <a:pt x="954423" y="3378433"/>
                </a:lnTo>
                <a:lnTo>
                  <a:pt x="915563" y="3354429"/>
                </a:lnTo>
                <a:lnTo>
                  <a:pt x="877368" y="3329994"/>
                </a:lnTo>
                <a:lnTo>
                  <a:pt x="839848" y="3305133"/>
                </a:lnTo>
                <a:lnTo>
                  <a:pt x="803012" y="3279852"/>
                </a:lnTo>
                <a:lnTo>
                  <a:pt x="766870" y="3254159"/>
                </a:lnTo>
                <a:lnTo>
                  <a:pt x="731431" y="3228058"/>
                </a:lnTo>
                <a:lnTo>
                  <a:pt x="696706" y="3201556"/>
                </a:lnTo>
                <a:lnTo>
                  <a:pt x="662703" y="3174660"/>
                </a:lnTo>
                <a:lnTo>
                  <a:pt x="629432" y="3147374"/>
                </a:lnTo>
                <a:lnTo>
                  <a:pt x="596902" y="3119706"/>
                </a:lnTo>
                <a:lnTo>
                  <a:pt x="565125" y="3091662"/>
                </a:lnTo>
                <a:lnTo>
                  <a:pt x="534108" y="3063247"/>
                </a:lnTo>
                <a:lnTo>
                  <a:pt x="503861" y="3034468"/>
                </a:lnTo>
                <a:lnTo>
                  <a:pt x="474394" y="3005330"/>
                </a:lnTo>
                <a:lnTo>
                  <a:pt x="445717" y="2975841"/>
                </a:lnTo>
                <a:lnTo>
                  <a:pt x="417839" y="2946005"/>
                </a:lnTo>
                <a:lnTo>
                  <a:pt x="390770" y="2915830"/>
                </a:lnTo>
                <a:lnTo>
                  <a:pt x="364518" y="2885321"/>
                </a:lnTo>
                <a:lnTo>
                  <a:pt x="339095" y="2854485"/>
                </a:lnTo>
                <a:lnTo>
                  <a:pt x="314509" y="2823327"/>
                </a:lnTo>
                <a:lnTo>
                  <a:pt x="290770" y="2791854"/>
                </a:lnTo>
                <a:lnTo>
                  <a:pt x="267888" y="2760072"/>
                </a:lnTo>
                <a:lnTo>
                  <a:pt x="245871" y="2727987"/>
                </a:lnTo>
                <a:lnTo>
                  <a:pt x="224731" y="2695605"/>
                </a:lnTo>
                <a:lnTo>
                  <a:pt x="204475" y="2662932"/>
                </a:lnTo>
                <a:lnTo>
                  <a:pt x="185115" y="2629974"/>
                </a:lnTo>
                <a:lnTo>
                  <a:pt x="149116" y="2563229"/>
                </a:lnTo>
                <a:lnTo>
                  <a:pt x="116811" y="2495419"/>
                </a:lnTo>
                <a:lnTo>
                  <a:pt x="88277" y="2426592"/>
                </a:lnTo>
                <a:lnTo>
                  <a:pt x="63590" y="2356799"/>
                </a:lnTo>
                <a:lnTo>
                  <a:pt x="42827" y="2286086"/>
                </a:lnTo>
                <a:lnTo>
                  <a:pt x="26064" y="2214505"/>
                </a:lnTo>
                <a:lnTo>
                  <a:pt x="13377" y="2142103"/>
                </a:lnTo>
                <a:lnTo>
                  <a:pt x="4844" y="2068930"/>
                </a:lnTo>
                <a:lnTo>
                  <a:pt x="541" y="1995035"/>
                </a:lnTo>
                <a:lnTo>
                  <a:pt x="0" y="1957832"/>
                </a:lnTo>
                <a:close/>
              </a:path>
            </a:pathLst>
          </a:custGeom>
          <a:ln w="254000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414521" y="1927732"/>
            <a:ext cx="2315210" cy="831215"/>
          </a:xfrm>
          <a:custGeom>
            <a:avLst/>
            <a:gdLst/>
            <a:ahLst/>
            <a:cxnLst/>
            <a:rect l="l" t="t" r="r" b="b"/>
            <a:pathLst>
              <a:path w="2315210" h="831214">
                <a:moveTo>
                  <a:pt x="2064130" y="0"/>
                </a:moveTo>
                <a:lnTo>
                  <a:pt x="250825" y="0"/>
                </a:lnTo>
                <a:lnTo>
                  <a:pt x="193303" y="3655"/>
                </a:lnTo>
                <a:lnTo>
                  <a:pt x="140505" y="14069"/>
                </a:lnTo>
                <a:lnTo>
                  <a:pt x="93934" y="30411"/>
                </a:lnTo>
                <a:lnTo>
                  <a:pt x="55093" y="51848"/>
                </a:lnTo>
                <a:lnTo>
                  <a:pt x="25488" y="77551"/>
                </a:lnTo>
                <a:lnTo>
                  <a:pt x="0" y="138429"/>
                </a:lnTo>
                <a:lnTo>
                  <a:pt x="0" y="692276"/>
                </a:lnTo>
                <a:lnTo>
                  <a:pt x="25488" y="753180"/>
                </a:lnTo>
                <a:lnTo>
                  <a:pt x="55093" y="778908"/>
                </a:lnTo>
                <a:lnTo>
                  <a:pt x="93934" y="800372"/>
                </a:lnTo>
                <a:lnTo>
                  <a:pt x="140505" y="816738"/>
                </a:lnTo>
                <a:lnTo>
                  <a:pt x="193303" y="827170"/>
                </a:lnTo>
                <a:lnTo>
                  <a:pt x="250825" y="830833"/>
                </a:lnTo>
                <a:lnTo>
                  <a:pt x="2064130" y="830833"/>
                </a:lnTo>
                <a:lnTo>
                  <a:pt x="2121652" y="827170"/>
                </a:lnTo>
                <a:lnTo>
                  <a:pt x="2174450" y="816738"/>
                </a:lnTo>
                <a:lnTo>
                  <a:pt x="2221021" y="800372"/>
                </a:lnTo>
                <a:lnTo>
                  <a:pt x="2259862" y="778908"/>
                </a:lnTo>
                <a:lnTo>
                  <a:pt x="2289467" y="753180"/>
                </a:lnTo>
                <a:lnTo>
                  <a:pt x="2314955" y="692276"/>
                </a:lnTo>
                <a:lnTo>
                  <a:pt x="2314955" y="138429"/>
                </a:lnTo>
                <a:lnTo>
                  <a:pt x="2289467" y="77551"/>
                </a:lnTo>
                <a:lnTo>
                  <a:pt x="2259862" y="51848"/>
                </a:lnTo>
                <a:lnTo>
                  <a:pt x="2221021" y="30411"/>
                </a:lnTo>
                <a:lnTo>
                  <a:pt x="2174450" y="14069"/>
                </a:lnTo>
                <a:lnTo>
                  <a:pt x="2121652" y="3655"/>
                </a:lnTo>
                <a:lnTo>
                  <a:pt x="2064130" y="0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414521" y="1927732"/>
            <a:ext cx="2315210" cy="831215"/>
          </a:xfrm>
          <a:custGeom>
            <a:avLst/>
            <a:gdLst/>
            <a:ahLst/>
            <a:cxnLst/>
            <a:rect l="l" t="t" r="r" b="b"/>
            <a:pathLst>
              <a:path w="2315210" h="831214">
                <a:moveTo>
                  <a:pt x="0" y="138429"/>
                </a:moveTo>
                <a:lnTo>
                  <a:pt x="25488" y="77551"/>
                </a:lnTo>
                <a:lnTo>
                  <a:pt x="55093" y="51848"/>
                </a:lnTo>
                <a:lnTo>
                  <a:pt x="93934" y="30411"/>
                </a:lnTo>
                <a:lnTo>
                  <a:pt x="140505" y="14069"/>
                </a:lnTo>
                <a:lnTo>
                  <a:pt x="193303" y="3655"/>
                </a:lnTo>
                <a:lnTo>
                  <a:pt x="250825" y="0"/>
                </a:lnTo>
                <a:lnTo>
                  <a:pt x="2064130" y="0"/>
                </a:lnTo>
                <a:lnTo>
                  <a:pt x="2121652" y="3655"/>
                </a:lnTo>
                <a:lnTo>
                  <a:pt x="2174450" y="14069"/>
                </a:lnTo>
                <a:lnTo>
                  <a:pt x="2221021" y="30411"/>
                </a:lnTo>
                <a:lnTo>
                  <a:pt x="2259862" y="51848"/>
                </a:lnTo>
                <a:lnTo>
                  <a:pt x="2289467" y="77551"/>
                </a:lnTo>
                <a:lnTo>
                  <a:pt x="2314955" y="138429"/>
                </a:lnTo>
                <a:lnTo>
                  <a:pt x="2314955" y="692276"/>
                </a:lnTo>
                <a:lnTo>
                  <a:pt x="2289467" y="753180"/>
                </a:lnTo>
                <a:lnTo>
                  <a:pt x="2259862" y="778908"/>
                </a:lnTo>
                <a:lnTo>
                  <a:pt x="2221021" y="800372"/>
                </a:lnTo>
                <a:lnTo>
                  <a:pt x="2174450" y="816738"/>
                </a:lnTo>
                <a:lnTo>
                  <a:pt x="2121652" y="827170"/>
                </a:lnTo>
                <a:lnTo>
                  <a:pt x="2064130" y="830833"/>
                </a:lnTo>
                <a:lnTo>
                  <a:pt x="250825" y="830833"/>
                </a:lnTo>
                <a:lnTo>
                  <a:pt x="193303" y="827170"/>
                </a:lnTo>
                <a:lnTo>
                  <a:pt x="140505" y="816738"/>
                </a:lnTo>
                <a:lnTo>
                  <a:pt x="93934" y="800372"/>
                </a:lnTo>
                <a:lnTo>
                  <a:pt x="55093" y="778908"/>
                </a:lnTo>
                <a:lnTo>
                  <a:pt x="25488" y="753180"/>
                </a:lnTo>
                <a:lnTo>
                  <a:pt x="0" y="692276"/>
                </a:lnTo>
                <a:lnTo>
                  <a:pt x="0" y="138429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208633" y="1336293"/>
            <a:ext cx="7027545" cy="12071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5" dirty="0">
                <a:solidFill>
                  <a:srgbClr val="FF0000"/>
                </a:solidFill>
                <a:latin typeface="Arial"/>
                <a:cs typeface="Arial"/>
              </a:rPr>
              <a:t>Бюджетный 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процесс </a:t>
            </a:r>
            <a:r>
              <a:rPr sz="1600" spc="-5" dirty="0">
                <a:latin typeface="Arial"/>
                <a:cs typeface="Arial"/>
              </a:rPr>
              <a:t>- </a:t>
            </a:r>
            <a:r>
              <a:rPr sz="1600" spc="-15" dirty="0">
                <a:latin typeface="Arial"/>
                <a:cs typeface="Arial"/>
              </a:rPr>
              <a:t>ежегодное </a:t>
            </a:r>
            <a:r>
              <a:rPr sz="1600" spc="-10" dirty="0">
                <a:latin typeface="Arial"/>
                <a:cs typeface="Arial"/>
              </a:rPr>
              <a:t>формирование </a:t>
            </a:r>
            <a:r>
              <a:rPr sz="1600" spc="-5" dirty="0">
                <a:latin typeface="Arial"/>
                <a:cs typeface="Arial"/>
              </a:rPr>
              <a:t>и </a:t>
            </a:r>
            <a:r>
              <a:rPr sz="1600" spc="-10" dirty="0">
                <a:latin typeface="Arial"/>
                <a:cs typeface="Arial"/>
              </a:rPr>
              <a:t>исполнение</a:t>
            </a:r>
            <a:r>
              <a:rPr sz="1600" spc="260" dirty="0">
                <a:latin typeface="Arial"/>
                <a:cs typeface="Arial"/>
              </a:rPr>
              <a:t> </a:t>
            </a:r>
            <a:r>
              <a:rPr sz="1600" spc="-20" dirty="0">
                <a:latin typeface="Arial"/>
                <a:cs typeface="Arial"/>
              </a:rPr>
              <a:t>бюджета</a:t>
            </a:r>
            <a:endParaRPr sz="1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000" dirty="0">
              <a:latin typeface="Times New Roman"/>
              <a:cs typeface="Times New Roman"/>
            </a:endParaRPr>
          </a:p>
          <a:p>
            <a:pPr marL="2975610" marR="2608580" indent="-659130">
              <a:lnSpc>
                <a:spcPts val="1510"/>
              </a:lnSpc>
            </a:pPr>
            <a:r>
              <a:rPr sz="1400" b="1" spc="-5" dirty="0">
                <a:latin typeface="Arial"/>
                <a:cs typeface="Arial"/>
              </a:rPr>
              <a:t>1. </a:t>
            </a:r>
            <a:r>
              <a:rPr sz="1400" b="1" spc="-15" dirty="0">
                <a:latin typeface="Arial"/>
                <a:cs typeface="Arial"/>
              </a:rPr>
              <a:t>Составление </a:t>
            </a:r>
            <a:r>
              <a:rPr sz="1400" b="1" spc="-5" dirty="0">
                <a:latin typeface="Arial"/>
                <a:cs typeface="Arial"/>
              </a:rPr>
              <a:t>проекта  </a:t>
            </a:r>
            <a:r>
              <a:rPr sz="1400" b="1" spc="-15" dirty="0">
                <a:latin typeface="Arial"/>
                <a:cs typeface="Arial"/>
              </a:rPr>
              <a:t>бюджета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6485509" y="2906648"/>
            <a:ext cx="2315210" cy="831215"/>
          </a:xfrm>
          <a:custGeom>
            <a:avLst/>
            <a:gdLst/>
            <a:ahLst/>
            <a:cxnLst/>
            <a:rect l="l" t="t" r="r" b="b"/>
            <a:pathLst>
              <a:path w="2315209" h="831214">
                <a:moveTo>
                  <a:pt x="2064131" y="0"/>
                </a:moveTo>
                <a:lnTo>
                  <a:pt x="250824" y="0"/>
                </a:lnTo>
                <a:lnTo>
                  <a:pt x="193303" y="3656"/>
                </a:lnTo>
                <a:lnTo>
                  <a:pt x="140505" y="14072"/>
                </a:lnTo>
                <a:lnTo>
                  <a:pt x="93934" y="30421"/>
                </a:lnTo>
                <a:lnTo>
                  <a:pt x="55093" y="51872"/>
                </a:lnTo>
                <a:lnTo>
                  <a:pt x="25488" y="77597"/>
                </a:lnTo>
                <a:lnTo>
                  <a:pt x="0" y="138556"/>
                </a:lnTo>
                <a:lnTo>
                  <a:pt x="0" y="692403"/>
                </a:lnTo>
                <a:lnTo>
                  <a:pt x="25488" y="753282"/>
                </a:lnTo>
                <a:lnTo>
                  <a:pt x="55093" y="778985"/>
                </a:lnTo>
                <a:lnTo>
                  <a:pt x="93934" y="800422"/>
                </a:lnTo>
                <a:lnTo>
                  <a:pt x="140505" y="816764"/>
                </a:lnTo>
                <a:lnTo>
                  <a:pt x="193303" y="827178"/>
                </a:lnTo>
                <a:lnTo>
                  <a:pt x="250824" y="830833"/>
                </a:lnTo>
                <a:lnTo>
                  <a:pt x="2064131" y="830833"/>
                </a:lnTo>
                <a:lnTo>
                  <a:pt x="2121652" y="827178"/>
                </a:lnTo>
                <a:lnTo>
                  <a:pt x="2174450" y="816764"/>
                </a:lnTo>
                <a:lnTo>
                  <a:pt x="2221021" y="800422"/>
                </a:lnTo>
                <a:lnTo>
                  <a:pt x="2259862" y="778985"/>
                </a:lnTo>
                <a:lnTo>
                  <a:pt x="2289467" y="753282"/>
                </a:lnTo>
                <a:lnTo>
                  <a:pt x="2314956" y="692403"/>
                </a:lnTo>
                <a:lnTo>
                  <a:pt x="2314956" y="138556"/>
                </a:lnTo>
                <a:lnTo>
                  <a:pt x="2289467" y="77597"/>
                </a:lnTo>
                <a:lnTo>
                  <a:pt x="2259862" y="51872"/>
                </a:lnTo>
                <a:lnTo>
                  <a:pt x="2221021" y="30421"/>
                </a:lnTo>
                <a:lnTo>
                  <a:pt x="2174450" y="14072"/>
                </a:lnTo>
                <a:lnTo>
                  <a:pt x="2121652" y="3656"/>
                </a:lnTo>
                <a:lnTo>
                  <a:pt x="2064131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485509" y="2906648"/>
            <a:ext cx="2315210" cy="831215"/>
          </a:xfrm>
          <a:custGeom>
            <a:avLst/>
            <a:gdLst/>
            <a:ahLst/>
            <a:cxnLst/>
            <a:rect l="l" t="t" r="r" b="b"/>
            <a:pathLst>
              <a:path w="2315209" h="831214">
                <a:moveTo>
                  <a:pt x="0" y="138556"/>
                </a:moveTo>
                <a:lnTo>
                  <a:pt x="25488" y="77597"/>
                </a:lnTo>
                <a:lnTo>
                  <a:pt x="55093" y="51872"/>
                </a:lnTo>
                <a:lnTo>
                  <a:pt x="93934" y="30421"/>
                </a:lnTo>
                <a:lnTo>
                  <a:pt x="140505" y="14072"/>
                </a:lnTo>
                <a:lnTo>
                  <a:pt x="193303" y="3656"/>
                </a:lnTo>
                <a:lnTo>
                  <a:pt x="250824" y="0"/>
                </a:lnTo>
                <a:lnTo>
                  <a:pt x="2064131" y="0"/>
                </a:lnTo>
                <a:lnTo>
                  <a:pt x="2121652" y="3656"/>
                </a:lnTo>
                <a:lnTo>
                  <a:pt x="2174450" y="14072"/>
                </a:lnTo>
                <a:lnTo>
                  <a:pt x="2221021" y="30421"/>
                </a:lnTo>
                <a:lnTo>
                  <a:pt x="2259862" y="51872"/>
                </a:lnTo>
                <a:lnTo>
                  <a:pt x="2289467" y="77597"/>
                </a:lnTo>
                <a:lnTo>
                  <a:pt x="2314956" y="138556"/>
                </a:lnTo>
                <a:lnTo>
                  <a:pt x="2314956" y="692403"/>
                </a:lnTo>
                <a:lnTo>
                  <a:pt x="2289467" y="753282"/>
                </a:lnTo>
                <a:lnTo>
                  <a:pt x="2259862" y="778985"/>
                </a:lnTo>
                <a:lnTo>
                  <a:pt x="2221021" y="800422"/>
                </a:lnTo>
                <a:lnTo>
                  <a:pt x="2174450" y="816764"/>
                </a:lnTo>
                <a:lnTo>
                  <a:pt x="2121652" y="827178"/>
                </a:lnTo>
                <a:lnTo>
                  <a:pt x="2064131" y="830833"/>
                </a:lnTo>
                <a:lnTo>
                  <a:pt x="250824" y="830833"/>
                </a:lnTo>
                <a:lnTo>
                  <a:pt x="193303" y="827178"/>
                </a:lnTo>
                <a:lnTo>
                  <a:pt x="140505" y="816764"/>
                </a:lnTo>
                <a:lnTo>
                  <a:pt x="93934" y="800422"/>
                </a:lnTo>
                <a:lnTo>
                  <a:pt x="55093" y="778985"/>
                </a:lnTo>
                <a:lnTo>
                  <a:pt x="25488" y="753282"/>
                </a:lnTo>
                <a:lnTo>
                  <a:pt x="0" y="692403"/>
                </a:lnTo>
                <a:lnTo>
                  <a:pt x="0" y="138556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6869683" y="3090799"/>
            <a:ext cx="1548130" cy="43180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5080" indent="34925">
              <a:lnSpc>
                <a:spcPts val="1510"/>
              </a:lnSpc>
              <a:spcBef>
                <a:spcPts val="295"/>
              </a:spcBef>
            </a:pPr>
            <a:r>
              <a:rPr sz="1400" b="1" spc="-5" dirty="0">
                <a:latin typeface="Arial"/>
                <a:cs typeface="Arial"/>
              </a:rPr>
              <a:t>2. </a:t>
            </a:r>
            <a:r>
              <a:rPr sz="1400" b="1" spc="-15" dirty="0">
                <a:latin typeface="Arial"/>
                <a:cs typeface="Arial"/>
              </a:rPr>
              <a:t>Рассмотрение  </a:t>
            </a:r>
            <a:r>
              <a:rPr sz="1400" b="1" spc="-5" dirty="0">
                <a:latin typeface="Arial"/>
                <a:cs typeface="Arial"/>
              </a:rPr>
              <a:t>проекта</a:t>
            </a:r>
            <a:r>
              <a:rPr sz="1400" b="1" spc="-75" dirty="0">
                <a:latin typeface="Arial"/>
                <a:cs typeface="Arial"/>
              </a:rPr>
              <a:t> </a:t>
            </a:r>
            <a:r>
              <a:rPr sz="1400" b="1" spc="-15" dirty="0">
                <a:latin typeface="Arial"/>
                <a:cs typeface="Arial"/>
              </a:rPr>
              <a:t>бюджета</a:t>
            </a:r>
            <a:endParaRPr sz="1400"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485509" y="4864608"/>
            <a:ext cx="2315210" cy="831215"/>
          </a:xfrm>
          <a:custGeom>
            <a:avLst/>
            <a:gdLst/>
            <a:ahLst/>
            <a:cxnLst/>
            <a:rect l="l" t="t" r="r" b="b"/>
            <a:pathLst>
              <a:path w="2315209" h="831214">
                <a:moveTo>
                  <a:pt x="2064131" y="0"/>
                </a:moveTo>
                <a:lnTo>
                  <a:pt x="250824" y="0"/>
                </a:lnTo>
                <a:lnTo>
                  <a:pt x="193303" y="3655"/>
                </a:lnTo>
                <a:lnTo>
                  <a:pt x="140505" y="14069"/>
                </a:lnTo>
                <a:lnTo>
                  <a:pt x="93934" y="30411"/>
                </a:lnTo>
                <a:lnTo>
                  <a:pt x="55093" y="51848"/>
                </a:lnTo>
                <a:lnTo>
                  <a:pt x="25488" y="77551"/>
                </a:lnTo>
                <a:lnTo>
                  <a:pt x="0" y="138430"/>
                </a:lnTo>
                <a:lnTo>
                  <a:pt x="0" y="692277"/>
                </a:lnTo>
                <a:lnTo>
                  <a:pt x="25488" y="753160"/>
                </a:lnTo>
                <a:lnTo>
                  <a:pt x="55093" y="778868"/>
                </a:lnTo>
                <a:lnTo>
                  <a:pt x="93934" y="800311"/>
                </a:lnTo>
                <a:lnTo>
                  <a:pt x="140505" y="816657"/>
                </a:lnTo>
                <a:lnTo>
                  <a:pt x="193303" y="827075"/>
                </a:lnTo>
                <a:lnTo>
                  <a:pt x="250824" y="830732"/>
                </a:lnTo>
                <a:lnTo>
                  <a:pt x="2064131" y="830732"/>
                </a:lnTo>
                <a:lnTo>
                  <a:pt x="2121652" y="827075"/>
                </a:lnTo>
                <a:lnTo>
                  <a:pt x="2174450" y="816657"/>
                </a:lnTo>
                <a:lnTo>
                  <a:pt x="2221021" y="800311"/>
                </a:lnTo>
                <a:lnTo>
                  <a:pt x="2259862" y="778868"/>
                </a:lnTo>
                <a:lnTo>
                  <a:pt x="2289467" y="753160"/>
                </a:lnTo>
                <a:lnTo>
                  <a:pt x="2314956" y="692277"/>
                </a:lnTo>
                <a:lnTo>
                  <a:pt x="2314956" y="138430"/>
                </a:lnTo>
                <a:lnTo>
                  <a:pt x="2289467" y="77551"/>
                </a:lnTo>
                <a:lnTo>
                  <a:pt x="2259862" y="51848"/>
                </a:lnTo>
                <a:lnTo>
                  <a:pt x="2221021" y="30411"/>
                </a:lnTo>
                <a:lnTo>
                  <a:pt x="2174450" y="14069"/>
                </a:lnTo>
                <a:lnTo>
                  <a:pt x="2121652" y="3655"/>
                </a:lnTo>
                <a:lnTo>
                  <a:pt x="2064131" y="0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485509" y="4864608"/>
            <a:ext cx="2315210" cy="831215"/>
          </a:xfrm>
          <a:custGeom>
            <a:avLst/>
            <a:gdLst/>
            <a:ahLst/>
            <a:cxnLst/>
            <a:rect l="l" t="t" r="r" b="b"/>
            <a:pathLst>
              <a:path w="2315209" h="831214">
                <a:moveTo>
                  <a:pt x="0" y="138430"/>
                </a:moveTo>
                <a:lnTo>
                  <a:pt x="25488" y="77551"/>
                </a:lnTo>
                <a:lnTo>
                  <a:pt x="55093" y="51848"/>
                </a:lnTo>
                <a:lnTo>
                  <a:pt x="93934" y="30411"/>
                </a:lnTo>
                <a:lnTo>
                  <a:pt x="140505" y="14069"/>
                </a:lnTo>
                <a:lnTo>
                  <a:pt x="193303" y="3655"/>
                </a:lnTo>
                <a:lnTo>
                  <a:pt x="250824" y="0"/>
                </a:lnTo>
                <a:lnTo>
                  <a:pt x="2064131" y="0"/>
                </a:lnTo>
                <a:lnTo>
                  <a:pt x="2121652" y="3655"/>
                </a:lnTo>
                <a:lnTo>
                  <a:pt x="2174450" y="14069"/>
                </a:lnTo>
                <a:lnTo>
                  <a:pt x="2221021" y="30411"/>
                </a:lnTo>
                <a:lnTo>
                  <a:pt x="2259862" y="51848"/>
                </a:lnTo>
                <a:lnTo>
                  <a:pt x="2289467" y="77551"/>
                </a:lnTo>
                <a:lnTo>
                  <a:pt x="2314956" y="138430"/>
                </a:lnTo>
                <a:lnTo>
                  <a:pt x="2314956" y="692277"/>
                </a:lnTo>
                <a:lnTo>
                  <a:pt x="2289467" y="753160"/>
                </a:lnTo>
                <a:lnTo>
                  <a:pt x="2259862" y="778868"/>
                </a:lnTo>
                <a:lnTo>
                  <a:pt x="2221021" y="800311"/>
                </a:lnTo>
                <a:lnTo>
                  <a:pt x="2174450" y="816657"/>
                </a:lnTo>
                <a:lnTo>
                  <a:pt x="2121652" y="827075"/>
                </a:lnTo>
                <a:lnTo>
                  <a:pt x="2064131" y="830732"/>
                </a:lnTo>
                <a:lnTo>
                  <a:pt x="250824" y="830732"/>
                </a:lnTo>
                <a:lnTo>
                  <a:pt x="193303" y="827075"/>
                </a:lnTo>
                <a:lnTo>
                  <a:pt x="140505" y="816657"/>
                </a:lnTo>
                <a:lnTo>
                  <a:pt x="93934" y="800311"/>
                </a:lnTo>
                <a:lnTo>
                  <a:pt x="55093" y="778868"/>
                </a:lnTo>
                <a:lnTo>
                  <a:pt x="25488" y="753160"/>
                </a:lnTo>
                <a:lnTo>
                  <a:pt x="0" y="692277"/>
                </a:lnTo>
                <a:lnTo>
                  <a:pt x="0" y="138430"/>
                </a:lnTo>
                <a:close/>
              </a:path>
            </a:pathLst>
          </a:custGeom>
          <a:ln w="253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6951980" y="5049139"/>
            <a:ext cx="1384935" cy="43180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303530" marR="5080" indent="-291465">
              <a:lnSpc>
                <a:spcPts val="1510"/>
              </a:lnSpc>
              <a:spcBef>
                <a:spcPts val="295"/>
              </a:spcBef>
            </a:pPr>
            <a:r>
              <a:rPr sz="1400" b="1" spc="-5" dirty="0">
                <a:latin typeface="Arial"/>
                <a:cs typeface="Arial"/>
              </a:rPr>
              <a:t>3.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Утверждение  </a:t>
            </a:r>
            <a:r>
              <a:rPr sz="1400" b="1" spc="-15" dirty="0">
                <a:latin typeface="Arial"/>
                <a:cs typeface="Arial"/>
              </a:rPr>
              <a:t>бюджета</a:t>
            </a:r>
            <a:endParaRPr sz="1400">
              <a:latin typeface="Arial"/>
              <a:cs typeface="Arial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414521" y="5843511"/>
            <a:ext cx="2315210" cy="831215"/>
          </a:xfrm>
          <a:custGeom>
            <a:avLst/>
            <a:gdLst/>
            <a:ahLst/>
            <a:cxnLst/>
            <a:rect l="l" t="t" r="r" b="b"/>
            <a:pathLst>
              <a:path w="2315210" h="831215">
                <a:moveTo>
                  <a:pt x="2064130" y="0"/>
                </a:moveTo>
                <a:lnTo>
                  <a:pt x="250825" y="0"/>
                </a:lnTo>
                <a:lnTo>
                  <a:pt x="193303" y="3656"/>
                </a:lnTo>
                <a:lnTo>
                  <a:pt x="140505" y="14072"/>
                </a:lnTo>
                <a:lnTo>
                  <a:pt x="93934" y="30417"/>
                </a:lnTo>
                <a:lnTo>
                  <a:pt x="55093" y="51858"/>
                </a:lnTo>
                <a:lnTo>
                  <a:pt x="25488" y="77566"/>
                </a:lnTo>
                <a:lnTo>
                  <a:pt x="0" y="138455"/>
                </a:lnTo>
                <a:lnTo>
                  <a:pt x="0" y="692302"/>
                </a:lnTo>
                <a:lnTo>
                  <a:pt x="25488" y="753191"/>
                </a:lnTo>
                <a:lnTo>
                  <a:pt x="55093" y="778899"/>
                </a:lnTo>
                <a:lnTo>
                  <a:pt x="93934" y="800340"/>
                </a:lnTo>
                <a:lnTo>
                  <a:pt x="140505" y="816685"/>
                </a:lnTo>
                <a:lnTo>
                  <a:pt x="193303" y="827101"/>
                </a:lnTo>
                <a:lnTo>
                  <a:pt x="250825" y="830757"/>
                </a:lnTo>
                <a:lnTo>
                  <a:pt x="2064130" y="830757"/>
                </a:lnTo>
                <a:lnTo>
                  <a:pt x="2121652" y="827101"/>
                </a:lnTo>
                <a:lnTo>
                  <a:pt x="2174450" y="816685"/>
                </a:lnTo>
                <a:lnTo>
                  <a:pt x="2221021" y="800340"/>
                </a:lnTo>
                <a:lnTo>
                  <a:pt x="2259862" y="778899"/>
                </a:lnTo>
                <a:lnTo>
                  <a:pt x="2289467" y="753191"/>
                </a:lnTo>
                <a:lnTo>
                  <a:pt x="2314955" y="692302"/>
                </a:lnTo>
                <a:lnTo>
                  <a:pt x="2314955" y="138455"/>
                </a:lnTo>
                <a:lnTo>
                  <a:pt x="2289467" y="77566"/>
                </a:lnTo>
                <a:lnTo>
                  <a:pt x="2259862" y="51858"/>
                </a:lnTo>
                <a:lnTo>
                  <a:pt x="2221021" y="30417"/>
                </a:lnTo>
                <a:lnTo>
                  <a:pt x="2174450" y="14072"/>
                </a:lnTo>
                <a:lnTo>
                  <a:pt x="2121652" y="3656"/>
                </a:lnTo>
                <a:lnTo>
                  <a:pt x="2064130" y="0"/>
                </a:lnTo>
                <a:close/>
              </a:path>
            </a:pathLst>
          </a:custGeom>
          <a:solidFill>
            <a:srgbClr val="FF99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414521" y="5843511"/>
            <a:ext cx="2315210" cy="831215"/>
          </a:xfrm>
          <a:custGeom>
            <a:avLst/>
            <a:gdLst/>
            <a:ahLst/>
            <a:cxnLst/>
            <a:rect l="l" t="t" r="r" b="b"/>
            <a:pathLst>
              <a:path w="2315210" h="831215">
                <a:moveTo>
                  <a:pt x="0" y="138455"/>
                </a:moveTo>
                <a:lnTo>
                  <a:pt x="25488" y="77566"/>
                </a:lnTo>
                <a:lnTo>
                  <a:pt x="55093" y="51858"/>
                </a:lnTo>
                <a:lnTo>
                  <a:pt x="93934" y="30417"/>
                </a:lnTo>
                <a:lnTo>
                  <a:pt x="140505" y="14072"/>
                </a:lnTo>
                <a:lnTo>
                  <a:pt x="193303" y="3656"/>
                </a:lnTo>
                <a:lnTo>
                  <a:pt x="250825" y="0"/>
                </a:lnTo>
                <a:lnTo>
                  <a:pt x="2064130" y="0"/>
                </a:lnTo>
                <a:lnTo>
                  <a:pt x="2121652" y="3656"/>
                </a:lnTo>
                <a:lnTo>
                  <a:pt x="2174450" y="14072"/>
                </a:lnTo>
                <a:lnTo>
                  <a:pt x="2221021" y="30417"/>
                </a:lnTo>
                <a:lnTo>
                  <a:pt x="2259862" y="51858"/>
                </a:lnTo>
                <a:lnTo>
                  <a:pt x="2289467" y="77566"/>
                </a:lnTo>
                <a:lnTo>
                  <a:pt x="2314955" y="138455"/>
                </a:lnTo>
                <a:lnTo>
                  <a:pt x="2314955" y="692302"/>
                </a:lnTo>
                <a:lnTo>
                  <a:pt x="2289467" y="753191"/>
                </a:lnTo>
                <a:lnTo>
                  <a:pt x="2259862" y="778899"/>
                </a:lnTo>
                <a:lnTo>
                  <a:pt x="2221021" y="800340"/>
                </a:lnTo>
                <a:lnTo>
                  <a:pt x="2174450" y="816685"/>
                </a:lnTo>
                <a:lnTo>
                  <a:pt x="2121652" y="827101"/>
                </a:lnTo>
                <a:lnTo>
                  <a:pt x="2064130" y="830757"/>
                </a:lnTo>
                <a:lnTo>
                  <a:pt x="250825" y="830757"/>
                </a:lnTo>
                <a:lnTo>
                  <a:pt x="193303" y="827101"/>
                </a:lnTo>
                <a:lnTo>
                  <a:pt x="140505" y="816685"/>
                </a:lnTo>
                <a:lnTo>
                  <a:pt x="93934" y="800340"/>
                </a:lnTo>
                <a:lnTo>
                  <a:pt x="55093" y="778899"/>
                </a:lnTo>
                <a:lnTo>
                  <a:pt x="25488" y="753191"/>
                </a:lnTo>
                <a:lnTo>
                  <a:pt x="0" y="692302"/>
                </a:lnTo>
                <a:lnTo>
                  <a:pt x="0" y="138455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3511677" y="6123838"/>
            <a:ext cx="212153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latin typeface="Arial"/>
                <a:cs typeface="Arial"/>
              </a:rPr>
              <a:t>4. </a:t>
            </a:r>
            <a:r>
              <a:rPr sz="1400" b="1" spc="-5" dirty="0">
                <a:latin typeface="Arial"/>
                <a:cs typeface="Arial"/>
              </a:rPr>
              <a:t>Исполнение</a:t>
            </a:r>
            <a:r>
              <a:rPr sz="1400" b="1" spc="-100" dirty="0">
                <a:latin typeface="Arial"/>
                <a:cs typeface="Arial"/>
              </a:rPr>
              <a:t> </a:t>
            </a:r>
            <a:r>
              <a:rPr sz="1400" b="1" spc="-15" dirty="0">
                <a:latin typeface="Arial"/>
                <a:cs typeface="Arial"/>
              </a:rPr>
              <a:t>бюджета</a:t>
            </a:r>
            <a:endParaRPr sz="1400">
              <a:latin typeface="Arial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343585" y="4864608"/>
            <a:ext cx="2315210" cy="831215"/>
          </a:xfrm>
          <a:custGeom>
            <a:avLst/>
            <a:gdLst/>
            <a:ahLst/>
            <a:cxnLst/>
            <a:rect l="l" t="t" r="r" b="b"/>
            <a:pathLst>
              <a:path w="2315210" h="831214">
                <a:moveTo>
                  <a:pt x="2064080" y="0"/>
                </a:moveTo>
                <a:lnTo>
                  <a:pt x="250774" y="0"/>
                </a:lnTo>
                <a:lnTo>
                  <a:pt x="193275" y="3655"/>
                </a:lnTo>
                <a:lnTo>
                  <a:pt x="140492" y="14069"/>
                </a:lnTo>
                <a:lnTo>
                  <a:pt x="93929" y="30411"/>
                </a:lnTo>
                <a:lnTo>
                  <a:pt x="55093" y="51848"/>
                </a:lnTo>
                <a:lnTo>
                  <a:pt x="25489" y="77551"/>
                </a:lnTo>
                <a:lnTo>
                  <a:pt x="0" y="138430"/>
                </a:lnTo>
                <a:lnTo>
                  <a:pt x="0" y="692277"/>
                </a:lnTo>
                <a:lnTo>
                  <a:pt x="25489" y="753160"/>
                </a:lnTo>
                <a:lnTo>
                  <a:pt x="55093" y="778868"/>
                </a:lnTo>
                <a:lnTo>
                  <a:pt x="93929" y="800311"/>
                </a:lnTo>
                <a:lnTo>
                  <a:pt x="140492" y="816657"/>
                </a:lnTo>
                <a:lnTo>
                  <a:pt x="193275" y="827075"/>
                </a:lnTo>
                <a:lnTo>
                  <a:pt x="250774" y="830732"/>
                </a:lnTo>
                <a:lnTo>
                  <a:pt x="2064080" y="830732"/>
                </a:lnTo>
                <a:lnTo>
                  <a:pt x="2121601" y="827075"/>
                </a:lnTo>
                <a:lnTo>
                  <a:pt x="2174399" y="816657"/>
                </a:lnTo>
                <a:lnTo>
                  <a:pt x="2220971" y="800311"/>
                </a:lnTo>
                <a:lnTo>
                  <a:pt x="2259811" y="778868"/>
                </a:lnTo>
                <a:lnTo>
                  <a:pt x="2289416" y="753160"/>
                </a:lnTo>
                <a:lnTo>
                  <a:pt x="2314905" y="692277"/>
                </a:lnTo>
                <a:lnTo>
                  <a:pt x="2314905" y="138430"/>
                </a:lnTo>
                <a:lnTo>
                  <a:pt x="2289416" y="77551"/>
                </a:lnTo>
                <a:lnTo>
                  <a:pt x="2259811" y="51848"/>
                </a:lnTo>
                <a:lnTo>
                  <a:pt x="2220971" y="30411"/>
                </a:lnTo>
                <a:lnTo>
                  <a:pt x="2174399" y="14069"/>
                </a:lnTo>
                <a:lnTo>
                  <a:pt x="2121601" y="3655"/>
                </a:lnTo>
                <a:lnTo>
                  <a:pt x="2064080" y="0"/>
                </a:lnTo>
                <a:close/>
              </a:path>
            </a:pathLst>
          </a:custGeom>
          <a:solidFill>
            <a:srgbClr val="66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43585" y="4864608"/>
            <a:ext cx="2315210" cy="831215"/>
          </a:xfrm>
          <a:custGeom>
            <a:avLst/>
            <a:gdLst/>
            <a:ahLst/>
            <a:cxnLst/>
            <a:rect l="l" t="t" r="r" b="b"/>
            <a:pathLst>
              <a:path w="2315210" h="831214">
                <a:moveTo>
                  <a:pt x="0" y="138430"/>
                </a:moveTo>
                <a:lnTo>
                  <a:pt x="25489" y="77551"/>
                </a:lnTo>
                <a:lnTo>
                  <a:pt x="55093" y="51848"/>
                </a:lnTo>
                <a:lnTo>
                  <a:pt x="93929" y="30411"/>
                </a:lnTo>
                <a:lnTo>
                  <a:pt x="140492" y="14069"/>
                </a:lnTo>
                <a:lnTo>
                  <a:pt x="193275" y="3655"/>
                </a:lnTo>
                <a:lnTo>
                  <a:pt x="250774" y="0"/>
                </a:lnTo>
                <a:lnTo>
                  <a:pt x="2064080" y="0"/>
                </a:lnTo>
                <a:lnTo>
                  <a:pt x="2121601" y="3655"/>
                </a:lnTo>
                <a:lnTo>
                  <a:pt x="2174399" y="14069"/>
                </a:lnTo>
                <a:lnTo>
                  <a:pt x="2220971" y="30411"/>
                </a:lnTo>
                <a:lnTo>
                  <a:pt x="2259811" y="51848"/>
                </a:lnTo>
                <a:lnTo>
                  <a:pt x="2289416" y="77551"/>
                </a:lnTo>
                <a:lnTo>
                  <a:pt x="2314905" y="138430"/>
                </a:lnTo>
                <a:lnTo>
                  <a:pt x="2314905" y="692277"/>
                </a:lnTo>
                <a:lnTo>
                  <a:pt x="2289416" y="753160"/>
                </a:lnTo>
                <a:lnTo>
                  <a:pt x="2259811" y="778868"/>
                </a:lnTo>
                <a:lnTo>
                  <a:pt x="2220971" y="800311"/>
                </a:lnTo>
                <a:lnTo>
                  <a:pt x="2174399" y="816657"/>
                </a:lnTo>
                <a:lnTo>
                  <a:pt x="2121601" y="827075"/>
                </a:lnTo>
                <a:lnTo>
                  <a:pt x="2064080" y="830732"/>
                </a:lnTo>
                <a:lnTo>
                  <a:pt x="250774" y="830732"/>
                </a:lnTo>
                <a:lnTo>
                  <a:pt x="193275" y="827075"/>
                </a:lnTo>
                <a:lnTo>
                  <a:pt x="140492" y="816657"/>
                </a:lnTo>
                <a:lnTo>
                  <a:pt x="93929" y="800311"/>
                </a:lnTo>
                <a:lnTo>
                  <a:pt x="55093" y="778868"/>
                </a:lnTo>
                <a:lnTo>
                  <a:pt x="25489" y="753160"/>
                </a:lnTo>
                <a:lnTo>
                  <a:pt x="0" y="692277"/>
                </a:lnTo>
                <a:lnTo>
                  <a:pt x="0" y="138430"/>
                </a:lnTo>
                <a:close/>
              </a:path>
            </a:pathLst>
          </a:custGeom>
          <a:ln w="253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821232" y="5145151"/>
            <a:ext cx="1360170" cy="43180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291465" marR="5080" indent="-279400">
              <a:lnSpc>
                <a:spcPts val="1510"/>
              </a:lnSpc>
              <a:spcBef>
                <a:spcPts val="295"/>
              </a:spcBef>
            </a:pPr>
            <a:r>
              <a:rPr sz="1400" b="1" spc="-5" dirty="0">
                <a:latin typeface="Arial"/>
                <a:cs typeface="Arial"/>
              </a:rPr>
              <a:t>об</a:t>
            </a:r>
            <a:r>
              <a:rPr sz="1400" b="1" spc="-8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исполнении  </a:t>
            </a:r>
            <a:r>
              <a:rPr sz="1400" b="1" spc="-15" dirty="0">
                <a:latin typeface="Arial"/>
                <a:cs typeface="Arial"/>
              </a:rPr>
              <a:t>бюджета</a:t>
            </a:r>
            <a:endParaRPr sz="1400">
              <a:latin typeface="Arial"/>
              <a:cs typeface="Arial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343585" y="2906648"/>
            <a:ext cx="2315210" cy="831215"/>
          </a:xfrm>
          <a:custGeom>
            <a:avLst/>
            <a:gdLst/>
            <a:ahLst/>
            <a:cxnLst/>
            <a:rect l="l" t="t" r="r" b="b"/>
            <a:pathLst>
              <a:path w="2315210" h="831214">
                <a:moveTo>
                  <a:pt x="2064080" y="0"/>
                </a:moveTo>
                <a:lnTo>
                  <a:pt x="250774" y="0"/>
                </a:lnTo>
                <a:lnTo>
                  <a:pt x="193275" y="3656"/>
                </a:lnTo>
                <a:lnTo>
                  <a:pt x="140492" y="14072"/>
                </a:lnTo>
                <a:lnTo>
                  <a:pt x="93929" y="30421"/>
                </a:lnTo>
                <a:lnTo>
                  <a:pt x="55093" y="51872"/>
                </a:lnTo>
                <a:lnTo>
                  <a:pt x="25489" y="77597"/>
                </a:lnTo>
                <a:lnTo>
                  <a:pt x="0" y="138556"/>
                </a:lnTo>
                <a:lnTo>
                  <a:pt x="0" y="692403"/>
                </a:lnTo>
                <a:lnTo>
                  <a:pt x="25489" y="753282"/>
                </a:lnTo>
                <a:lnTo>
                  <a:pt x="55093" y="778985"/>
                </a:lnTo>
                <a:lnTo>
                  <a:pt x="93929" y="800422"/>
                </a:lnTo>
                <a:lnTo>
                  <a:pt x="140492" y="816764"/>
                </a:lnTo>
                <a:lnTo>
                  <a:pt x="193275" y="827178"/>
                </a:lnTo>
                <a:lnTo>
                  <a:pt x="250774" y="830833"/>
                </a:lnTo>
                <a:lnTo>
                  <a:pt x="2064080" y="830833"/>
                </a:lnTo>
                <a:lnTo>
                  <a:pt x="2121601" y="827178"/>
                </a:lnTo>
                <a:lnTo>
                  <a:pt x="2174399" y="816764"/>
                </a:lnTo>
                <a:lnTo>
                  <a:pt x="2220971" y="800422"/>
                </a:lnTo>
                <a:lnTo>
                  <a:pt x="2259811" y="778985"/>
                </a:lnTo>
                <a:lnTo>
                  <a:pt x="2289416" y="753282"/>
                </a:lnTo>
                <a:lnTo>
                  <a:pt x="2314905" y="692403"/>
                </a:lnTo>
                <a:lnTo>
                  <a:pt x="2314905" y="138556"/>
                </a:lnTo>
                <a:lnTo>
                  <a:pt x="2289416" y="77597"/>
                </a:lnTo>
                <a:lnTo>
                  <a:pt x="2259811" y="51872"/>
                </a:lnTo>
                <a:lnTo>
                  <a:pt x="2220971" y="30421"/>
                </a:lnTo>
                <a:lnTo>
                  <a:pt x="2174399" y="14072"/>
                </a:lnTo>
                <a:lnTo>
                  <a:pt x="2121601" y="3656"/>
                </a:lnTo>
                <a:lnTo>
                  <a:pt x="2064080" y="0"/>
                </a:lnTo>
                <a:close/>
              </a:path>
            </a:pathLst>
          </a:custGeom>
          <a:solidFill>
            <a:srgbClr val="99CC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43585" y="2906648"/>
            <a:ext cx="2315210" cy="831215"/>
          </a:xfrm>
          <a:custGeom>
            <a:avLst/>
            <a:gdLst/>
            <a:ahLst/>
            <a:cxnLst/>
            <a:rect l="l" t="t" r="r" b="b"/>
            <a:pathLst>
              <a:path w="2315210" h="831214">
                <a:moveTo>
                  <a:pt x="0" y="138556"/>
                </a:moveTo>
                <a:lnTo>
                  <a:pt x="25489" y="77597"/>
                </a:lnTo>
                <a:lnTo>
                  <a:pt x="55093" y="51872"/>
                </a:lnTo>
                <a:lnTo>
                  <a:pt x="93929" y="30421"/>
                </a:lnTo>
                <a:lnTo>
                  <a:pt x="140492" y="14072"/>
                </a:lnTo>
                <a:lnTo>
                  <a:pt x="193275" y="3656"/>
                </a:lnTo>
                <a:lnTo>
                  <a:pt x="250774" y="0"/>
                </a:lnTo>
                <a:lnTo>
                  <a:pt x="2064080" y="0"/>
                </a:lnTo>
                <a:lnTo>
                  <a:pt x="2121601" y="3656"/>
                </a:lnTo>
                <a:lnTo>
                  <a:pt x="2174399" y="14072"/>
                </a:lnTo>
                <a:lnTo>
                  <a:pt x="2220971" y="30421"/>
                </a:lnTo>
                <a:lnTo>
                  <a:pt x="2259811" y="51872"/>
                </a:lnTo>
                <a:lnTo>
                  <a:pt x="2289416" y="77597"/>
                </a:lnTo>
                <a:lnTo>
                  <a:pt x="2314905" y="138556"/>
                </a:lnTo>
                <a:lnTo>
                  <a:pt x="2314905" y="692403"/>
                </a:lnTo>
                <a:lnTo>
                  <a:pt x="2289416" y="753282"/>
                </a:lnTo>
                <a:lnTo>
                  <a:pt x="2259811" y="778985"/>
                </a:lnTo>
                <a:lnTo>
                  <a:pt x="2220971" y="800422"/>
                </a:lnTo>
                <a:lnTo>
                  <a:pt x="2174399" y="816764"/>
                </a:lnTo>
                <a:lnTo>
                  <a:pt x="2121601" y="827178"/>
                </a:lnTo>
                <a:lnTo>
                  <a:pt x="2064080" y="830833"/>
                </a:lnTo>
                <a:lnTo>
                  <a:pt x="250774" y="830833"/>
                </a:lnTo>
                <a:lnTo>
                  <a:pt x="193275" y="827178"/>
                </a:lnTo>
                <a:lnTo>
                  <a:pt x="140492" y="816764"/>
                </a:lnTo>
                <a:lnTo>
                  <a:pt x="93929" y="800422"/>
                </a:lnTo>
                <a:lnTo>
                  <a:pt x="55093" y="778985"/>
                </a:lnTo>
                <a:lnTo>
                  <a:pt x="25489" y="753282"/>
                </a:lnTo>
                <a:lnTo>
                  <a:pt x="0" y="692403"/>
                </a:lnTo>
                <a:lnTo>
                  <a:pt x="0" y="138556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497840" y="2994787"/>
            <a:ext cx="2007235" cy="62357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335280" marR="5080" indent="-323215">
              <a:lnSpc>
                <a:spcPts val="1510"/>
              </a:lnSpc>
              <a:spcBef>
                <a:spcPts val="295"/>
              </a:spcBef>
            </a:pPr>
            <a:r>
              <a:rPr sz="1400" b="1" spc="-5" dirty="0">
                <a:latin typeface="Arial"/>
                <a:cs typeface="Arial"/>
              </a:rPr>
              <a:t>6. </a:t>
            </a:r>
            <a:r>
              <a:rPr sz="1400" b="1" spc="-10" dirty="0">
                <a:latin typeface="Arial"/>
                <a:cs typeface="Arial"/>
              </a:rPr>
              <a:t>Утверждение </a:t>
            </a:r>
            <a:r>
              <a:rPr sz="1400" b="1" spc="-20" dirty="0">
                <a:latin typeface="Arial"/>
                <a:cs typeface="Arial"/>
              </a:rPr>
              <a:t>отчета  </a:t>
            </a:r>
            <a:r>
              <a:rPr sz="1400" b="1" spc="-5" dirty="0">
                <a:latin typeface="Arial"/>
                <a:cs typeface="Arial"/>
              </a:rPr>
              <a:t>об</a:t>
            </a:r>
            <a:r>
              <a:rPr sz="1400" b="1" spc="-2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исполнении</a:t>
            </a:r>
            <a:endParaRPr sz="1400">
              <a:latin typeface="Arial"/>
              <a:cs typeface="Arial"/>
            </a:endParaRPr>
          </a:p>
          <a:p>
            <a:pPr marL="614680">
              <a:lnSpc>
                <a:spcPts val="1490"/>
              </a:lnSpc>
            </a:pPr>
            <a:r>
              <a:rPr sz="1400" b="1" spc="-15" dirty="0">
                <a:latin typeface="Arial"/>
                <a:cs typeface="Arial"/>
              </a:rPr>
              <a:t>бюджета</a:t>
            </a:r>
            <a:endParaRPr sz="14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173348" y="2953257"/>
            <a:ext cx="2747010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07060" marR="5080" indent="-594360">
              <a:lnSpc>
                <a:spcPct val="100000"/>
              </a:lnSpc>
              <a:spcBef>
                <a:spcPts val="105"/>
              </a:spcBef>
            </a:pPr>
            <a:r>
              <a:rPr sz="1400" b="1" spc="-15" dirty="0">
                <a:latin typeface="Arial"/>
                <a:cs typeface="Arial"/>
              </a:rPr>
              <a:t>Составление </a:t>
            </a:r>
            <a:r>
              <a:rPr sz="1400" b="1" spc="-5" dirty="0">
                <a:latin typeface="Arial"/>
                <a:cs typeface="Arial"/>
              </a:rPr>
              <a:t>проекта </a:t>
            </a:r>
            <a:r>
              <a:rPr sz="1400" b="1" spc="-15" dirty="0">
                <a:latin typeface="Arial"/>
                <a:cs typeface="Arial"/>
              </a:rPr>
              <a:t>бюджета  основывается</a:t>
            </a:r>
            <a:r>
              <a:rPr sz="1400" b="1" spc="-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на: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842642" y="3835145"/>
            <a:ext cx="55327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2783840" algn="l"/>
              </a:tabLst>
            </a:pPr>
            <a:r>
              <a:rPr sz="1200" spc="-5" dirty="0">
                <a:latin typeface="Arial"/>
                <a:cs typeface="Arial"/>
              </a:rPr>
              <a:t>Собранию </a:t>
            </a:r>
            <a:r>
              <a:rPr sz="1200" spc="175" dirty="0">
                <a:latin typeface="Arial"/>
                <a:cs typeface="Arial"/>
              </a:rPr>
              <a:t> </a:t>
            </a:r>
            <a:r>
              <a:rPr sz="1200" spc="-5" dirty="0" err="1">
                <a:latin typeface="Arial"/>
                <a:cs typeface="Arial"/>
              </a:rPr>
              <a:t>Российской</a:t>
            </a:r>
            <a:r>
              <a:rPr sz="1200" spc="-5" dirty="0">
                <a:latin typeface="Arial"/>
                <a:cs typeface="Arial"/>
              </a:rPr>
              <a:t> </a:t>
            </a:r>
            <a:r>
              <a:rPr sz="1200" spc="185" dirty="0">
                <a:latin typeface="Arial"/>
                <a:cs typeface="Arial"/>
              </a:rPr>
              <a:t> </a:t>
            </a:r>
            <a:r>
              <a:rPr sz="1200" spc="-10" dirty="0" err="1">
                <a:latin typeface="Arial"/>
                <a:cs typeface="Arial"/>
              </a:rPr>
              <a:t>Федерации</a:t>
            </a:r>
            <a:r>
              <a:rPr lang="ru-RU" sz="1200" spc="-10" dirty="0">
                <a:latin typeface="Arial"/>
                <a:cs typeface="Arial"/>
              </a:rPr>
              <a:t>,</a:t>
            </a:r>
            <a:r>
              <a:rPr sz="1200" spc="-10" dirty="0">
                <a:latin typeface="Arial"/>
                <a:cs typeface="Arial"/>
              </a:rPr>
              <a:t>	определяющих бюджетную </a:t>
            </a:r>
            <a:r>
              <a:rPr sz="1200" spc="-5" dirty="0">
                <a:latin typeface="Arial"/>
                <a:cs typeface="Arial"/>
              </a:rPr>
              <a:t>политику  (требования </a:t>
            </a:r>
            <a:r>
              <a:rPr sz="1200" dirty="0">
                <a:latin typeface="Arial"/>
                <a:cs typeface="Arial"/>
              </a:rPr>
              <a:t>к </a:t>
            </a:r>
            <a:r>
              <a:rPr sz="1200" spc="-10" dirty="0">
                <a:latin typeface="Arial"/>
                <a:cs typeface="Arial"/>
              </a:rPr>
              <a:t>бюджетной </a:t>
            </a:r>
            <a:r>
              <a:rPr sz="1200" spc="-5" dirty="0">
                <a:latin typeface="Arial"/>
                <a:cs typeface="Arial"/>
              </a:rPr>
              <a:t>политике) </a:t>
            </a:r>
            <a:r>
              <a:rPr sz="1200" dirty="0">
                <a:latin typeface="Arial"/>
                <a:cs typeface="Arial"/>
              </a:rPr>
              <a:t>в </a:t>
            </a:r>
            <a:r>
              <a:rPr sz="1200" spc="-5" dirty="0">
                <a:latin typeface="Arial"/>
                <a:cs typeface="Arial"/>
              </a:rPr>
              <a:t>Российской</a:t>
            </a:r>
            <a:r>
              <a:rPr sz="1200" spc="-3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Федерации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773807" y="3462654"/>
            <a:ext cx="11315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5080" indent="-2286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/>
                <a:cs typeface="Arial"/>
              </a:rPr>
              <a:t>1. </a:t>
            </a:r>
            <a:r>
              <a:rPr sz="1200" spc="-10" dirty="0">
                <a:latin typeface="Arial"/>
                <a:cs typeface="Arial"/>
              </a:rPr>
              <a:t>Положениях  </a:t>
            </a:r>
            <a:r>
              <a:rPr sz="1200" spc="-5" dirty="0">
                <a:latin typeface="Arial"/>
                <a:cs typeface="Arial"/>
              </a:rPr>
              <a:t>Российской</a:t>
            </a:r>
            <a:endParaRPr sz="12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034154" y="3462654"/>
            <a:ext cx="88391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87325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/>
                <a:cs typeface="Arial"/>
              </a:rPr>
              <a:t>пос</a:t>
            </a:r>
            <a:r>
              <a:rPr sz="1200" spc="10" dirty="0">
                <a:latin typeface="Arial"/>
                <a:cs typeface="Arial"/>
              </a:rPr>
              <a:t>л</a:t>
            </a:r>
            <a:r>
              <a:rPr sz="1200" dirty="0">
                <a:latin typeface="Arial"/>
                <a:cs typeface="Arial"/>
              </a:rPr>
              <a:t>а</a:t>
            </a:r>
            <a:r>
              <a:rPr sz="1200" spc="-5" dirty="0">
                <a:latin typeface="Arial"/>
                <a:cs typeface="Arial"/>
              </a:rPr>
              <a:t>ния  Федерации</a:t>
            </a:r>
            <a:endParaRPr sz="12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002148" y="3462654"/>
            <a:ext cx="14420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57404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/>
                <a:cs typeface="Arial"/>
              </a:rPr>
              <a:t>П</a:t>
            </a:r>
            <a:r>
              <a:rPr sz="1200" spc="5" dirty="0">
                <a:latin typeface="Arial"/>
                <a:cs typeface="Arial"/>
              </a:rPr>
              <a:t>р</a:t>
            </a:r>
            <a:r>
              <a:rPr sz="1200" spc="-20" dirty="0">
                <a:latin typeface="Arial"/>
                <a:cs typeface="Arial"/>
              </a:rPr>
              <a:t>е</a:t>
            </a:r>
            <a:r>
              <a:rPr sz="1200" spc="-5" dirty="0">
                <a:latin typeface="Arial"/>
                <a:cs typeface="Arial"/>
              </a:rPr>
              <a:t>з</a:t>
            </a:r>
            <a:r>
              <a:rPr sz="1200" dirty="0">
                <a:latin typeface="Arial"/>
                <a:cs typeface="Arial"/>
              </a:rPr>
              <a:t>и</a:t>
            </a:r>
            <a:r>
              <a:rPr sz="1200" spc="-5" dirty="0">
                <a:latin typeface="Arial"/>
                <a:cs typeface="Arial"/>
              </a:rPr>
              <a:t>д</a:t>
            </a:r>
            <a:r>
              <a:rPr sz="1200" dirty="0">
                <a:latin typeface="Arial"/>
                <a:cs typeface="Arial"/>
              </a:rPr>
              <a:t>е</a:t>
            </a:r>
            <a:r>
              <a:rPr sz="1200" spc="-5" dirty="0">
                <a:latin typeface="Arial"/>
                <a:cs typeface="Arial"/>
              </a:rPr>
              <a:t>н</a:t>
            </a:r>
            <a:r>
              <a:rPr sz="1200" spc="-25" dirty="0">
                <a:latin typeface="Arial"/>
                <a:cs typeface="Arial"/>
              </a:rPr>
              <a:t>т</a:t>
            </a:r>
            <a:r>
              <a:rPr sz="1200" dirty="0">
                <a:latin typeface="Arial"/>
                <a:cs typeface="Arial"/>
              </a:rPr>
              <a:t>а  </a:t>
            </a:r>
            <a:r>
              <a:rPr sz="1200" spc="-5" dirty="0">
                <a:latin typeface="Arial"/>
                <a:cs typeface="Arial"/>
              </a:rPr>
              <a:t>Федеральному</a:t>
            </a:r>
            <a:endParaRPr sz="12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03936" y="4220717"/>
            <a:ext cx="6892290" cy="96949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3505" marR="5080" indent="941705">
              <a:lnSpc>
                <a:spcPct val="100000"/>
              </a:lnSpc>
              <a:spcBef>
                <a:spcPts val="100"/>
              </a:spcBef>
              <a:tabLst>
                <a:tab pos="2522220" algn="l"/>
              </a:tabLst>
            </a:pPr>
            <a:r>
              <a:rPr lang="ru-RU" sz="1200" spc="-5" dirty="0">
                <a:latin typeface="Arial"/>
                <a:cs typeface="Arial"/>
              </a:rPr>
              <a:t>2. </a:t>
            </a:r>
            <a:r>
              <a:rPr sz="1200" spc="-5" dirty="0" err="1">
                <a:latin typeface="Arial"/>
                <a:cs typeface="Arial"/>
              </a:rPr>
              <a:t>Основных</a:t>
            </a:r>
            <a:r>
              <a:rPr sz="1200" spc="-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направлениях бюджетной </a:t>
            </a:r>
            <a:r>
              <a:rPr sz="1200" dirty="0">
                <a:latin typeface="Arial"/>
                <a:cs typeface="Arial"/>
              </a:rPr>
              <a:t>и </a:t>
            </a:r>
            <a:r>
              <a:rPr sz="1200" spc="-10" dirty="0">
                <a:latin typeface="Arial"/>
                <a:cs typeface="Arial"/>
              </a:rPr>
              <a:t>налоговой </a:t>
            </a:r>
            <a:r>
              <a:rPr sz="1200" spc="-5" dirty="0" err="1">
                <a:latin typeface="Arial"/>
                <a:cs typeface="Arial"/>
              </a:rPr>
              <a:t>политики</a:t>
            </a:r>
            <a:r>
              <a:rPr sz="1200" spc="-5" dirty="0">
                <a:latin typeface="Arial"/>
                <a:cs typeface="Arial"/>
              </a:rPr>
              <a:t>  </a:t>
            </a:r>
            <a:r>
              <a:rPr lang="ru-RU" sz="1200" spc="-5" dirty="0">
                <a:latin typeface="Arial"/>
                <a:cs typeface="Arial"/>
              </a:rPr>
              <a:t>      </a:t>
            </a:r>
            <a:r>
              <a:rPr lang="ru-RU" sz="1200" spc="-10" dirty="0">
                <a:latin typeface="Arial"/>
                <a:cs typeface="Arial"/>
              </a:rPr>
              <a:t>Адыге-Хабльского муниципального района</a:t>
            </a:r>
            <a:endParaRPr sz="1200" dirty="0">
              <a:latin typeface="Arial"/>
              <a:cs typeface="Arial"/>
            </a:endParaRPr>
          </a:p>
          <a:p>
            <a:pPr marL="2216150" marR="502920" indent="85090">
              <a:lnSpc>
                <a:spcPct val="100000"/>
              </a:lnSpc>
              <a:spcBef>
                <a:spcPts val="110"/>
              </a:spcBef>
              <a:buAutoNum type="arabicPeriod" startAt="2"/>
              <a:tabLst>
                <a:tab pos="2471420" algn="l"/>
              </a:tabLst>
            </a:pPr>
            <a:r>
              <a:rPr sz="1200" spc="-5" dirty="0">
                <a:latin typeface="Arial"/>
                <a:cs typeface="Arial"/>
              </a:rPr>
              <a:t>Прогнозе социально-экономического </a:t>
            </a:r>
            <a:r>
              <a:rPr sz="1200" spc="-5" dirty="0" err="1">
                <a:latin typeface="Arial"/>
                <a:cs typeface="Arial"/>
              </a:rPr>
              <a:t>развития</a:t>
            </a:r>
            <a:r>
              <a:rPr sz="1200" spc="-5" dirty="0">
                <a:latin typeface="Arial"/>
                <a:cs typeface="Arial"/>
              </a:rPr>
              <a:t> </a:t>
            </a:r>
            <a:r>
              <a:rPr lang="ru-RU" sz="1200" spc="-10" dirty="0">
                <a:latin typeface="Arial"/>
                <a:cs typeface="Arial"/>
              </a:rPr>
              <a:t>Адыге-Хабльского муниципального района</a:t>
            </a:r>
            <a:endParaRPr sz="1200" dirty="0">
              <a:latin typeface="Arial"/>
              <a:cs typeface="Arial"/>
            </a:endParaRPr>
          </a:p>
          <a:p>
            <a:pPr marL="12700">
              <a:lnSpc>
                <a:spcPts val="1580"/>
              </a:lnSpc>
            </a:pPr>
            <a:r>
              <a:rPr sz="1400" b="1" spc="-5" dirty="0">
                <a:latin typeface="Arial"/>
                <a:cs typeface="Arial"/>
              </a:rPr>
              <a:t>5. </a:t>
            </a:r>
            <a:r>
              <a:rPr sz="1400" b="1" spc="-15" dirty="0">
                <a:latin typeface="Arial"/>
                <a:cs typeface="Arial"/>
              </a:rPr>
              <a:t>Составление</a:t>
            </a:r>
            <a:r>
              <a:rPr sz="1400" b="1" spc="-1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отчета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773807" y="5039105"/>
            <a:ext cx="36709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19100" algn="l"/>
                <a:tab pos="1850389" algn="l"/>
                <a:tab pos="2973705" algn="l"/>
              </a:tabLst>
            </a:pPr>
            <a:r>
              <a:rPr sz="1200" spc="-5" dirty="0">
                <a:latin typeface="Arial"/>
                <a:cs typeface="Arial"/>
              </a:rPr>
              <a:t>4</a:t>
            </a:r>
            <a:r>
              <a:rPr sz="1200" dirty="0">
                <a:latin typeface="Arial"/>
                <a:cs typeface="Arial"/>
              </a:rPr>
              <a:t>.	</a:t>
            </a:r>
            <a:r>
              <a:rPr sz="1200" spc="5" dirty="0">
                <a:latin typeface="Arial"/>
                <a:cs typeface="Arial"/>
              </a:rPr>
              <a:t>М</a:t>
            </a:r>
            <a:r>
              <a:rPr sz="1200" spc="-15" dirty="0">
                <a:latin typeface="Arial"/>
                <a:cs typeface="Arial"/>
              </a:rPr>
              <a:t>у</a:t>
            </a:r>
            <a:r>
              <a:rPr sz="1200" spc="-5" dirty="0">
                <a:latin typeface="Arial"/>
                <a:cs typeface="Arial"/>
              </a:rPr>
              <a:t>н</a:t>
            </a:r>
            <a:r>
              <a:rPr sz="1200" spc="5" dirty="0">
                <a:latin typeface="Arial"/>
                <a:cs typeface="Arial"/>
              </a:rPr>
              <a:t>и</a:t>
            </a:r>
            <a:r>
              <a:rPr sz="1200" spc="-5" dirty="0">
                <a:latin typeface="Arial"/>
                <a:cs typeface="Arial"/>
              </a:rPr>
              <a:t>ц</a:t>
            </a:r>
            <a:r>
              <a:rPr sz="1200" dirty="0">
                <a:latin typeface="Arial"/>
                <a:cs typeface="Arial"/>
              </a:rPr>
              <a:t>ипаль</a:t>
            </a:r>
            <a:r>
              <a:rPr sz="1200" spc="-5" dirty="0">
                <a:latin typeface="Arial"/>
                <a:cs typeface="Arial"/>
              </a:rPr>
              <a:t>н</a:t>
            </a:r>
            <a:r>
              <a:rPr sz="1200" spc="10" dirty="0">
                <a:latin typeface="Arial"/>
                <a:cs typeface="Arial"/>
              </a:rPr>
              <a:t>ы</a:t>
            </a:r>
            <a:r>
              <a:rPr sz="1200" dirty="0">
                <a:latin typeface="Arial"/>
                <a:cs typeface="Arial"/>
              </a:rPr>
              <a:t>х	пр</a:t>
            </a:r>
            <a:r>
              <a:rPr sz="1200" spc="5" dirty="0">
                <a:latin typeface="Arial"/>
                <a:cs typeface="Arial"/>
              </a:rPr>
              <a:t>о</a:t>
            </a:r>
            <a:r>
              <a:rPr sz="1200" spc="-20" dirty="0">
                <a:latin typeface="Arial"/>
                <a:cs typeface="Arial"/>
              </a:rPr>
              <a:t>г</a:t>
            </a:r>
            <a:r>
              <a:rPr sz="1200" spc="-10" dirty="0">
                <a:latin typeface="Arial"/>
                <a:cs typeface="Arial"/>
              </a:rPr>
              <a:t>р</a:t>
            </a:r>
            <a:r>
              <a:rPr sz="1200" dirty="0">
                <a:latin typeface="Arial"/>
                <a:cs typeface="Arial"/>
              </a:rPr>
              <a:t>ам</a:t>
            </a:r>
            <a:r>
              <a:rPr sz="1200" spc="-10" dirty="0">
                <a:latin typeface="Arial"/>
                <a:cs typeface="Arial"/>
              </a:rPr>
              <a:t>м</a:t>
            </a:r>
            <a:r>
              <a:rPr sz="1200" dirty="0">
                <a:latin typeface="Arial"/>
                <a:cs typeface="Arial"/>
              </a:rPr>
              <a:t>ах	(п</a:t>
            </a:r>
            <a:r>
              <a:rPr sz="1200" spc="-10" dirty="0">
                <a:latin typeface="Arial"/>
                <a:cs typeface="Arial"/>
              </a:rPr>
              <a:t>р</a:t>
            </a:r>
            <a:r>
              <a:rPr sz="1200" dirty="0">
                <a:latin typeface="Arial"/>
                <a:cs typeface="Arial"/>
              </a:rPr>
              <a:t>о</a:t>
            </a:r>
            <a:r>
              <a:rPr sz="1200" spc="-10" dirty="0">
                <a:latin typeface="Arial"/>
                <a:cs typeface="Arial"/>
              </a:rPr>
              <a:t>е</a:t>
            </a:r>
            <a:r>
              <a:rPr sz="1200" spc="10" dirty="0">
                <a:latin typeface="Arial"/>
                <a:cs typeface="Arial"/>
              </a:rPr>
              <a:t>к</a:t>
            </a:r>
            <a:r>
              <a:rPr sz="1200" spc="-25" dirty="0">
                <a:latin typeface="Arial"/>
                <a:cs typeface="Arial"/>
              </a:rPr>
              <a:t>т</a:t>
            </a:r>
            <a:r>
              <a:rPr sz="1200" dirty="0">
                <a:latin typeface="Arial"/>
                <a:cs typeface="Arial"/>
              </a:rPr>
              <a:t>ах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2773807" y="5221985"/>
            <a:ext cx="36696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127885" algn="l"/>
              </a:tabLst>
            </a:pPr>
            <a:r>
              <a:rPr sz="1200" spc="-5" dirty="0">
                <a:latin typeface="Arial"/>
                <a:cs typeface="Arial"/>
              </a:rPr>
              <a:t>муниципальных  </a:t>
            </a:r>
            <a:r>
              <a:rPr sz="1200" spc="5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программ,	проектах</a:t>
            </a:r>
            <a:r>
              <a:rPr sz="1200" spc="28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изменений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5006721" y="5404866"/>
            <a:ext cx="143764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200" spc="-15" dirty="0">
                <a:latin typeface="Arial"/>
                <a:cs typeface="Arial"/>
              </a:rPr>
              <a:t>Адыге-Хабльского 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773807" y="5404866"/>
            <a:ext cx="187896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1127760" algn="l"/>
              </a:tabLst>
            </a:pPr>
            <a:r>
              <a:rPr sz="1200" spc="-15" dirty="0">
                <a:latin typeface="Arial"/>
                <a:cs typeface="Arial"/>
              </a:rPr>
              <a:t>у</a:t>
            </a:r>
            <a:r>
              <a:rPr sz="1200" spc="25" dirty="0">
                <a:latin typeface="Arial"/>
                <a:cs typeface="Arial"/>
              </a:rPr>
              <a:t>к</a:t>
            </a:r>
            <a:r>
              <a:rPr sz="1200" spc="-10" dirty="0">
                <a:latin typeface="Arial"/>
                <a:cs typeface="Arial"/>
              </a:rPr>
              <a:t>а</a:t>
            </a:r>
            <a:r>
              <a:rPr sz="1200" spc="-5" dirty="0">
                <a:latin typeface="Arial"/>
                <a:cs typeface="Arial"/>
              </a:rPr>
              <a:t>з</a:t>
            </a:r>
            <a:r>
              <a:rPr sz="1200" spc="5" dirty="0">
                <a:latin typeface="Arial"/>
                <a:cs typeface="Arial"/>
              </a:rPr>
              <a:t>а</a:t>
            </a:r>
            <a:r>
              <a:rPr sz="1200" spc="-5" dirty="0">
                <a:latin typeface="Arial"/>
                <a:cs typeface="Arial"/>
              </a:rPr>
              <a:t>н</a:t>
            </a:r>
            <a:r>
              <a:rPr sz="1200" spc="-10" dirty="0">
                <a:latin typeface="Arial"/>
                <a:cs typeface="Arial"/>
              </a:rPr>
              <a:t>н</a:t>
            </a:r>
            <a:r>
              <a:rPr sz="1200" dirty="0">
                <a:latin typeface="Arial"/>
                <a:cs typeface="Arial"/>
              </a:rPr>
              <a:t>ых	пр</a:t>
            </a:r>
            <a:r>
              <a:rPr sz="1200" spc="5" dirty="0">
                <a:latin typeface="Arial"/>
                <a:cs typeface="Arial"/>
              </a:rPr>
              <a:t>о</a:t>
            </a:r>
            <a:r>
              <a:rPr sz="1200" spc="-10" dirty="0">
                <a:latin typeface="Arial"/>
                <a:cs typeface="Arial"/>
              </a:rPr>
              <a:t>гр</a:t>
            </a:r>
            <a:r>
              <a:rPr sz="1200" dirty="0">
                <a:latin typeface="Arial"/>
                <a:cs typeface="Arial"/>
              </a:rPr>
              <a:t>амм)  </a:t>
            </a:r>
            <a:r>
              <a:rPr lang="ru-RU" sz="1200" spc="-10" dirty="0">
                <a:latin typeface="Arial"/>
                <a:cs typeface="Arial"/>
              </a:rPr>
              <a:t>муниципального района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5884290" y="2475992"/>
            <a:ext cx="654685" cy="339090"/>
          </a:xfrm>
          <a:custGeom>
            <a:avLst/>
            <a:gdLst/>
            <a:ahLst/>
            <a:cxnLst/>
            <a:rect l="l" t="t" r="r" b="b"/>
            <a:pathLst>
              <a:path w="654684" h="339089">
                <a:moveTo>
                  <a:pt x="32258" y="0"/>
                </a:moveTo>
                <a:lnTo>
                  <a:pt x="0" y="84074"/>
                </a:lnTo>
                <a:lnTo>
                  <a:pt x="554482" y="296925"/>
                </a:lnTo>
                <a:lnTo>
                  <a:pt x="538353" y="338963"/>
                </a:lnTo>
                <a:lnTo>
                  <a:pt x="654685" y="287147"/>
                </a:lnTo>
                <a:lnTo>
                  <a:pt x="621592" y="212852"/>
                </a:lnTo>
                <a:lnTo>
                  <a:pt x="586739" y="212852"/>
                </a:lnTo>
                <a:lnTo>
                  <a:pt x="32258" y="0"/>
                </a:lnTo>
                <a:close/>
              </a:path>
              <a:path w="654684" h="339089">
                <a:moveTo>
                  <a:pt x="602869" y="170815"/>
                </a:moveTo>
                <a:lnTo>
                  <a:pt x="586739" y="212852"/>
                </a:lnTo>
                <a:lnTo>
                  <a:pt x="621592" y="212852"/>
                </a:lnTo>
                <a:lnTo>
                  <a:pt x="602869" y="170815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884290" y="2475992"/>
            <a:ext cx="654685" cy="339090"/>
          </a:xfrm>
          <a:custGeom>
            <a:avLst/>
            <a:gdLst/>
            <a:ahLst/>
            <a:cxnLst/>
            <a:rect l="l" t="t" r="r" b="b"/>
            <a:pathLst>
              <a:path w="654684" h="339089">
                <a:moveTo>
                  <a:pt x="32258" y="0"/>
                </a:moveTo>
                <a:lnTo>
                  <a:pt x="586739" y="212852"/>
                </a:lnTo>
                <a:lnTo>
                  <a:pt x="602869" y="170815"/>
                </a:lnTo>
                <a:lnTo>
                  <a:pt x="654685" y="287147"/>
                </a:lnTo>
                <a:lnTo>
                  <a:pt x="538353" y="338963"/>
                </a:lnTo>
                <a:lnTo>
                  <a:pt x="554482" y="296925"/>
                </a:lnTo>
                <a:lnTo>
                  <a:pt x="0" y="84074"/>
                </a:lnTo>
                <a:lnTo>
                  <a:pt x="32258" y="0"/>
                </a:lnTo>
                <a:close/>
              </a:path>
            </a:pathLst>
          </a:custGeom>
          <a:ln w="25400">
            <a:solidFill>
              <a:srgbClr val="6E6E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580894" y="2496566"/>
            <a:ext cx="649605" cy="368300"/>
          </a:xfrm>
          <a:custGeom>
            <a:avLst/>
            <a:gdLst/>
            <a:ahLst/>
            <a:cxnLst/>
            <a:rect l="l" t="t" r="r" b="b"/>
            <a:pathLst>
              <a:path w="649605" h="368300">
                <a:moveTo>
                  <a:pt x="530732" y="0"/>
                </a:moveTo>
                <a:lnTo>
                  <a:pt x="549020" y="41148"/>
                </a:lnTo>
                <a:lnTo>
                  <a:pt x="0" y="285496"/>
                </a:lnTo>
                <a:lnTo>
                  <a:pt x="36575" y="367792"/>
                </a:lnTo>
                <a:lnTo>
                  <a:pt x="585597" y="123317"/>
                </a:lnTo>
                <a:lnTo>
                  <a:pt x="619667" y="123317"/>
                </a:lnTo>
                <a:lnTo>
                  <a:pt x="649478" y="45593"/>
                </a:lnTo>
                <a:lnTo>
                  <a:pt x="530732" y="0"/>
                </a:lnTo>
                <a:close/>
              </a:path>
              <a:path w="649605" h="368300">
                <a:moveTo>
                  <a:pt x="619667" y="123317"/>
                </a:moveTo>
                <a:lnTo>
                  <a:pt x="585597" y="123317"/>
                </a:lnTo>
                <a:lnTo>
                  <a:pt x="603885" y="164464"/>
                </a:lnTo>
                <a:lnTo>
                  <a:pt x="619667" y="123317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580894" y="2496566"/>
            <a:ext cx="649605" cy="368300"/>
          </a:xfrm>
          <a:custGeom>
            <a:avLst/>
            <a:gdLst/>
            <a:ahLst/>
            <a:cxnLst/>
            <a:rect l="l" t="t" r="r" b="b"/>
            <a:pathLst>
              <a:path w="649605" h="368300">
                <a:moveTo>
                  <a:pt x="36575" y="367792"/>
                </a:moveTo>
                <a:lnTo>
                  <a:pt x="585597" y="123317"/>
                </a:lnTo>
                <a:lnTo>
                  <a:pt x="603885" y="164464"/>
                </a:lnTo>
                <a:lnTo>
                  <a:pt x="649478" y="45593"/>
                </a:lnTo>
                <a:lnTo>
                  <a:pt x="530732" y="0"/>
                </a:lnTo>
                <a:lnTo>
                  <a:pt x="549020" y="41148"/>
                </a:lnTo>
                <a:lnTo>
                  <a:pt x="0" y="285496"/>
                </a:lnTo>
                <a:lnTo>
                  <a:pt x="36575" y="367792"/>
                </a:lnTo>
                <a:close/>
              </a:path>
            </a:pathLst>
          </a:custGeom>
          <a:ln w="25400">
            <a:solidFill>
              <a:srgbClr val="6E6E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595752" y="5730506"/>
            <a:ext cx="654050" cy="359410"/>
          </a:xfrm>
          <a:custGeom>
            <a:avLst/>
            <a:gdLst/>
            <a:ahLst/>
            <a:cxnLst/>
            <a:rect l="l" t="t" r="r" b="b"/>
            <a:pathLst>
              <a:path w="654050" h="359410">
                <a:moveTo>
                  <a:pt x="295632" y="124256"/>
                </a:moveTo>
                <a:lnTo>
                  <a:pt x="65278" y="124256"/>
                </a:lnTo>
                <a:lnTo>
                  <a:pt x="618490" y="359079"/>
                </a:lnTo>
                <a:lnTo>
                  <a:pt x="653669" y="276225"/>
                </a:lnTo>
                <a:lnTo>
                  <a:pt x="295632" y="124256"/>
                </a:lnTo>
                <a:close/>
              </a:path>
              <a:path w="654050" h="359410">
                <a:moveTo>
                  <a:pt x="118110" y="0"/>
                </a:moveTo>
                <a:lnTo>
                  <a:pt x="0" y="47675"/>
                </a:lnTo>
                <a:lnTo>
                  <a:pt x="47752" y="165684"/>
                </a:lnTo>
                <a:lnTo>
                  <a:pt x="65278" y="124256"/>
                </a:lnTo>
                <a:lnTo>
                  <a:pt x="295632" y="124256"/>
                </a:lnTo>
                <a:lnTo>
                  <a:pt x="100457" y="41414"/>
                </a:lnTo>
                <a:lnTo>
                  <a:pt x="11811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595752" y="5730506"/>
            <a:ext cx="654050" cy="359410"/>
          </a:xfrm>
          <a:custGeom>
            <a:avLst/>
            <a:gdLst/>
            <a:ahLst/>
            <a:cxnLst/>
            <a:rect l="l" t="t" r="r" b="b"/>
            <a:pathLst>
              <a:path w="654050" h="359410">
                <a:moveTo>
                  <a:pt x="653669" y="276225"/>
                </a:moveTo>
                <a:lnTo>
                  <a:pt x="100457" y="41414"/>
                </a:lnTo>
                <a:lnTo>
                  <a:pt x="118110" y="0"/>
                </a:lnTo>
                <a:lnTo>
                  <a:pt x="0" y="47675"/>
                </a:lnTo>
                <a:lnTo>
                  <a:pt x="47752" y="165684"/>
                </a:lnTo>
                <a:lnTo>
                  <a:pt x="65278" y="124256"/>
                </a:lnTo>
                <a:lnTo>
                  <a:pt x="618490" y="359079"/>
                </a:lnTo>
                <a:lnTo>
                  <a:pt x="653669" y="276225"/>
                </a:lnTo>
              </a:path>
            </a:pathLst>
          </a:custGeom>
          <a:ln w="25400">
            <a:solidFill>
              <a:srgbClr val="6E6E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5913246" y="5778423"/>
            <a:ext cx="661670" cy="341630"/>
          </a:xfrm>
          <a:custGeom>
            <a:avLst/>
            <a:gdLst/>
            <a:ahLst/>
            <a:cxnLst/>
            <a:rect l="l" t="t" r="r" b="b"/>
            <a:pathLst>
              <a:path w="661670" h="341629">
                <a:moveTo>
                  <a:pt x="51815" y="173354"/>
                </a:moveTo>
                <a:lnTo>
                  <a:pt x="0" y="289636"/>
                </a:lnTo>
                <a:lnTo>
                  <a:pt x="116331" y="341401"/>
                </a:lnTo>
                <a:lnTo>
                  <a:pt x="100202" y="299389"/>
                </a:lnTo>
                <a:lnTo>
                  <a:pt x="319105" y="215366"/>
                </a:lnTo>
                <a:lnTo>
                  <a:pt x="67944" y="215366"/>
                </a:lnTo>
                <a:lnTo>
                  <a:pt x="51815" y="173354"/>
                </a:lnTo>
                <a:close/>
              </a:path>
              <a:path w="661670" h="341629">
                <a:moveTo>
                  <a:pt x="629030" y="0"/>
                </a:moveTo>
                <a:lnTo>
                  <a:pt x="67944" y="215366"/>
                </a:lnTo>
                <a:lnTo>
                  <a:pt x="319105" y="215366"/>
                </a:lnTo>
                <a:lnTo>
                  <a:pt x="661288" y="84023"/>
                </a:lnTo>
                <a:lnTo>
                  <a:pt x="62903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913246" y="5778423"/>
            <a:ext cx="661670" cy="341630"/>
          </a:xfrm>
          <a:custGeom>
            <a:avLst/>
            <a:gdLst/>
            <a:ahLst/>
            <a:cxnLst/>
            <a:rect l="l" t="t" r="r" b="b"/>
            <a:pathLst>
              <a:path w="661670" h="341629">
                <a:moveTo>
                  <a:pt x="629030" y="0"/>
                </a:moveTo>
                <a:lnTo>
                  <a:pt x="67944" y="215366"/>
                </a:lnTo>
                <a:lnTo>
                  <a:pt x="51815" y="173354"/>
                </a:lnTo>
                <a:lnTo>
                  <a:pt x="0" y="289636"/>
                </a:lnTo>
                <a:lnTo>
                  <a:pt x="116331" y="341401"/>
                </a:lnTo>
                <a:lnTo>
                  <a:pt x="100202" y="299389"/>
                </a:lnTo>
                <a:lnTo>
                  <a:pt x="661288" y="84023"/>
                </a:lnTo>
                <a:lnTo>
                  <a:pt x="629030" y="0"/>
                </a:lnTo>
                <a:close/>
              </a:path>
            </a:pathLst>
          </a:custGeom>
          <a:ln w="25399">
            <a:solidFill>
              <a:srgbClr val="6E6E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488058" y="3960367"/>
            <a:ext cx="180340" cy="692150"/>
          </a:xfrm>
          <a:custGeom>
            <a:avLst/>
            <a:gdLst/>
            <a:ahLst/>
            <a:cxnLst/>
            <a:rect l="l" t="t" r="r" b="b"/>
            <a:pathLst>
              <a:path w="180339" h="692150">
                <a:moveTo>
                  <a:pt x="135027" y="90677"/>
                </a:moveTo>
                <a:lnTo>
                  <a:pt x="44957" y="90677"/>
                </a:lnTo>
                <a:lnTo>
                  <a:pt x="55499" y="691641"/>
                </a:lnTo>
                <a:lnTo>
                  <a:pt x="145415" y="689990"/>
                </a:lnTo>
                <a:lnTo>
                  <a:pt x="135027" y="90677"/>
                </a:lnTo>
                <a:close/>
              </a:path>
              <a:path w="180339" h="692150">
                <a:moveTo>
                  <a:pt x="88391" y="0"/>
                </a:moveTo>
                <a:lnTo>
                  <a:pt x="0" y="91439"/>
                </a:lnTo>
                <a:lnTo>
                  <a:pt x="44957" y="90677"/>
                </a:lnTo>
                <a:lnTo>
                  <a:pt x="135027" y="90677"/>
                </a:lnTo>
                <a:lnTo>
                  <a:pt x="135000" y="89153"/>
                </a:lnTo>
                <a:lnTo>
                  <a:pt x="179959" y="88391"/>
                </a:lnTo>
                <a:lnTo>
                  <a:pt x="88391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488058" y="3960367"/>
            <a:ext cx="180340" cy="692150"/>
          </a:xfrm>
          <a:custGeom>
            <a:avLst/>
            <a:gdLst/>
            <a:ahLst/>
            <a:cxnLst/>
            <a:rect l="l" t="t" r="r" b="b"/>
            <a:pathLst>
              <a:path w="180339" h="692150">
                <a:moveTo>
                  <a:pt x="145415" y="689990"/>
                </a:moveTo>
                <a:lnTo>
                  <a:pt x="135000" y="89153"/>
                </a:lnTo>
                <a:lnTo>
                  <a:pt x="179959" y="88391"/>
                </a:lnTo>
                <a:lnTo>
                  <a:pt x="88391" y="0"/>
                </a:lnTo>
                <a:lnTo>
                  <a:pt x="0" y="91439"/>
                </a:lnTo>
                <a:lnTo>
                  <a:pt x="44957" y="90677"/>
                </a:lnTo>
                <a:lnTo>
                  <a:pt x="55499" y="691641"/>
                </a:lnTo>
                <a:lnTo>
                  <a:pt x="145415" y="689990"/>
                </a:lnTo>
                <a:close/>
              </a:path>
            </a:pathLst>
          </a:custGeom>
          <a:ln w="25400">
            <a:solidFill>
              <a:srgbClr val="6E6E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552943" y="3958844"/>
            <a:ext cx="180340" cy="691515"/>
          </a:xfrm>
          <a:custGeom>
            <a:avLst/>
            <a:gdLst/>
            <a:ahLst/>
            <a:cxnLst/>
            <a:rect l="l" t="t" r="r" b="b"/>
            <a:pathLst>
              <a:path w="180340" h="691514">
                <a:moveTo>
                  <a:pt x="180085" y="600963"/>
                </a:moveTo>
                <a:lnTo>
                  <a:pt x="0" y="600963"/>
                </a:lnTo>
                <a:lnTo>
                  <a:pt x="90042" y="691006"/>
                </a:lnTo>
                <a:lnTo>
                  <a:pt x="180085" y="600963"/>
                </a:lnTo>
                <a:close/>
              </a:path>
              <a:path w="180340" h="691514">
                <a:moveTo>
                  <a:pt x="135000" y="0"/>
                </a:moveTo>
                <a:lnTo>
                  <a:pt x="45084" y="0"/>
                </a:lnTo>
                <a:lnTo>
                  <a:pt x="45084" y="600963"/>
                </a:lnTo>
                <a:lnTo>
                  <a:pt x="135000" y="600963"/>
                </a:lnTo>
                <a:lnTo>
                  <a:pt x="13500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552943" y="3958844"/>
            <a:ext cx="180340" cy="691515"/>
          </a:xfrm>
          <a:custGeom>
            <a:avLst/>
            <a:gdLst/>
            <a:ahLst/>
            <a:cxnLst/>
            <a:rect l="l" t="t" r="r" b="b"/>
            <a:pathLst>
              <a:path w="180340" h="691514">
                <a:moveTo>
                  <a:pt x="45084" y="0"/>
                </a:moveTo>
                <a:lnTo>
                  <a:pt x="45084" y="600963"/>
                </a:lnTo>
                <a:lnTo>
                  <a:pt x="0" y="600963"/>
                </a:lnTo>
                <a:lnTo>
                  <a:pt x="90042" y="691006"/>
                </a:lnTo>
                <a:lnTo>
                  <a:pt x="180085" y="600963"/>
                </a:lnTo>
                <a:lnTo>
                  <a:pt x="135000" y="600963"/>
                </a:lnTo>
                <a:lnTo>
                  <a:pt x="135000" y="0"/>
                </a:lnTo>
                <a:lnTo>
                  <a:pt x="45084" y="0"/>
                </a:lnTo>
                <a:close/>
              </a:path>
            </a:pathLst>
          </a:custGeom>
          <a:ln w="25400">
            <a:solidFill>
              <a:srgbClr val="6E6E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8" name="Содержимое 4" descr="1200px-Flag_of_Karachay-Cherkessia.svg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115616" cy="620688"/>
          </a:xfrm>
        </p:spPr>
      </p:pic>
      <p:pic>
        <p:nvPicPr>
          <p:cNvPr id="59" name="Рисунок 58" descr="kchr_ger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460432" y="0"/>
            <a:ext cx="683568" cy="69269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7560056" y="1252118"/>
            <a:ext cx="1583944" cy="11193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968146" y="598571"/>
            <a:ext cx="7513320" cy="3821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Участие </a:t>
            </a:r>
            <a:r>
              <a:rPr sz="2400" b="1" spc="-5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гражданина </a:t>
            </a:r>
            <a:r>
              <a:rPr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sz="2400" b="1" spc="-5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бюджетном</a:t>
            </a:r>
            <a:r>
              <a:rPr sz="2400" b="1" spc="-114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1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процессе</a:t>
            </a:r>
            <a:endParaRPr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49160" y="1169530"/>
            <a:ext cx="3240405" cy="1008380"/>
          </a:xfrm>
          <a:prstGeom prst="rect">
            <a:avLst/>
          </a:prstGeom>
          <a:solidFill>
            <a:srgbClr val="FFC000"/>
          </a:solidFill>
          <a:ln w="25400">
            <a:solidFill>
              <a:srgbClr val="6E6EBB"/>
            </a:solidFill>
          </a:ln>
        </p:spPr>
        <p:txBody>
          <a:bodyPr vert="horz" wrap="square" lIns="0" tIns="11430" rIns="0" bIns="0" rtlCol="0">
            <a:spAutoFit/>
          </a:bodyPr>
          <a:lstStyle/>
          <a:p>
            <a:pPr marL="105410" marR="99695" algn="ctr">
              <a:lnSpc>
                <a:spcPct val="100000"/>
              </a:lnSpc>
              <a:spcBef>
                <a:spcPts val="90"/>
              </a:spcBef>
            </a:pPr>
            <a:r>
              <a:rPr sz="1600" b="1" spc="-15" dirty="0">
                <a:latin typeface="Arial"/>
                <a:cs typeface="Arial"/>
              </a:rPr>
              <a:t>Помогает формировать  </a:t>
            </a:r>
            <a:r>
              <a:rPr sz="1600" b="1" spc="-25" dirty="0">
                <a:latin typeface="Arial"/>
                <a:cs typeface="Arial"/>
              </a:rPr>
              <a:t>доходную </a:t>
            </a:r>
            <a:r>
              <a:rPr sz="1600" b="1" spc="-10" dirty="0">
                <a:latin typeface="Arial"/>
                <a:cs typeface="Arial"/>
              </a:rPr>
              <a:t>часть </a:t>
            </a:r>
            <a:r>
              <a:rPr sz="1600" b="1" spc="-20" dirty="0">
                <a:latin typeface="Arial"/>
                <a:cs typeface="Arial"/>
              </a:rPr>
              <a:t>бюджета  </a:t>
            </a:r>
            <a:r>
              <a:rPr sz="1600" b="1" spc="-10" dirty="0">
                <a:latin typeface="Arial"/>
                <a:cs typeface="Arial"/>
              </a:rPr>
              <a:t>(налог </a:t>
            </a:r>
            <a:r>
              <a:rPr sz="1600" b="1" spc="-5" dirty="0">
                <a:latin typeface="Arial"/>
                <a:cs typeface="Arial"/>
              </a:rPr>
              <a:t>на </a:t>
            </a:r>
            <a:r>
              <a:rPr sz="1600" b="1" spc="-25" dirty="0">
                <a:latin typeface="Arial"/>
                <a:cs typeface="Arial"/>
              </a:rPr>
              <a:t>доходы </a:t>
            </a:r>
            <a:r>
              <a:rPr sz="1600" b="1" spc="-10" dirty="0">
                <a:latin typeface="Arial"/>
                <a:cs typeface="Arial"/>
              </a:rPr>
              <a:t>физических  лиц </a:t>
            </a:r>
            <a:r>
              <a:rPr sz="1600" b="1" spc="-5" dirty="0">
                <a:latin typeface="Arial"/>
                <a:cs typeface="Arial"/>
              </a:rPr>
              <a:t>и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другие)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863485" y="3084702"/>
            <a:ext cx="2952750" cy="738505"/>
          </a:xfrm>
          <a:custGeom>
            <a:avLst/>
            <a:gdLst/>
            <a:ahLst/>
            <a:cxnLst/>
            <a:rect l="l" t="t" r="r" b="b"/>
            <a:pathLst>
              <a:path w="2952750" h="738504">
                <a:moveTo>
                  <a:pt x="1476235" y="0"/>
                </a:moveTo>
                <a:lnTo>
                  <a:pt x="1402553" y="451"/>
                </a:lnTo>
                <a:lnTo>
                  <a:pt x="1329806" y="1792"/>
                </a:lnTo>
                <a:lnTo>
                  <a:pt x="1258079" y="4001"/>
                </a:lnTo>
                <a:lnTo>
                  <a:pt x="1187457" y="7057"/>
                </a:lnTo>
                <a:lnTo>
                  <a:pt x="1118024" y="10938"/>
                </a:lnTo>
                <a:lnTo>
                  <a:pt x="1049865" y="15625"/>
                </a:lnTo>
                <a:lnTo>
                  <a:pt x="983064" y="21094"/>
                </a:lnTo>
                <a:lnTo>
                  <a:pt x="917706" y="27326"/>
                </a:lnTo>
                <a:lnTo>
                  <a:pt x="853875" y="34300"/>
                </a:lnTo>
                <a:lnTo>
                  <a:pt x="791656" y="41993"/>
                </a:lnTo>
                <a:lnTo>
                  <a:pt x="731134" y="50386"/>
                </a:lnTo>
                <a:lnTo>
                  <a:pt x="672393" y="59456"/>
                </a:lnTo>
                <a:lnTo>
                  <a:pt x="615517" y="69183"/>
                </a:lnTo>
                <a:lnTo>
                  <a:pt x="560591" y="79545"/>
                </a:lnTo>
                <a:lnTo>
                  <a:pt x="507701" y="90522"/>
                </a:lnTo>
                <a:lnTo>
                  <a:pt x="456929" y="102092"/>
                </a:lnTo>
                <a:lnTo>
                  <a:pt x="408362" y="114234"/>
                </a:lnTo>
                <a:lnTo>
                  <a:pt x="362082" y="126927"/>
                </a:lnTo>
                <a:lnTo>
                  <a:pt x="318176" y="140149"/>
                </a:lnTo>
                <a:lnTo>
                  <a:pt x="276727" y="153881"/>
                </a:lnTo>
                <a:lnTo>
                  <a:pt x="237821" y="168100"/>
                </a:lnTo>
                <a:lnTo>
                  <a:pt x="201541" y="182785"/>
                </a:lnTo>
                <a:lnTo>
                  <a:pt x="137198" y="213471"/>
                </a:lnTo>
                <a:lnTo>
                  <a:pt x="84377" y="245768"/>
                </a:lnTo>
                <a:lnTo>
                  <a:pt x="43754" y="279509"/>
                </a:lnTo>
                <a:lnTo>
                  <a:pt x="16005" y="314522"/>
                </a:lnTo>
                <a:lnTo>
                  <a:pt x="1806" y="350641"/>
                </a:lnTo>
                <a:lnTo>
                  <a:pt x="0" y="369062"/>
                </a:lnTo>
                <a:lnTo>
                  <a:pt x="1806" y="387482"/>
                </a:lnTo>
                <a:lnTo>
                  <a:pt x="16005" y="423603"/>
                </a:lnTo>
                <a:lnTo>
                  <a:pt x="43754" y="458622"/>
                </a:lnTo>
                <a:lnTo>
                  <a:pt x="84377" y="492369"/>
                </a:lnTo>
                <a:lnTo>
                  <a:pt x="137198" y="524675"/>
                </a:lnTo>
                <a:lnTo>
                  <a:pt x="201541" y="555371"/>
                </a:lnTo>
                <a:lnTo>
                  <a:pt x="237821" y="570061"/>
                </a:lnTo>
                <a:lnTo>
                  <a:pt x="276727" y="584286"/>
                </a:lnTo>
                <a:lnTo>
                  <a:pt x="318176" y="598023"/>
                </a:lnTo>
                <a:lnTo>
                  <a:pt x="362082" y="611251"/>
                </a:lnTo>
                <a:lnTo>
                  <a:pt x="408362" y="623950"/>
                </a:lnTo>
                <a:lnTo>
                  <a:pt x="456929" y="636098"/>
                </a:lnTo>
                <a:lnTo>
                  <a:pt x="507701" y="647674"/>
                </a:lnTo>
                <a:lnTo>
                  <a:pt x="560591" y="658656"/>
                </a:lnTo>
                <a:lnTo>
                  <a:pt x="615517" y="669024"/>
                </a:lnTo>
                <a:lnTo>
                  <a:pt x="672393" y="678756"/>
                </a:lnTo>
                <a:lnTo>
                  <a:pt x="731134" y="687832"/>
                </a:lnTo>
                <a:lnTo>
                  <a:pt x="791656" y="696229"/>
                </a:lnTo>
                <a:lnTo>
                  <a:pt x="853875" y="703927"/>
                </a:lnTo>
                <a:lnTo>
                  <a:pt x="917706" y="710905"/>
                </a:lnTo>
                <a:lnTo>
                  <a:pt x="983064" y="717141"/>
                </a:lnTo>
                <a:lnTo>
                  <a:pt x="1049865" y="722614"/>
                </a:lnTo>
                <a:lnTo>
                  <a:pt x="1118024" y="727304"/>
                </a:lnTo>
                <a:lnTo>
                  <a:pt x="1187457" y="731188"/>
                </a:lnTo>
                <a:lnTo>
                  <a:pt x="1258079" y="734246"/>
                </a:lnTo>
                <a:lnTo>
                  <a:pt x="1329806" y="736457"/>
                </a:lnTo>
                <a:lnTo>
                  <a:pt x="1402553" y="737799"/>
                </a:lnTo>
                <a:lnTo>
                  <a:pt x="1476235" y="738251"/>
                </a:lnTo>
                <a:lnTo>
                  <a:pt x="1549906" y="737799"/>
                </a:lnTo>
                <a:lnTo>
                  <a:pt x="1622642" y="736457"/>
                </a:lnTo>
                <a:lnTo>
                  <a:pt x="1694359" y="734246"/>
                </a:lnTo>
                <a:lnTo>
                  <a:pt x="1764972" y="731188"/>
                </a:lnTo>
                <a:lnTo>
                  <a:pt x="1834397" y="727304"/>
                </a:lnTo>
                <a:lnTo>
                  <a:pt x="1902549" y="722614"/>
                </a:lnTo>
                <a:lnTo>
                  <a:pt x="1969342" y="717141"/>
                </a:lnTo>
                <a:lnTo>
                  <a:pt x="2034694" y="710905"/>
                </a:lnTo>
                <a:lnTo>
                  <a:pt x="2098519" y="703927"/>
                </a:lnTo>
                <a:lnTo>
                  <a:pt x="2160732" y="696229"/>
                </a:lnTo>
                <a:lnTo>
                  <a:pt x="2221250" y="687832"/>
                </a:lnTo>
                <a:lnTo>
                  <a:pt x="2279987" y="678756"/>
                </a:lnTo>
                <a:lnTo>
                  <a:pt x="2336858" y="669024"/>
                </a:lnTo>
                <a:lnTo>
                  <a:pt x="2391780" y="658656"/>
                </a:lnTo>
                <a:lnTo>
                  <a:pt x="2444668" y="647674"/>
                </a:lnTo>
                <a:lnTo>
                  <a:pt x="2495437" y="636098"/>
                </a:lnTo>
                <a:lnTo>
                  <a:pt x="2544002" y="623950"/>
                </a:lnTo>
                <a:lnTo>
                  <a:pt x="2590279" y="611251"/>
                </a:lnTo>
                <a:lnTo>
                  <a:pt x="2634184" y="598023"/>
                </a:lnTo>
                <a:lnTo>
                  <a:pt x="2675631" y="584286"/>
                </a:lnTo>
                <a:lnTo>
                  <a:pt x="2714537" y="570061"/>
                </a:lnTo>
                <a:lnTo>
                  <a:pt x="2750816" y="555371"/>
                </a:lnTo>
                <a:lnTo>
                  <a:pt x="2815157" y="524675"/>
                </a:lnTo>
                <a:lnTo>
                  <a:pt x="2867978" y="492369"/>
                </a:lnTo>
                <a:lnTo>
                  <a:pt x="2908601" y="458622"/>
                </a:lnTo>
                <a:lnTo>
                  <a:pt x="2936350" y="423603"/>
                </a:lnTo>
                <a:lnTo>
                  <a:pt x="2950549" y="387482"/>
                </a:lnTo>
                <a:lnTo>
                  <a:pt x="2952356" y="369062"/>
                </a:lnTo>
                <a:lnTo>
                  <a:pt x="2950549" y="350641"/>
                </a:lnTo>
                <a:lnTo>
                  <a:pt x="2936350" y="314522"/>
                </a:lnTo>
                <a:lnTo>
                  <a:pt x="2908601" y="279509"/>
                </a:lnTo>
                <a:lnTo>
                  <a:pt x="2867978" y="245768"/>
                </a:lnTo>
                <a:lnTo>
                  <a:pt x="2815157" y="213471"/>
                </a:lnTo>
                <a:lnTo>
                  <a:pt x="2750816" y="182785"/>
                </a:lnTo>
                <a:lnTo>
                  <a:pt x="2714537" y="168100"/>
                </a:lnTo>
                <a:lnTo>
                  <a:pt x="2675631" y="153881"/>
                </a:lnTo>
                <a:lnTo>
                  <a:pt x="2634184" y="140149"/>
                </a:lnTo>
                <a:lnTo>
                  <a:pt x="2590279" y="126927"/>
                </a:lnTo>
                <a:lnTo>
                  <a:pt x="2544002" y="114234"/>
                </a:lnTo>
                <a:lnTo>
                  <a:pt x="2495437" y="102092"/>
                </a:lnTo>
                <a:lnTo>
                  <a:pt x="2444668" y="90522"/>
                </a:lnTo>
                <a:lnTo>
                  <a:pt x="2391780" y="79545"/>
                </a:lnTo>
                <a:lnTo>
                  <a:pt x="2336858" y="69183"/>
                </a:lnTo>
                <a:lnTo>
                  <a:pt x="2279987" y="59456"/>
                </a:lnTo>
                <a:lnTo>
                  <a:pt x="2221250" y="50386"/>
                </a:lnTo>
                <a:lnTo>
                  <a:pt x="2160732" y="41993"/>
                </a:lnTo>
                <a:lnTo>
                  <a:pt x="2098519" y="34300"/>
                </a:lnTo>
                <a:lnTo>
                  <a:pt x="2034694" y="27326"/>
                </a:lnTo>
                <a:lnTo>
                  <a:pt x="1969342" y="21094"/>
                </a:lnTo>
                <a:lnTo>
                  <a:pt x="1902549" y="15625"/>
                </a:lnTo>
                <a:lnTo>
                  <a:pt x="1834397" y="10938"/>
                </a:lnTo>
                <a:lnTo>
                  <a:pt x="1764972" y="7057"/>
                </a:lnTo>
                <a:lnTo>
                  <a:pt x="1694359" y="4001"/>
                </a:lnTo>
                <a:lnTo>
                  <a:pt x="1622642" y="1792"/>
                </a:lnTo>
                <a:lnTo>
                  <a:pt x="1549906" y="451"/>
                </a:lnTo>
                <a:lnTo>
                  <a:pt x="1476235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63485" y="3084702"/>
            <a:ext cx="2952750" cy="738505"/>
          </a:xfrm>
          <a:custGeom>
            <a:avLst/>
            <a:gdLst/>
            <a:ahLst/>
            <a:cxnLst/>
            <a:rect l="l" t="t" r="r" b="b"/>
            <a:pathLst>
              <a:path w="2952750" h="738504">
                <a:moveTo>
                  <a:pt x="0" y="369062"/>
                </a:moveTo>
                <a:lnTo>
                  <a:pt x="16005" y="314522"/>
                </a:lnTo>
                <a:lnTo>
                  <a:pt x="43754" y="279509"/>
                </a:lnTo>
                <a:lnTo>
                  <a:pt x="84377" y="245768"/>
                </a:lnTo>
                <a:lnTo>
                  <a:pt x="137198" y="213471"/>
                </a:lnTo>
                <a:lnTo>
                  <a:pt x="201541" y="182785"/>
                </a:lnTo>
                <a:lnTo>
                  <a:pt x="237821" y="168100"/>
                </a:lnTo>
                <a:lnTo>
                  <a:pt x="276727" y="153881"/>
                </a:lnTo>
                <a:lnTo>
                  <a:pt x="318176" y="140149"/>
                </a:lnTo>
                <a:lnTo>
                  <a:pt x="362082" y="126927"/>
                </a:lnTo>
                <a:lnTo>
                  <a:pt x="408362" y="114234"/>
                </a:lnTo>
                <a:lnTo>
                  <a:pt x="456929" y="102092"/>
                </a:lnTo>
                <a:lnTo>
                  <a:pt x="507701" y="90522"/>
                </a:lnTo>
                <a:lnTo>
                  <a:pt x="560591" y="79545"/>
                </a:lnTo>
                <a:lnTo>
                  <a:pt x="615517" y="69183"/>
                </a:lnTo>
                <a:lnTo>
                  <a:pt x="672393" y="59456"/>
                </a:lnTo>
                <a:lnTo>
                  <a:pt x="731134" y="50386"/>
                </a:lnTo>
                <a:lnTo>
                  <a:pt x="791656" y="41993"/>
                </a:lnTo>
                <a:lnTo>
                  <a:pt x="853875" y="34300"/>
                </a:lnTo>
                <a:lnTo>
                  <a:pt x="917706" y="27326"/>
                </a:lnTo>
                <a:lnTo>
                  <a:pt x="983064" y="21094"/>
                </a:lnTo>
                <a:lnTo>
                  <a:pt x="1049865" y="15625"/>
                </a:lnTo>
                <a:lnTo>
                  <a:pt x="1118024" y="10938"/>
                </a:lnTo>
                <a:lnTo>
                  <a:pt x="1187457" y="7057"/>
                </a:lnTo>
                <a:lnTo>
                  <a:pt x="1258079" y="4001"/>
                </a:lnTo>
                <a:lnTo>
                  <a:pt x="1329806" y="1792"/>
                </a:lnTo>
                <a:lnTo>
                  <a:pt x="1402553" y="451"/>
                </a:lnTo>
                <a:lnTo>
                  <a:pt x="1476235" y="0"/>
                </a:lnTo>
                <a:lnTo>
                  <a:pt x="1549906" y="451"/>
                </a:lnTo>
                <a:lnTo>
                  <a:pt x="1622642" y="1792"/>
                </a:lnTo>
                <a:lnTo>
                  <a:pt x="1694359" y="4001"/>
                </a:lnTo>
                <a:lnTo>
                  <a:pt x="1764972" y="7057"/>
                </a:lnTo>
                <a:lnTo>
                  <a:pt x="1834397" y="10938"/>
                </a:lnTo>
                <a:lnTo>
                  <a:pt x="1902549" y="15625"/>
                </a:lnTo>
                <a:lnTo>
                  <a:pt x="1969342" y="21094"/>
                </a:lnTo>
                <a:lnTo>
                  <a:pt x="2034694" y="27326"/>
                </a:lnTo>
                <a:lnTo>
                  <a:pt x="2098519" y="34300"/>
                </a:lnTo>
                <a:lnTo>
                  <a:pt x="2160732" y="41993"/>
                </a:lnTo>
                <a:lnTo>
                  <a:pt x="2221250" y="50386"/>
                </a:lnTo>
                <a:lnTo>
                  <a:pt x="2279987" y="59456"/>
                </a:lnTo>
                <a:lnTo>
                  <a:pt x="2336858" y="69183"/>
                </a:lnTo>
                <a:lnTo>
                  <a:pt x="2391780" y="79545"/>
                </a:lnTo>
                <a:lnTo>
                  <a:pt x="2444668" y="90522"/>
                </a:lnTo>
                <a:lnTo>
                  <a:pt x="2495437" y="102092"/>
                </a:lnTo>
                <a:lnTo>
                  <a:pt x="2544002" y="114234"/>
                </a:lnTo>
                <a:lnTo>
                  <a:pt x="2590279" y="126927"/>
                </a:lnTo>
                <a:lnTo>
                  <a:pt x="2634184" y="140149"/>
                </a:lnTo>
                <a:lnTo>
                  <a:pt x="2675631" y="153881"/>
                </a:lnTo>
                <a:lnTo>
                  <a:pt x="2714537" y="168100"/>
                </a:lnTo>
                <a:lnTo>
                  <a:pt x="2750816" y="182785"/>
                </a:lnTo>
                <a:lnTo>
                  <a:pt x="2815157" y="213471"/>
                </a:lnTo>
                <a:lnTo>
                  <a:pt x="2867978" y="245768"/>
                </a:lnTo>
                <a:lnTo>
                  <a:pt x="2908601" y="279509"/>
                </a:lnTo>
                <a:lnTo>
                  <a:pt x="2936350" y="314522"/>
                </a:lnTo>
                <a:lnTo>
                  <a:pt x="2950549" y="350641"/>
                </a:lnTo>
                <a:lnTo>
                  <a:pt x="2952356" y="369062"/>
                </a:lnTo>
                <a:lnTo>
                  <a:pt x="2950549" y="387482"/>
                </a:lnTo>
                <a:lnTo>
                  <a:pt x="2936350" y="423603"/>
                </a:lnTo>
                <a:lnTo>
                  <a:pt x="2908601" y="458622"/>
                </a:lnTo>
                <a:lnTo>
                  <a:pt x="2867978" y="492369"/>
                </a:lnTo>
                <a:lnTo>
                  <a:pt x="2815157" y="524675"/>
                </a:lnTo>
                <a:lnTo>
                  <a:pt x="2750816" y="555371"/>
                </a:lnTo>
                <a:lnTo>
                  <a:pt x="2714537" y="570061"/>
                </a:lnTo>
                <a:lnTo>
                  <a:pt x="2675631" y="584286"/>
                </a:lnTo>
                <a:lnTo>
                  <a:pt x="2634184" y="598023"/>
                </a:lnTo>
                <a:lnTo>
                  <a:pt x="2590279" y="611251"/>
                </a:lnTo>
                <a:lnTo>
                  <a:pt x="2544002" y="623950"/>
                </a:lnTo>
                <a:lnTo>
                  <a:pt x="2495437" y="636098"/>
                </a:lnTo>
                <a:lnTo>
                  <a:pt x="2444668" y="647674"/>
                </a:lnTo>
                <a:lnTo>
                  <a:pt x="2391780" y="658656"/>
                </a:lnTo>
                <a:lnTo>
                  <a:pt x="2336858" y="669024"/>
                </a:lnTo>
                <a:lnTo>
                  <a:pt x="2279987" y="678756"/>
                </a:lnTo>
                <a:lnTo>
                  <a:pt x="2221250" y="687832"/>
                </a:lnTo>
                <a:lnTo>
                  <a:pt x="2160732" y="696229"/>
                </a:lnTo>
                <a:lnTo>
                  <a:pt x="2098519" y="703927"/>
                </a:lnTo>
                <a:lnTo>
                  <a:pt x="2034694" y="710905"/>
                </a:lnTo>
                <a:lnTo>
                  <a:pt x="1969342" y="717141"/>
                </a:lnTo>
                <a:lnTo>
                  <a:pt x="1902549" y="722614"/>
                </a:lnTo>
                <a:lnTo>
                  <a:pt x="1834397" y="727304"/>
                </a:lnTo>
                <a:lnTo>
                  <a:pt x="1764972" y="731188"/>
                </a:lnTo>
                <a:lnTo>
                  <a:pt x="1694359" y="734246"/>
                </a:lnTo>
                <a:lnTo>
                  <a:pt x="1622642" y="736457"/>
                </a:lnTo>
                <a:lnTo>
                  <a:pt x="1549906" y="737799"/>
                </a:lnTo>
                <a:lnTo>
                  <a:pt x="1476235" y="738251"/>
                </a:lnTo>
                <a:lnTo>
                  <a:pt x="1402553" y="737799"/>
                </a:lnTo>
                <a:lnTo>
                  <a:pt x="1329806" y="736457"/>
                </a:lnTo>
                <a:lnTo>
                  <a:pt x="1258079" y="734246"/>
                </a:lnTo>
                <a:lnTo>
                  <a:pt x="1187457" y="731188"/>
                </a:lnTo>
                <a:lnTo>
                  <a:pt x="1118024" y="727304"/>
                </a:lnTo>
                <a:lnTo>
                  <a:pt x="1049865" y="722614"/>
                </a:lnTo>
                <a:lnTo>
                  <a:pt x="983064" y="717141"/>
                </a:lnTo>
                <a:lnTo>
                  <a:pt x="917706" y="710905"/>
                </a:lnTo>
                <a:lnTo>
                  <a:pt x="853875" y="703927"/>
                </a:lnTo>
                <a:lnTo>
                  <a:pt x="791656" y="696229"/>
                </a:lnTo>
                <a:lnTo>
                  <a:pt x="731134" y="687832"/>
                </a:lnTo>
                <a:lnTo>
                  <a:pt x="672393" y="678756"/>
                </a:lnTo>
                <a:lnTo>
                  <a:pt x="615517" y="669024"/>
                </a:lnTo>
                <a:lnTo>
                  <a:pt x="560591" y="658656"/>
                </a:lnTo>
                <a:lnTo>
                  <a:pt x="507701" y="647674"/>
                </a:lnTo>
                <a:lnTo>
                  <a:pt x="456929" y="636098"/>
                </a:lnTo>
                <a:lnTo>
                  <a:pt x="408362" y="623950"/>
                </a:lnTo>
                <a:lnTo>
                  <a:pt x="362082" y="611251"/>
                </a:lnTo>
                <a:lnTo>
                  <a:pt x="318176" y="598023"/>
                </a:lnTo>
                <a:lnTo>
                  <a:pt x="276727" y="584286"/>
                </a:lnTo>
                <a:lnTo>
                  <a:pt x="237821" y="570061"/>
                </a:lnTo>
                <a:lnTo>
                  <a:pt x="201541" y="555371"/>
                </a:lnTo>
                <a:lnTo>
                  <a:pt x="137198" y="524675"/>
                </a:lnTo>
                <a:lnTo>
                  <a:pt x="84377" y="492369"/>
                </a:lnTo>
                <a:lnTo>
                  <a:pt x="43754" y="458622"/>
                </a:lnTo>
                <a:lnTo>
                  <a:pt x="16005" y="423603"/>
                </a:lnTo>
                <a:lnTo>
                  <a:pt x="1806" y="387482"/>
                </a:lnTo>
                <a:lnTo>
                  <a:pt x="0" y="369062"/>
                </a:lnTo>
                <a:close/>
              </a:path>
            </a:pathLst>
          </a:custGeom>
          <a:ln w="25399">
            <a:solidFill>
              <a:srgbClr val="6E6E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1730501" y="3297173"/>
            <a:ext cx="12185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Bookman Old Style"/>
                <a:cs typeface="Bookman Old Style"/>
              </a:rPr>
              <a:t>БЮДЖЕТ</a:t>
            </a:r>
            <a:endParaRPr sz="1800">
              <a:latin typeface="Bookman Old Style"/>
              <a:cs typeface="Bookman Old Style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43026" y="2371470"/>
            <a:ext cx="3653154" cy="553720"/>
          </a:xfrm>
          <a:custGeom>
            <a:avLst/>
            <a:gdLst/>
            <a:ahLst/>
            <a:cxnLst/>
            <a:rect l="l" t="t" r="r" b="b"/>
            <a:pathLst>
              <a:path w="3653154" h="553719">
                <a:moveTo>
                  <a:pt x="3652672" y="336550"/>
                </a:moveTo>
                <a:lnTo>
                  <a:pt x="0" y="336550"/>
                </a:lnTo>
                <a:lnTo>
                  <a:pt x="1826412" y="553465"/>
                </a:lnTo>
                <a:lnTo>
                  <a:pt x="3652672" y="336550"/>
                </a:lnTo>
                <a:close/>
              </a:path>
              <a:path w="3653154" h="553719">
                <a:moveTo>
                  <a:pt x="2880512" y="0"/>
                </a:moveTo>
                <a:lnTo>
                  <a:pt x="772185" y="0"/>
                </a:lnTo>
                <a:lnTo>
                  <a:pt x="772185" y="336550"/>
                </a:lnTo>
                <a:lnTo>
                  <a:pt x="2880512" y="336550"/>
                </a:lnTo>
                <a:lnTo>
                  <a:pt x="2880512" y="0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43026" y="2371470"/>
            <a:ext cx="3653154" cy="553720"/>
          </a:xfrm>
          <a:custGeom>
            <a:avLst/>
            <a:gdLst/>
            <a:ahLst/>
            <a:cxnLst/>
            <a:rect l="l" t="t" r="r" b="b"/>
            <a:pathLst>
              <a:path w="3653154" h="553719">
                <a:moveTo>
                  <a:pt x="0" y="336550"/>
                </a:moveTo>
                <a:lnTo>
                  <a:pt x="772185" y="336550"/>
                </a:lnTo>
                <a:lnTo>
                  <a:pt x="772185" y="0"/>
                </a:lnTo>
                <a:lnTo>
                  <a:pt x="2880512" y="0"/>
                </a:lnTo>
                <a:lnTo>
                  <a:pt x="2880512" y="336550"/>
                </a:lnTo>
                <a:lnTo>
                  <a:pt x="3652672" y="336550"/>
                </a:lnTo>
                <a:lnTo>
                  <a:pt x="1826412" y="553465"/>
                </a:lnTo>
                <a:lnTo>
                  <a:pt x="0" y="33655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399">
            <a:solidFill>
              <a:srgbClr val="6E6E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1400936" y="2447036"/>
            <a:ext cx="1936114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5" dirty="0">
                <a:latin typeface="Arial"/>
                <a:cs typeface="Arial"/>
              </a:rPr>
              <a:t>налогоплательщик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543026" y="4005579"/>
            <a:ext cx="3636645" cy="820419"/>
          </a:xfrm>
          <a:custGeom>
            <a:avLst/>
            <a:gdLst/>
            <a:ahLst/>
            <a:cxnLst/>
            <a:rect l="l" t="t" r="r" b="b"/>
            <a:pathLst>
              <a:path w="3636645" h="820420">
                <a:moveTo>
                  <a:pt x="3636543" y="430530"/>
                </a:moveTo>
                <a:lnTo>
                  <a:pt x="0" y="430530"/>
                </a:lnTo>
                <a:lnTo>
                  <a:pt x="1818284" y="820293"/>
                </a:lnTo>
                <a:lnTo>
                  <a:pt x="3636543" y="430530"/>
                </a:lnTo>
                <a:close/>
              </a:path>
              <a:path w="3636645" h="820420">
                <a:moveTo>
                  <a:pt x="2727350" y="0"/>
                </a:moveTo>
                <a:lnTo>
                  <a:pt x="909091" y="0"/>
                </a:lnTo>
                <a:lnTo>
                  <a:pt x="909091" y="430530"/>
                </a:lnTo>
                <a:lnTo>
                  <a:pt x="2727350" y="430530"/>
                </a:lnTo>
                <a:lnTo>
                  <a:pt x="2727350" y="0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43026" y="4005579"/>
            <a:ext cx="3636645" cy="820419"/>
          </a:xfrm>
          <a:custGeom>
            <a:avLst/>
            <a:gdLst/>
            <a:ahLst/>
            <a:cxnLst/>
            <a:rect l="l" t="t" r="r" b="b"/>
            <a:pathLst>
              <a:path w="3636645" h="820420">
                <a:moveTo>
                  <a:pt x="0" y="430530"/>
                </a:moveTo>
                <a:lnTo>
                  <a:pt x="909091" y="430530"/>
                </a:lnTo>
                <a:lnTo>
                  <a:pt x="909091" y="0"/>
                </a:lnTo>
                <a:lnTo>
                  <a:pt x="2727350" y="0"/>
                </a:lnTo>
                <a:lnTo>
                  <a:pt x="2727350" y="430530"/>
                </a:lnTo>
                <a:lnTo>
                  <a:pt x="3636543" y="430530"/>
                </a:lnTo>
                <a:lnTo>
                  <a:pt x="1818284" y="820293"/>
                </a:lnTo>
                <a:lnTo>
                  <a:pt x="0" y="43053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399">
            <a:solidFill>
              <a:srgbClr val="6E6E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1577086" y="3936238"/>
            <a:ext cx="1567180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latin typeface="Arial"/>
                <a:cs typeface="Arial"/>
              </a:rPr>
              <a:t>как</a:t>
            </a:r>
            <a:r>
              <a:rPr sz="1600" b="1" spc="-60" dirty="0">
                <a:latin typeface="Arial"/>
                <a:cs typeface="Arial"/>
              </a:rPr>
              <a:t> </a:t>
            </a:r>
            <a:r>
              <a:rPr sz="1600" b="1" spc="-20" dirty="0">
                <a:latin typeface="Arial"/>
                <a:cs typeface="Arial"/>
              </a:rPr>
              <a:t>получатель  </a:t>
            </a:r>
            <a:r>
              <a:rPr sz="1600" b="1" spc="-10" dirty="0">
                <a:latin typeface="Arial"/>
                <a:cs typeface="Arial"/>
              </a:rPr>
              <a:t>социальных  гарантий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719467" y="5026278"/>
            <a:ext cx="3420745" cy="1296670"/>
          </a:xfrm>
          <a:custGeom>
            <a:avLst/>
            <a:gdLst/>
            <a:ahLst/>
            <a:cxnLst/>
            <a:rect l="l" t="t" r="r" b="b"/>
            <a:pathLst>
              <a:path w="3420745" h="1296670">
                <a:moveTo>
                  <a:pt x="3204451" y="0"/>
                </a:moveTo>
                <a:lnTo>
                  <a:pt x="216026" y="0"/>
                </a:lnTo>
                <a:lnTo>
                  <a:pt x="166495" y="5708"/>
                </a:lnTo>
                <a:lnTo>
                  <a:pt x="121025" y="21966"/>
                </a:lnTo>
                <a:lnTo>
                  <a:pt x="80915" y="47476"/>
                </a:lnTo>
                <a:lnTo>
                  <a:pt x="47460" y="80936"/>
                </a:lnTo>
                <a:lnTo>
                  <a:pt x="21958" y="121048"/>
                </a:lnTo>
                <a:lnTo>
                  <a:pt x="5705" y="166511"/>
                </a:lnTo>
                <a:lnTo>
                  <a:pt x="0" y="216027"/>
                </a:lnTo>
                <a:lnTo>
                  <a:pt x="0" y="1080160"/>
                </a:lnTo>
                <a:lnTo>
                  <a:pt x="5705" y="1129691"/>
                </a:lnTo>
                <a:lnTo>
                  <a:pt x="21958" y="1175161"/>
                </a:lnTo>
                <a:lnTo>
                  <a:pt x="47460" y="1215272"/>
                </a:lnTo>
                <a:lnTo>
                  <a:pt x="80915" y="1248727"/>
                </a:lnTo>
                <a:lnTo>
                  <a:pt x="121025" y="1274229"/>
                </a:lnTo>
                <a:lnTo>
                  <a:pt x="166495" y="1290481"/>
                </a:lnTo>
                <a:lnTo>
                  <a:pt x="216026" y="1296187"/>
                </a:lnTo>
                <a:lnTo>
                  <a:pt x="3204451" y="1296187"/>
                </a:lnTo>
                <a:lnTo>
                  <a:pt x="3253966" y="1290481"/>
                </a:lnTo>
                <a:lnTo>
                  <a:pt x="3299430" y="1274229"/>
                </a:lnTo>
                <a:lnTo>
                  <a:pt x="3339541" y="1248727"/>
                </a:lnTo>
                <a:lnTo>
                  <a:pt x="3373002" y="1215272"/>
                </a:lnTo>
                <a:lnTo>
                  <a:pt x="3398511" y="1175161"/>
                </a:lnTo>
                <a:lnTo>
                  <a:pt x="3414769" y="1129691"/>
                </a:lnTo>
                <a:lnTo>
                  <a:pt x="3420478" y="1080160"/>
                </a:lnTo>
                <a:lnTo>
                  <a:pt x="3420478" y="216027"/>
                </a:lnTo>
                <a:lnTo>
                  <a:pt x="3414769" y="166511"/>
                </a:lnTo>
                <a:lnTo>
                  <a:pt x="3398511" y="121048"/>
                </a:lnTo>
                <a:lnTo>
                  <a:pt x="3373002" y="80936"/>
                </a:lnTo>
                <a:lnTo>
                  <a:pt x="3339541" y="47476"/>
                </a:lnTo>
                <a:lnTo>
                  <a:pt x="3299430" y="21966"/>
                </a:lnTo>
                <a:lnTo>
                  <a:pt x="3253966" y="5708"/>
                </a:lnTo>
                <a:lnTo>
                  <a:pt x="3204451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19467" y="5026278"/>
            <a:ext cx="3420745" cy="1296670"/>
          </a:xfrm>
          <a:custGeom>
            <a:avLst/>
            <a:gdLst/>
            <a:ahLst/>
            <a:cxnLst/>
            <a:rect l="l" t="t" r="r" b="b"/>
            <a:pathLst>
              <a:path w="3420745" h="1296670">
                <a:moveTo>
                  <a:pt x="0" y="216027"/>
                </a:moveTo>
                <a:lnTo>
                  <a:pt x="5705" y="166511"/>
                </a:lnTo>
                <a:lnTo>
                  <a:pt x="21958" y="121048"/>
                </a:lnTo>
                <a:lnTo>
                  <a:pt x="47460" y="80936"/>
                </a:lnTo>
                <a:lnTo>
                  <a:pt x="80915" y="47476"/>
                </a:lnTo>
                <a:lnTo>
                  <a:pt x="121025" y="21966"/>
                </a:lnTo>
                <a:lnTo>
                  <a:pt x="166495" y="5708"/>
                </a:lnTo>
                <a:lnTo>
                  <a:pt x="216026" y="0"/>
                </a:lnTo>
                <a:lnTo>
                  <a:pt x="3204451" y="0"/>
                </a:lnTo>
                <a:lnTo>
                  <a:pt x="3253966" y="5708"/>
                </a:lnTo>
                <a:lnTo>
                  <a:pt x="3299430" y="21966"/>
                </a:lnTo>
                <a:lnTo>
                  <a:pt x="3339541" y="47476"/>
                </a:lnTo>
                <a:lnTo>
                  <a:pt x="3373002" y="80936"/>
                </a:lnTo>
                <a:lnTo>
                  <a:pt x="3398511" y="121048"/>
                </a:lnTo>
                <a:lnTo>
                  <a:pt x="3414769" y="166511"/>
                </a:lnTo>
                <a:lnTo>
                  <a:pt x="3420478" y="216027"/>
                </a:lnTo>
                <a:lnTo>
                  <a:pt x="3420478" y="1080160"/>
                </a:lnTo>
                <a:lnTo>
                  <a:pt x="3414769" y="1129691"/>
                </a:lnTo>
                <a:lnTo>
                  <a:pt x="3398511" y="1175161"/>
                </a:lnTo>
                <a:lnTo>
                  <a:pt x="3373002" y="1215272"/>
                </a:lnTo>
                <a:lnTo>
                  <a:pt x="3339541" y="1248727"/>
                </a:lnTo>
                <a:lnTo>
                  <a:pt x="3299430" y="1274229"/>
                </a:lnTo>
                <a:lnTo>
                  <a:pt x="3253966" y="1290481"/>
                </a:lnTo>
                <a:lnTo>
                  <a:pt x="3204451" y="1296187"/>
                </a:lnTo>
                <a:lnTo>
                  <a:pt x="216026" y="1296187"/>
                </a:lnTo>
                <a:lnTo>
                  <a:pt x="166495" y="1290481"/>
                </a:lnTo>
                <a:lnTo>
                  <a:pt x="121025" y="1274229"/>
                </a:lnTo>
                <a:lnTo>
                  <a:pt x="80915" y="1248727"/>
                </a:lnTo>
                <a:lnTo>
                  <a:pt x="47460" y="1215272"/>
                </a:lnTo>
                <a:lnTo>
                  <a:pt x="21958" y="1175161"/>
                </a:lnTo>
                <a:lnTo>
                  <a:pt x="5705" y="1129691"/>
                </a:lnTo>
                <a:lnTo>
                  <a:pt x="0" y="1080160"/>
                </a:lnTo>
                <a:lnTo>
                  <a:pt x="0" y="216027"/>
                </a:lnTo>
                <a:close/>
              </a:path>
            </a:pathLst>
          </a:custGeom>
          <a:ln w="25400">
            <a:solidFill>
              <a:srgbClr val="6E6E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994663" y="5048758"/>
            <a:ext cx="2870200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03530" marR="297180" algn="ctr">
              <a:lnSpc>
                <a:spcPct val="100000"/>
              </a:lnSpc>
              <a:spcBef>
                <a:spcPts val="95"/>
              </a:spcBef>
            </a:pPr>
            <a:r>
              <a:rPr sz="1600" b="1" spc="-20" dirty="0">
                <a:latin typeface="Arial"/>
                <a:cs typeface="Arial"/>
              </a:rPr>
              <a:t>Получает </a:t>
            </a:r>
            <a:r>
              <a:rPr sz="1600" b="1" spc="-10" dirty="0">
                <a:latin typeface="Arial"/>
                <a:cs typeface="Arial"/>
              </a:rPr>
              <a:t>социальные  гарантии–</a:t>
            </a:r>
            <a:endParaRPr sz="1600">
              <a:latin typeface="Arial"/>
              <a:cs typeface="Arial"/>
            </a:endParaRPr>
          </a:p>
          <a:p>
            <a:pPr marL="12700" marR="5080" indent="-635" algn="ctr">
              <a:lnSpc>
                <a:spcPct val="100000"/>
              </a:lnSpc>
            </a:pPr>
            <a:r>
              <a:rPr sz="1600" b="1" spc="-15" dirty="0">
                <a:latin typeface="Arial"/>
                <a:cs typeface="Arial"/>
              </a:rPr>
              <a:t>расходная </a:t>
            </a:r>
            <a:r>
              <a:rPr sz="1600" b="1" spc="-10" dirty="0">
                <a:latin typeface="Arial"/>
                <a:cs typeface="Arial"/>
              </a:rPr>
              <a:t>часть </a:t>
            </a:r>
            <a:r>
              <a:rPr sz="1600" b="1" spc="-20" dirty="0">
                <a:latin typeface="Arial"/>
                <a:cs typeface="Arial"/>
              </a:rPr>
              <a:t>бюджета  </a:t>
            </a:r>
            <a:r>
              <a:rPr sz="1600" b="1" spc="-10" dirty="0">
                <a:latin typeface="Arial"/>
                <a:cs typeface="Arial"/>
              </a:rPr>
              <a:t>(ЖКХ, </a:t>
            </a:r>
            <a:r>
              <a:rPr sz="1600" b="1" spc="-25" dirty="0">
                <a:latin typeface="Arial"/>
                <a:cs typeface="Arial"/>
              </a:rPr>
              <a:t>культура, </a:t>
            </a:r>
            <a:r>
              <a:rPr sz="1600" b="1" spc="-5" dirty="0">
                <a:latin typeface="Arial"/>
                <a:cs typeface="Arial"/>
              </a:rPr>
              <a:t>социальная  </a:t>
            </a:r>
            <a:r>
              <a:rPr sz="1600" b="1" spc="-15" dirty="0">
                <a:latin typeface="Arial"/>
                <a:cs typeface="Arial"/>
              </a:rPr>
              <a:t>поддержка </a:t>
            </a:r>
            <a:r>
              <a:rPr sz="1600" b="1" spc="-5" dirty="0">
                <a:latin typeface="Arial"/>
                <a:cs typeface="Arial"/>
              </a:rPr>
              <a:t>и</a:t>
            </a:r>
            <a:r>
              <a:rPr sz="1600" b="1" spc="5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др.)</a:t>
            </a:r>
            <a:endParaRPr sz="160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5006340" y="4273550"/>
            <a:ext cx="3016250" cy="1548130"/>
          </a:xfrm>
          <a:custGeom>
            <a:avLst/>
            <a:gdLst/>
            <a:ahLst/>
            <a:cxnLst/>
            <a:rect l="l" t="t" r="r" b="b"/>
            <a:pathLst>
              <a:path w="3016250" h="1548129">
                <a:moveTo>
                  <a:pt x="2758059" y="0"/>
                </a:moveTo>
                <a:lnTo>
                  <a:pt x="258063" y="0"/>
                </a:lnTo>
                <a:lnTo>
                  <a:pt x="211684" y="4158"/>
                </a:lnTo>
                <a:lnTo>
                  <a:pt x="168029" y="16148"/>
                </a:lnTo>
                <a:lnTo>
                  <a:pt x="127827" y="35240"/>
                </a:lnTo>
                <a:lnTo>
                  <a:pt x="91809" y="60703"/>
                </a:lnTo>
                <a:lnTo>
                  <a:pt x="60703" y="91809"/>
                </a:lnTo>
                <a:lnTo>
                  <a:pt x="35240" y="127827"/>
                </a:lnTo>
                <a:lnTo>
                  <a:pt x="16148" y="168029"/>
                </a:lnTo>
                <a:lnTo>
                  <a:pt x="4158" y="211684"/>
                </a:lnTo>
                <a:lnTo>
                  <a:pt x="0" y="258063"/>
                </a:lnTo>
                <a:lnTo>
                  <a:pt x="0" y="1290066"/>
                </a:lnTo>
                <a:lnTo>
                  <a:pt x="4158" y="1336431"/>
                </a:lnTo>
                <a:lnTo>
                  <a:pt x="16148" y="1380072"/>
                </a:lnTo>
                <a:lnTo>
                  <a:pt x="35240" y="1420258"/>
                </a:lnTo>
                <a:lnTo>
                  <a:pt x="60703" y="1456262"/>
                </a:lnTo>
                <a:lnTo>
                  <a:pt x="91809" y="1487354"/>
                </a:lnTo>
                <a:lnTo>
                  <a:pt x="127827" y="1512806"/>
                </a:lnTo>
                <a:lnTo>
                  <a:pt x="168029" y="1531888"/>
                </a:lnTo>
                <a:lnTo>
                  <a:pt x="211684" y="1543871"/>
                </a:lnTo>
                <a:lnTo>
                  <a:pt x="258063" y="1548028"/>
                </a:lnTo>
                <a:lnTo>
                  <a:pt x="2758059" y="1548028"/>
                </a:lnTo>
                <a:lnTo>
                  <a:pt x="2804438" y="1543871"/>
                </a:lnTo>
                <a:lnTo>
                  <a:pt x="2848093" y="1531888"/>
                </a:lnTo>
                <a:lnTo>
                  <a:pt x="2888295" y="1512806"/>
                </a:lnTo>
                <a:lnTo>
                  <a:pt x="2924313" y="1487354"/>
                </a:lnTo>
                <a:lnTo>
                  <a:pt x="2955419" y="1456262"/>
                </a:lnTo>
                <a:lnTo>
                  <a:pt x="2980882" y="1420258"/>
                </a:lnTo>
                <a:lnTo>
                  <a:pt x="2999974" y="1380072"/>
                </a:lnTo>
                <a:lnTo>
                  <a:pt x="3011964" y="1336431"/>
                </a:lnTo>
                <a:lnTo>
                  <a:pt x="3016123" y="1290066"/>
                </a:lnTo>
                <a:lnTo>
                  <a:pt x="3016123" y="258063"/>
                </a:lnTo>
                <a:lnTo>
                  <a:pt x="3011964" y="211684"/>
                </a:lnTo>
                <a:lnTo>
                  <a:pt x="2999974" y="168029"/>
                </a:lnTo>
                <a:lnTo>
                  <a:pt x="2980882" y="127827"/>
                </a:lnTo>
                <a:lnTo>
                  <a:pt x="2955419" y="91809"/>
                </a:lnTo>
                <a:lnTo>
                  <a:pt x="2924313" y="60703"/>
                </a:lnTo>
                <a:lnTo>
                  <a:pt x="2888295" y="35240"/>
                </a:lnTo>
                <a:lnTo>
                  <a:pt x="2848093" y="16148"/>
                </a:lnTo>
                <a:lnTo>
                  <a:pt x="2804438" y="4158"/>
                </a:lnTo>
                <a:lnTo>
                  <a:pt x="2758059" y="0"/>
                </a:lnTo>
                <a:close/>
              </a:path>
            </a:pathLst>
          </a:custGeom>
          <a:solidFill>
            <a:srgbClr val="CC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006340" y="4273550"/>
            <a:ext cx="3016250" cy="1548130"/>
          </a:xfrm>
          <a:custGeom>
            <a:avLst/>
            <a:gdLst/>
            <a:ahLst/>
            <a:cxnLst/>
            <a:rect l="l" t="t" r="r" b="b"/>
            <a:pathLst>
              <a:path w="3016250" h="1548129">
                <a:moveTo>
                  <a:pt x="0" y="258063"/>
                </a:moveTo>
                <a:lnTo>
                  <a:pt x="4158" y="211684"/>
                </a:lnTo>
                <a:lnTo>
                  <a:pt x="16148" y="168029"/>
                </a:lnTo>
                <a:lnTo>
                  <a:pt x="35240" y="127827"/>
                </a:lnTo>
                <a:lnTo>
                  <a:pt x="60703" y="91809"/>
                </a:lnTo>
                <a:lnTo>
                  <a:pt x="91809" y="60703"/>
                </a:lnTo>
                <a:lnTo>
                  <a:pt x="127827" y="35240"/>
                </a:lnTo>
                <a:lnTo>
                  <a:pt x="168029" y="16148"/>
                </a:lnTo>
                <a:lnTo>
                  <a:pt x="211684" y="4158"/>
                </a:lnTo>
                <a:lnTo>
                  <a:pt x="258063" y="0"/>
                </a:lnTo>
                <a:lnTo>
                  <a:pt x="2758059" y="0"/>
                </a:lnTo>
                <a:lnTo>
                  <a:pt x="2804438" y="4158"/>
                </a:lnTo>
                <a:lnTo>
                  <a:pt x="2848093" y="16148"/>
                </a:lnTo>
                <a:lnTo>
                  <a:pt x="2888295" y="35240"/>
                </a:lnTo>
                <a:lnTo>
                  <a:pt x="2924313" y="60703"/>
                </a:lnTo>
                <a:lnTo>
                  <a:pt x="2955419" y="91809"/>
                </a:lnTo>
                <a:lnTo>
                  <a:pt x="2980882" y="127827"/>
                </a:lnTo>
                <a:lnTo>
                  <a:pt x="2999974" y="168029"/>
                </a:lnTo>
                <a:lnTo>
                  <a:pt x="3011964" y="211684"/>
                </a:lnTo>
                <a:lnTo>
                  <a:pt x="3016123" y="258063"/>
                </a:lnTo>
                <a:lnTo>
                  <a:pt x="3016123" y="1290066"/>
                </a:lnTo>
                <a:lnTo>
                  <a:pt x="3011964" y="1336431"/>
                </a:lnTo>
                <a:lnTo>
                  <a:pt x="2999974" y="1380072"/>
                </a:lnTo>
                <a:lnTo>
                  <a:pt x="2980882" y="1420258"/>
                </a:lnTo>
                <a:lnTo>
                  <a:pt x="2955419" y="1456262"/>
                </a:lnTo>
                <a:lnTo>
                  <a:pt x="2924313" y="1487354"/>
                </a:lnTo>
                <a:lnTo>
                  <a:pt x="2888295" y="1512806"/>
                </a:lnTo>
                <a:lnTo>
                  <a:pt x="2848093" y="1531888"/>
                </a:lnTo>
                <a:lnTo>
                  <a:pt x="2804438" y="1543871"/>
                </a:lnTo>
                <a:lnTo>
                  <a:pt x="2758059" y="1548028"/>
                </a:lnTo>
                <a:lnTo>
                  <a:pt x="258063" y="1548028"/>
                </a:lnTo>
                <a:lnTo>
                  <a:pt x="211684" y="1543871"/>
                </a:lnTo>
                <a:lnTo>
                  <a:pt x="168029" y="1531888"/>
                </a:lnTo>
                <a:lnTo>
                  <a:pt x="127827" y="1512806"/>
                </a:lnTo>
                <a:lnTo>
                  <a:pt x="91809" y="1487354"/>
                </a:lnTo>
                <a:lnTo>
                  <a:pt x="60703" y="1456262"/>
                </a:lnTo>
                <a:lnTo>
                  <a:pt x="35240" y="1420258"/>
                </a:lnTo>
                <a:lnTo>
                  <a:pt x="16148" y="1380072"/>
                </a:lnTo>
                <a:lnTo>
                  <a:pt x="4158" y="1336431"/>
                </a:lnTo>
                <a:lnTo>
                  <a:pt x="0" y="1290066"/>
                </a:lnTo>
                <a:lnTo>
                  <a:pt x="0" y="258063"/>
                </a:lnTo>
                <a:close/>
              </a:path>
            </a:pathLst>
          </a:custGeom>
          <a:solidFill>
            <a:srgbClr val="FFC000"/>
          </a:solidFill>
          <a:ln w="25399">
            <a:solidFill>
              <a:srgbClr val="6E6E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5235066" y="4421885"/>
            <a:ext cx="2560320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62560">
              <a:lnSpc>
                <a:spcPct val="100000"/>
              </a:lnSpc>
              <a:spcBef>
                <a:spcPts val="95"/>
              </a:spcBef>
            </a:pPr>
            <a:r>
              <a:rPr sz="1600" b="1" spc="-15" dirty="0">
                <a:latin typeface="Arial"/>
                <a:cs typeface="Arial"/>
              </a:rPr>
              <a:t>Публичные </a:t>
            </a:r>
            <a:r>
              <a:rPr sz="1600" b="1" spc="-20" dirty="0">
                <a:latin typeface="Arial"/>
                <a:cs typeface="Arial"/>
              </a:rPr>
              <a:t>слушания  </a:t>
            </a:r>
            <a:r>
              <a:rPr sz="1600" b="1" spc="-5" dirty="0">
                <a:latin typeface="Arial"/>
                <a:cs typeface="Arial"/>
              </a:rPr>
              <a:t>по проекту </a:t>
            </a:r>
            <a:r>
              <a:rPr sz="1600" b="1" spc="-15" dirty="0">
                <a:latin typeface="Arial"/>
                <a:cs typeface="Arial"/>
              </a:rPr>
              <a:t>решения </a:t>
            </a:r>
            <a:r>
              <a:rPr sz="1600" b="1" spc="-5" dirty="0">
                <a:latin typeface="Arial"/>
                <a:cs typeface="Arial"/>
              </a:rPr>
              <a:t>о </a:t>
            </a:r>
            <a:r>
              <a:rPr sz="1600" b="1" spc="-10" dirty="0">
                <a:latin typeface="Arial"/>
                <a:cs typeface="Arial"/>
              </a:rPr>
              <a:t>об  исполнении </a:t>
            </a:r>
            <a:r>
              <a:rPr sz="1600" b="1" spc="-20" dirty="0">
                <a:latin typeface="Arial"/>
                <a:cs typeface="Arial"/>
              </a:rPr>
              <a:t>бюджета за  </a:t>
            </a:r>
            <a:r>
              <a:rPr sz="1600" b="1" spc="-15" dirty="0">
                <a:latin typeface="Arial"/>
                <a:cs typeface="Arial"/>
              </a:rPr>
              <a:t>отчетный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финансовый</a:t>
            </a:r>
            <a:endParaRPr sz="1600" dirty="0">
              <a:latin typeface="Arial"/>
              <a:cs typeface="Arial"/>
            </a:endParaRPr>
          </a:p>
          <a:p>
            <a:pPr marL="1115695">
              <a:lnSpc>
                <a:spcPct val="100000"/>
              </a:lnSpc>
            </a:pPr>
            <a:r>
              <a:rPr sz="1600" b="1" spc="-25" dirty="0">
                <a:latin typeface="Arial"/>
                <a:cs typeface="Arial"/>
              </a:rPr>
              <a:t>год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5006340" y="2510917"/>
            <a:ext cx="3016250" cy="1548130"/>
          </a:xfrm>
          <a:custGeom>
            <a:avLst/>
            <a:gdLst/>
            <a:ahLst/>
            <a:cxnLst/>
            <a:rect l="l" t="t" r="r" b="b"/>
            <a:pathLst>
              <a:path w="3016250" h="1548129">
                <a:moveTo>
                  <a:pt x="2758059" y="0"/>
                </a:moveTo>
                <a:lnTo>
                  <a:pt x="258063" y="0"/>
                </a:lnTo>
                <a:lnTo>
                  <a:pt x="211684" y="4158"/>
                </a:lnTo>
                <a:lnTo>
                  <a:pt x="168029" y="16148"/>
                </a:lnTo>
                <a:lnTo>
                  <a:pt x="127827" y="35240"/>
                </a:lnTo>
                <a:lnTo>
                  <a:pt x="91809" y="60703"/>
                </a:lnTo>
                <a:lnTo>
                  <a:pt x="60703" y="91809"/>
                </a:lnTo>
                <a:lnTo>
                  <a:pt x="35240" y="127827"/>
                </a:lnTo>
                <a:lnTo>
                  <a:pt x="16148" y="168029"/>
                </a:lnTo>
                <a:lnTo>
                  <a:pt x="4158" y="211684"/>
                </a:lnTo>
                <a:lnTo>
                  <a:pt x="0" y="258063"/>
                </a:lnTo>
                <a:lnTo>
                  <a:pt x="0" y="1290066"/>
                </a:lnTo>
                <a:lnTo>
                  <a:pt x="4158" y="1336440"/>
                </a:lnTo>
                <a:lnTo>
                  <a:pt x="16148" y="1380084"/>
                </a:lnTo>
                <a:lnTo>
                  <a:pt x="35240" y="1420269"/>
                </a:lnTo>
                <a:lnTo>
                  <a:pt x="60703" y="1456267"/>
                </a:lnTo>
                <a:lnTo>
                  <a:pt x="91809" y="1487352"/>
                </a:lnTo>
                <a:lnTo>
                  <a:pt x="127827" y="1512795"/>
                </a:lnTo>
                <a:lnTo>
                  <a:pt x="168029" y="1531870"/>
                </a:lnTo>
                <a:lnTo>
                  <a:pt x="211684" y="1543848"/>
                </a:lnTo>
                <a:lnTo>
                  <a:pt x="258063" y="1548003"/>
                </a:lnTo>
                <a:lnTo>
                  <a:pt x="2758059" y="1548003"/>
                </a:lnTo>
                <a:lnTo>
                  <a:pt x="2804438" y="1543848"/>
                </a:lnTo>
                <a:lnTo>
                  <a:pt x="2848093" y="1531870"/>
                </a:lnTo>
                <a:lnTo>
                  <a:pt x="2888295" y="1512795"/>
                </a:lnTo>
                <a:lnTo>
                  <a:pt x="2924313" y="1487352"/>
                </a:lnTo>
                <a:lnTo>
                  <a:pt x="2955419" y="1456267"/>
                </a:lnTo>
                <a:lnTo>
                  <a:pt x="2980882" y="1420269"/>
                </a:lnTo>
                <a:lnTo>
                  <a:pt x="2999974" y="1380084"/>
                </a:lnTo>
                <a:lnTo>
                  <a:pt x="3011964" y="1336440"/>
                </a:lnTo>
                <a:lnTo>
                  <a:pt x="3016123" y="1290066"/>
                </a:lnTo>
                <a:lnTo>
                  <a:pt x="3016123" y="258063"/>
                </a:lnTo>
                <a:lnTo>
                  <a:pt x="3011964" y="211684"/>
                </a:lnTo>
                <a:lnTo>
                  <a:pt x="2999974" y="168029"/>
                </a:lnTo>
                <a:lnTo>
                  <a:pt x="2980882" y="127827"/>
                </a:lnTo>
                <a:lnTo>
                  <a:pt x="2955419" y="91809"/>
                </a:lnTo>
                <a:lnTo>
                  <a:pt x="2924313" y="60703"/>
                </a:lnTo>
                <a:lnTo>
                  <a:pt x="2888295" y="35240"/>
                </a:lnTo>
                <a:lnTo>
                  <a:pt x="2848093" y="16148"/>
                </a:lnTo>
                <a:lnTo>
                  <a:pt x="2804438" y="4158"/>
                </a:lnTo>
                <a:lnTo>
                  <a:pt x="2758059" y="0"/>
                </a:lnTo>
                <a:close/>
              </a:path>
            </a:pathLst>
          </a:custGeom>
          <a:solidFill>
            <a:srgbClr val="CC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006340" y="2510917"/>
            <a:ext cx="3016250" cy="1548130"/>
          </a:xfrm>
          <a:custGeom>
            <a:avLst/>
            <a:gdLst/>
            <a:ahLst/>
            <a:cxnLst/>
            <a:rect l="l" t="t" r="r" b="b"/>
            <a:pathLst>
              <a:path w="3016250" h="1548129">
                <a:moveTo>
                  <a:pt x="0" y="258063"/>
                </a:moveTo>
                <a:lnTo>
                  <a:pt x="4158" y="211684"/>
                </a:lnTo>
                <a:lnTo>
                  <a:pt x="16148" y="168029"/>
                </a:lnTo>
                <a:lnTo>
                  <a:pt x="35240" y="127827"/>
                </a:lnTo>
                <a:lnTo>
                  <a:pt x="60703" y="91809"/>
                </a:lnTo>
                <a:lnTo>
                  <a:pt x="91809" y="60703"/>
                </a:lnTo>
                <a:lnTo>
                  <a:pt x="127827" y="35240"/>
                </a:lnTo>
                <a:lnTo>
                  <a:pt x="168029" y="16148"/>
                </a:lnTo>
                <a:lnTo>
                  <a:pt x="211684" y="4158"/>
                </a:lnTo>
                <a:lnTo>
                  <a:pt x="258063" y="0"/>
                </a:lnTo>
                <a:lnTo>
                  <a:pt x="2758059" y="0"/>
                </a:lnTo>
                <a:lnTo>
                  <a:pt x="2804438" y="4158"/>
                </a:lnTo>
                <a:lnTo>
                  <a:pt x="2848093" y="16148"/>
                </a:lnTo>
                <a:lnTo>
                  <a:pt x="2888295" y="35240"/>
                </a:lnTo>
                <a:lnTo>
                  <a:pt x="2924313" y="60703"/>
                </a:lnTo>
                <a:lnTo>
                  <a:pt x="2955419" y="91809"/>
                </a:lnTo>
                <a:lnTo>
                  <a:pt x="2980882" y="127827"/>
                </a:lnTo>
                <a:lnTo>
                  <a:pt x="2999974" y="168029"/>
                </a:lnTo>
                <a:lnTo>
                  <a:pt x="3011964" y="211684"/>
                </a:lnTo>
                <a:lnTo>
                  <a:pt x="3016123" y="258063"/>
                </a:lnTo>
                <a:lnTo>
                  <a:pt x="3016123" y="1290066"/>
                </a:lnTo>
                <a:lnTo>
                  <a:pt x="3011964" y="1336440"/>
                </a:lnTo>
                <a:lnTo>
                  <a:pt x="2999974" y="1380084"/>
                </a:lnTo>
                <a:lnTo>
                  <a:pt x="2980882" y="1420269"/>
                </a:lnTo>
                <a:lnTo>
                  <a:pt x="2955419" y="1456267"/>
                </a:lnTo>
                <a:lnTo>
                  <a:pt x="2924313" y="1487352"/>
                </a:lnTo>
                <a:lnTo>
                  <a:pt x="2888295" y="1512795"/>
                </a:lnTo>
                <a:lnTo>
                  <a:pt x="2848093" y="1531870"/>
                </a:lnTo>
                <a:lnTo>
                  <a:pt x="2804438" y="1543848"/>
                </a:lnTo>
                <a:lnTo>
                  <a:pt x="2758059" y="1548003"/>
                </a:lnTo>
                <a:lnTo>
                  <a:pt x="258063" y="1548003"/>
                </a:lnTo>
                <a:lnTo>
                  <a:pt x="211684" y="1543848"/>
                </a:lnTo>
                <a:lnTo>
                  <a:pt x="168029" y="1531870"/>
                </a:lnTo>
                <a:lnTo>
                  <a:pt x="127827" y="1512795"/>
                </a:lnTo>
                <a:lnTo>
                  <a:pt x="91809" y="1487352"/>
                </a:lnTo>
                <a:lnTo>
                  <a:pt x="60703" y="1456267"/>
                </a:lnTo>
                <a:lnTo>
                  <a:pt x="35240" y="1420269"/>
                </a:lnTo>
                <a:lnTo>
                  <a:pt x="16148" y="1380084"/>
                </a:lnTo>
                <a:lnTo>
                  <a:pt x="4158" y="1336440"/>
                </a:lnTo>
                <a:lnTo>
                  <a:pt x="0" y="1290066"/>
                </a:lnTo>
                <a:lnTo>
                  <a:pt x="0" y="258063"/>
                </a:lnTo>
                <a:close/>
              </a:path>
            </a:pathLst>
          </a:custGeom>
          <a:solidFill>
            <a:srgbClr val="FFC000"/>
          </a:solidFill>
          <a:ln w="25400">
            <a:solidFill>
              <a:srgbClr val="6E6E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5341746" y="2658872"/>
            <a:ext cx="2346325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1270" algn="ctr">
              <a:lnSpc>
                <a:spcPct val="100000"/>
              </a:lnSpc>
              <a:spcBef>
                <a:spcPts val="95"/>
              </a:spcBef>
            </a:pPr>
            <a:r>
              <a:rPr sz="1600" b="1" spc="-15" dirty="0">
                <a:latin typeface="Arial"/>
                <a:cs typeface="Arial"/>
              </a:rPr>
              <a:t>Публичные </a:t>
            </a:r>
            <a:r>
              <a:rPr sz="1600" b="1" spc="-20" dirty="0">
                <a:latin typeface="Arial"/>
                <a:cs typeface="Arial"/>
              </a:rPr>
              <a:t>слушания  </a:t>
            </a:r>
            <a:r>
              <a:rPr sz="1600" b="1" spc="-5" dirty="0">
                <a:latin typeface="Arial"/>
                <a:cs typeface="Arial"/>
              </a:rPr>
              <a:t>по проекту </a:t>
            </a:r>
            <a:r>
              <a:rPr sz="1600" b="1" spc="-15" dirty="0">
                <a:latin typeface="Arial"/>
                <a:cs typeface="Arial"/>
              </a:rPr>
              <a:t>решения </a:t>
            </a:r>
            <a:r>
              <a:rPr sz="1600" b="1" spc="-5" dirty="0">
                <a:latin typeface="Arial"/>
                <a:cs typeface="Arial"/>
              </a:rPr>
              <a:t>о  </a:t>
            </a:r>
            <a:r>
              <a:rPr sz="1600" b="1" spc="-20" dirty="0">
                <a:latin typeface="Arial"/>
                <a:cs typeface="Arial"/>
              </a:rPr>
              <a:t>бюджете </a:t>
            </a:r>
            <a:r>
              <a:rPr sz="1600" b="1" spc="-5" dirty="0">
                <a:latin typeface="Arial"/>
                <a:cs typeface="Arial"/>
              </a:rPr>
              <a:t>на </a:t>
            </a:r>
            <a:r>
              <a:rPr sz="1600" b="1" spc="-15" dirty="0">
                <a:latin typeface="Arial"/>
                <a:cs typeface="Arial"/>
              </a:rPr>
              <a:t>очередной  </a:t>
            </a:r>
            <a:r>
              <a:rPr sz="1600" b="1" spc="-10" dirty="0">
                <a:latin typeface="Arial"/>
                <a:cs typeface="Arial"/>
              </a:rPr>
              <a:t>финансовый </a:t>
            </a:r>
            <a:r>
              <a:rPr sz="1600" b="1" spc="-25" dirty="0">
                <a:latin typeface="Arial"/>
                <a:cs typeface="Arial"/>
              </a:rPr>
              <a:t>год </a:t>
            </a:r>
            <a:r>
              <a:rPr sz="1600" b="1" spc="-5" dirty="0">
                <a:latin typeface="Arial"/>
                <a:cs typeface="Arial"/>
              </a:rPr>
              <a:t>и  </a:t>
            </a:r>
            <a:r>
              <a:rPr sz="1600" b="1" spc="-10" dirty="0">
                <a:latin typeface="Arial"/>
                <a:cs typeface="Arial"/>
              </a:rPr>
              <a:t>плановый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период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4724400" y="1183513"/>
            <a:ext cx="3077845" cy="1188085"/>
          </a:xfrm>
          <a:custGeom>
            <a:avLst/>
            <a:gdLst/>
            <a:ahLst/>
            <a:cxnLst/>
            <a:rect l="l" t="t" r="r" b="b"/>
            <a:pathLst>
              <a:path w="3077845" h="1188085">
                <a:moveTo>
                  <a:pt x="2574035" y="0"/>
                </a:moveTo>
                <a:lnTo>
                  <a:pt x="197992" y="0"/>
                </a:lnTo>
                <a:lnTo>
                  <a:pt x="152595" y="5229"/>
                </a:lnTo>
                <a:lnTo>
                  <a:pt x="110921" y="20124"/>
                </a:lnTo>
                <a:lnTo>
                  <a:pt x="74159" y="43497"/>
                </a:lnTo>
                <a:lnTo>
                  <a:pt x="43497" y="74159"/>
                </a:lnTo>
                <a:lnTo>
                  <a:pt x="20124" y="110921"/>
                </a:lnTo>
                <a:lnTo>
                  <a:pt x="5229" y="152595"/>
                </a:lnTo>
                <a:lnTo>
                  <a:pt x="0" y="197992"/>
                </a:lnTo>
                <a:lnTo>
                  <a:pt x="0" y="989964"/>
                </a:lnTo>
                <a:lnTo>
                  <a:pt x="5229" y="1035362"/>
                </a:lnTo>
                <a:lnTo>
                  <a:pt x="20124" y="1077036"/>
                </a:lnTo>
                <a:lnTo>
                  <a:pt x="43497" y="1113798"/>
                </a:lnTo>
                <a:lnTo>
                  <a:pt x="74159" y="1144460"/>
                </a:lnTo>
                <a:lnTo>
                  <a:pt x="110921" y="1167833"/>
                </a:lnTo>
                <a:lnTo>
                  <a:pt x="152595" y="1182728"/>
                </a:lnTo>
                <a:lnTo>
                  <a:pt x="197992" y="1187958"/>
                </a:lnTo>
                <a:lnTo>
                  <a:pt x="2574035" y="1187958"/>
                </a:lnTo>
                <a:lnTo>
                  <a:pt x="2619433" y="1182728"/>
                </a:lnTo>
                <a:lnTo>
                  <a:pt x="2661107" y="1167833"/>
                </a:lnTo>
                <a:lnTo>
                  <a:pt x="2697869" y="1144460"/>
                </a:lnTo>
                <a:lnTo>
                  <a:pt x="2728531" y="1113798"/>
                </a:lnTo>
                <a:lnTo>
                  <a:pt x="2751904" y="1077036"/>
                </a:lnTo>
                <a:lnTo>
                  <a:pt x="2766799" y="1035362"/>
                </a:lnTo>
                <a:lnTo>
                  <a:pt x="2772029" y="989964"/>
                </a:lnTo>
                <a:lnTo>
                  <a:pt x="2772029" y="494919"/>
                </a:lnTo>
                <a:lnTo>
                  <a:pt x="3077591" y="346456"/>
                </a:lnTo>
                <a:lnTo>
                  <a:pt x="2772029" y="197992"/>
                </a:lnTo>
                <a:lnTo>
                  <a:pt x="2766799" y="152595"/>
                </a:lnTo>
                <a:lnTo>
                  <a:pt x="2751904" y="110921"/>
                </a:lnTo>
                <a:lnTo>
                  <a:pt x="2728531" y="74159"/>
                </a:lnTo>
                <a:lnTo>
                  <a:pt x="2697869" y="43497"/>
                </a:lnTo>
                <a:lnTo>
                  <a:pt x="2661107" y="20124"/>
                </a:lnTo>
                <a:lnTo>
                  <a:pt x="2619433" y="5229"/>
                </a:lnTo>
                <a:lnTo>
                  <a:pt x="2574035" y="0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724400" y="1183513"/>
            <a:ext cx="3077845" cy="1188085"/>
          </a:xfrm>
          <a:custGeom>
            <a:avLst/>
            <a:gdLst/>
            <a:ahLst/>
            <a:cxnLst/>
            <a:rect l="l" t="t" r="r" b="b"/>
            <a:pathLst>
              <a:path w="3077845" h="1188085">
                <a:moveTo>
                  <a:pt x="197992" y="0"/>
                </a:moveTo>
                <a:lnTo>
                  <a:pt x="152595" y="5229"/>
                </a:lnTo>
                <a:lnTo>
                  <a:pt x="110921" y="20124"/>
                </a:lnTo>
                <a:lnTo>
                  <a:pt x="74159" y="43497"/>
                </a:lnTo>
                <a:lnTo>
                  <a:pt x="43497" y="74159"/>
                </a:lnTo>
                <a:lnTo>
                  <a:pt x="20124" y="110921"/>
                </a:lnTo>
                <a:lnTo>
                  <a:pt x="5229" y="152595"/>
                </a:lnTo>
                <a:lnTo>
                  <a:pt x="0" y="197992"/>
                </a:lnTo>
                <a:lnTo>
                  <a:pt x="0" y="494919"/>
                </a:lnTo>
                <a:lnTo>
                  <a:pt x="0" y="989964"/>
                </a:lnTo>
                <a:lnTo>
                  <a:pt x="5229" y="1035362"/>
                </a:lnTo>
                <a:lnTo>
                  <a:pt x="20124" y="1077036"/>
                </a:lnTo>
                <a:lnTo>
                  <a:pt x="43497" y="1113798"/>
                </a:lnTo>
                <a:lnTo>
                  <a:pt x="74159" y="1144460"/>
                </a:lnTo>
                <a:lnTo>
                  <a:pt x="110921" y="1167833"/>
                </a:lnTo>
                <a:lnTo>
                  <a:pt x="152595" y="1182728"/>
                </a:lnTo>
                <a:lnTo>
                  <a:pt x="197992" y="1187958"/>
                </a:lnTo>
                <a:lnTo>
                  <a:pt x="1616964" y="1187958"/>
                </a:lnTo>
                <a:lnTo>
                  <a:pt x="2310003" y="1187958"/>
                </a:lnTo>
                <a:lnTo>
                  <a:pt x="2574035" y="1187958"/>
                </a:lnTo>
                <a:lnTo>
                  <a:pt x="2619433" y="1182728"/>
                </a:lnTo>
                <a:lnTo>
                  <a:pt x="2661107" y="1167833"/>
                </a:lnTo>
                <a:lnTo>
                  <a:pt x="2697869" y="1144460"/>
                </a:lnTo>
                <a:lnTo>
                  <a:pt x="2728531" y="1113798"/>
                </a:lnTo>
                <a:lnTo>
                  <a:pt x="2751904" y="1077036"/>
                </a:lnTo>
                <a:lnTo>
                  <a:pt x="2766799" y="1035362"/>
                </a:lnTo>
                <a:lnTo>
                  <a:pt x="2772029" y="989964"/>
                </a:lnTo>
                <a:lnTo>
                  <a:pt x="2772029" y="494919"/>
                </a:lnTo>
                <a:lnTo>
                  <a:pt x="3077591" y="346456"/>
                </a:lnTo>
                <a:lnTo>
                  <a:pt x="2772029" y="197992"/>
                </a:lnTo>
                <a:lnTo>
                  <a:pt x="2766799" y="152595"/>
                </a:lnTo>
                <a:lnTo>
                  <a:pt x="2751904" y="110921"/>
                </a:lnTo>
                <a:lnTo>
                  <a:pt x="2728531" y="74159"/>
                </a:lnTo>
                <a:lnTo>
                  <a:pt x="2697869" y="43497"/>
                </a:lnTo>
                <a:lnTo>
                  <a:pt x="2661107" y="20124"/>
                </a:lnTo>
                <a:lnTo>
                  <a:pt x="2619433" y="5229"/>
                </a:lnTo>
                <a:lnTo>
                  <a:pt x="2574035" y="0"/>
                </a:lnTo>
                <a:lnTo>
                  <a:pt x="2310003" y="0"/>
                </a:lnTo>
                <a:lnTo>
                  <a:pt x="1616964" y="0"/>
                </a:lnTo>
                <a:lnTo>
                  <a:pt x="197992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>
            <a:solidFill>
              <a:srgbClr val="6E6E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4961382" y="1394841"/>
            <a:ext cx="2299970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95"/>
              </a:spcBef>
            </a:pPr>
            <a:r>
              <a:rPr sz="1600" b="1" spc="-20" dirty="0">
                <a:latin typeface="Arial"/>
                <a:cs typeface="Arial"/>
              </a:rPr>
              <a:t>Возможности </a:t>
            </a:r>
            <a:r>
              <a:rPr sz="1600" b="1" spc="-10" dirty="0">
                <a:latin typeface="Arial"/>
                <a:cs typeface="Arial"/>
              </a:rPr>
              <a:t>влияния  граждан </a:t>
            </a:r>
            <a:r>
              <a:rPr sz="1600" b="1" spc="-5" dirty="0">
                <a:latin typeface="Arial"/>
                <a:cs typeface="Arial"/>
              </a:rPr>
              <a:t>на </a:t>
            </a:r>
            <a:r>
              <a:rPr sz="1600" b="1" spc="-15" dirty="0">
                <a:latin typeface="Arial"/>
                <a:cs typeface="Arial"/>
              </a:rPr>
              <a:t>структуру  </a:t>
            </a:r>
            <a:r>
              <a:rPr sz="1600" b="1" spc="-20" dirty="0">
                <a:latin typeface="Arial"/>
                <a:cs typeface="Arial"/>
              </a:rPr>
              <a:t>бюджета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2999104" y="2924898"/>
            <a:ext cx="727671" cy="7200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532471" y="2041525"/>
            <a:ext cx="1362786" cy="323173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9" name="Содержимое 4" descr="1200px-Flag_of_Karachay-Cherkessia.svg.pn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0" y="0"/>
            <a:ext cx="1115616" cy="620688"/>
          </a:xfrm>
        </p:spPr>
      </p:pic>
      <p:pic>
        <p:nvPicPr>
          <p:cNvPr id="40" name="Рисунок 39" descr="kchr_gerb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460432" y="0"/>
            <a:ext cx="683568" cy="69269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60966606"/>
              </p:ext>
            </p:extLst>
          </p:nvPr>
        </p:nvGraphicFramePr>
        <p:xfrm>
          <a:off x="-25167" y="1196752"/>
          <a:ext cx="9069285" cy="55147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Содержимое 4" descr="1200px-Flag_of_Karachay-Cherkessia.sv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115616" cy="620688"/>
          </a:xfrm>
          <a:prstGeom prst="rect">
            <a:avLst/>
          </a:prstGeom>
        </p:spPr>
      </p:pic>
      <p:pic>
        <p:nvPicPr>
          <p:cNvPr id="6" name="Рисунок 5" descr="kchr_gerb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460432" y="1"/>
            <a:ext cx="683568" cy="692695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565412" y="476672"/>
            <a:ext cx="6192688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0" tIns="45720" rIns="0" bIns="0" anchor="b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srgbClr val="0070C0"/>
                </a:solidFill>
              </a:rPr>
              <a:t>НАЛОГОВЫЕ ДОХОДЫ</a:t>
            </a:r>
          </a:p>
        </p:txBody>
      </p:sp>
    </p:spTree>
    <p:extLst>
      <p:ext uri="{BB962C8B-B14F-4D97-AF65-F5344CB8AC3E}">
        <p14:creationId xmlns:p14="http://schemas.microsoft.com/office/powerpoint/2010/main" val="3194497452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92802620"/>
              </p:ext>
            </p:extLst>
          </p:nvPr>
        </p:nvGraphicFramePr>
        <p:xfrm>
          <a:off x="0" y="1196752"/>
          <a:ext cx="9069285" cy="55147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Содержимое 4" descr="1200px-Flag_of_Karachay-Cherkessia.sv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115616" cy="620688"/>
          </a:xfrm>
          <a:prstGeom prst="rect">
            <a:avLst/>
          </a:prstGeom>
        </p:spPr>
      </p:pic>
      <p:pic>
        <p:nvPicPr>
          <p:cNvPr id="6" name="Рисунок 5" descr="kchr_gerb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460432" y="1"/>
            <a:ext cx="683568" cy="692695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565412" y="476672"/>
            <a:ext cx="6192688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0" tIns="45720" rIns="0" bIns="0" anchor="b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>
                <a:solidFill>
                  <a:srgbClr val="0070C0"/>
                </a:solidFill>
              </a:rPr>
              <a:t>НАЛОГОВЫЕ ДОХОДЫ</a:t>
            </a:r>
          </a:p>
        </p:txBody>
      </p:sp>
    </p:spTree>
    <p:extLst>
      <p:ext uri="{BB962C8B-B14F-4D97-AF65-F5344CB8AC3E}">
        <p14:creationId xmlns:p14="http://schemas.microsoft.com/office/powerpoint/2010/main" val="1349849580"/>
      </p:ext>
    </p:extLst>
  </p:cSld>
  <p:clrMapOvr>
    <a:masterClrMapping/>
  </p:clrMapOvr>
  <p:transition spd="slow"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8943</TotalTime>
  <Words>2655</Words>
  <Application>Microsoft Office PowerPoint</Application>
  <PresentationFormat>Экран (4:3)</PresentationFormat>
  <Paragraphs>630</Paragraphs>
  <Slides>30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Поток</vt:lpstr>
      <vt:lpstr>Отчет об исполнении  бюджета для граждан Адыге-Хабльского муниципального района за 2024 год</vt:lpstr>
      <vt:lpstr>              Бюджет – это мощный инструмент политики, кардинально влияющий на социальное развитие, принятие бюджетных решений – неотъемлемый элемент государственного управления. Поэтому обоснованно желание граждан сделать бюджетную политику более прозрачной и основанной на широком участии людей. Общественное участие увеличивает возможности контроля за качеством принимаемых решений по бюджету и его исполнением, что повышает ответственность органов власти за разработку и исполнение бюджета. Граждане - и как налогоплательщики, и как потребители общественных благ – должны быть уверены в том, что передаваемые ими в распоряжение государства средства используются прозрачно и эффективно, принося конкретные результаты как для общества в целом, так и для каждой семьи, для каждого человека. Цель данного информационного ресурса «Бюджет для граждан» - доведение до граждан информации об основных понятиях бюджетного процесса в Адыге-Хабльском муниципальном районе. Надеемся, что представление отчета об исполнении бюджета Адыге-Хабльского муниципального района за 2024 год для граждан в понятной и доступной форме повысит уровень общественного участия жителей района в бюджетном процессе Адыге-Хабльского муниципального района. Отчет об исполнении бюджета для граждан размещен на официальном сайте администрации Адыге-Хабльского муниципального района.       </vt:lpstr>
      <vt:lpstr>ОСНОВНЫЕ ПОНЯТИЯ</vt:lpstr>
      <vt:lpstr>ОСНОВНЫЕ ПОНЯТИЯ</vt:lpstr>
      <vt:lpstr>Презентация PowerPoint</vt:lpstr>
      <vt:lpstr>ОСНОВНЫЕ ПОНЯТИЯ</vt:lpstr>
      <vt:lpstr>Участие гражданина в бюджетном процессе</vt:lpstr>
      <vt:lpstr>Презентация PowerPoint</vt:lpstr>
      <vt:lpstr>Презентация PowerPoint</vt:lpstr>
      <vt:lpstr>Презентация PowerPoint</vt:lpstr>
      <vt:lpstr>Презентация PowerPoint</vt:lpstr>
      <vt:lpstr>МУНИЦИПАЛЬНЫЙ ДОЛГ</vt:lpstr>
      <vt:lpstr>Учреждения, получающие финансирование из бюджета Адыге-Хабльского муниципального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Муниципальные программы</vt:lpstr>
      <vt:lpstr>Исполнение муниципальных программ за 2024 год </vt:lpstr>
      <vt:lpstr>Исполнение муниципальных программ за 2024 год </vt:lpstr>
      <vt:lpstr>Презентация PowerPoint</vt:lpstr>
      <vt:lpstr>           НАШИ КОНТАКТЫ: ФИНАНСОВОЕ УПРАВЛЕНИЕ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Ф</cp:lastModifiedBy>
  <cp:revision>472</cp:revision>
  <cp:lastPrinted>2023-11-22T08:33:22Z</cp:lastPrinted>
  <dcterms:created xsi:type="dcterms:W3CDTF">2020-03-04T08:14:34Z</dcterms:created>
  <dcterms:modified xsi:type="dcterms:W3CDTF">2025-06-05T08:17:49Z</dcterms:modified>
</cp:coreProperties>
</file>